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8" r:id="rId7"/>
    <p:sldId id="316" r:id="rId8"/>
    <p:sldId id="323" r:id="rId9"/>
    <p:sldId id="259" r:id="rId10"/>
    <p:sldId id="318" r:id="rId11"/>
    <p:sldId id="324" r:id="rId12"/>
    <p:sldId id="306" r:id="rId13"/>
    <p:sldId id="280" r:id="rId14"/>
    <p:sldId id="281" r:id="rId15"/>
    <p:sldId id="319" r:id="rId16"/>
    <p:sldId id="284" r:id="rId17"/>
    <p:sldId id="285" r:id="rId18"/>
    <p:sldId id="287" r:id="rId19"/>
    <p:sldId id="286" r:id="rId20"/>
    <p:sldId id="264" r:id="rId21"/>
    <p:sldId id="309" r:id="rId22"/>
    <p:sldId id="321" r:id="rId23"/>
    <p:sldId id="326" r:id="rId24"/>
    <p:sldId id="277" r:id="rId25"/>
    <p:sldId id="314" r:id="rId26"/>
    <p:sldId id="288" r:id="rId27"/>
    <p:sldId id="289" r:id="rId28"/>
    <p:sldId id="290" r:id="rId29"/>
  </p:sldIdLst>
  <p:sldSz cx="7559675" cy="10691813"/>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563563" indent="-106363"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28713" indent="-214313"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92275" indent="-320675"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257425" indent="-428625"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368" userDrawn="1">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EB"/>
    <a:srgbClr val="FFFFB9"/>
    <a:srgbClr val="EFDF00"/>
    <a:srgbClr val="E3E100"/>
    <a:srgbClr val="F6FF00"/>
    <a:srgbClr val="CCD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660"/>
  </p:normalViewPr>
  <p:slideViewPr>
    <p:cSldViewPr snapToGrid="0">
      <p:cViewPr varScale="1">
        <p:scale>
          <a:sx n="70" d="100"/>
          <a:sy n="70" d="100"/>
        </p:scale>
        <p:origin x="3030" y="84"/>
      </p:cViewPr>
      <p:guideLst>
        <p:guide orient="horz" pos="3368"/>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B88BB-7A63-C010-257C-81C33323651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4A6258FE-C0E2-71A8-F3BC-AC28BEAB33E6}"/>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000021B4-206F-304D-A026-0CFD504C96BC}" type="datetimeFigureOut">
              <a:rPr lang="en-GB"/>
              <a:pPr>
                <a:defRPr/>
              </a:pPr>
              <a:t>06/10/2023</a:t>
            </a:fld>
            <a:endParaRPr lang="en-GB"/>
          </a:p>
        </p:txBody>
      </p:sp>
      <p:sp>
        <p:nvSpPr>
          <p:cNvPr id="4" name="Slide Image Placeholder 3">
            <a:extLst>
              <a:ext uri="{FF2B5EF4-FFF2-40B4-BE49-F238E27FC236}">
                <a16:creationId xmlns:a16="http://schemas.microsoft.com/office/drawing/2014/main" id="{FA8FA832-9351-6B46-ABDF-F45EE0E6AFAD}"/>
              </a:ext>
            </a:extLst>
          </p:cNvPr>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F79CB2D-3B86-05CB-95BE-8E52021EE9DC}"/>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09E1F09-21DB-803C-8EC8-A457D1AB23E4}"/>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D202A9CD-A9A0-EDFF-F672-E3315109BBD4}"/>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98B0D50-039A-C748-9F3B-272C2770133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1128713" rtl="0" eaLnBrk="0" fontAlgn="base" hangingPunct="0">
      <a:spcBef>
        <a:spcPct val="30000"/>
      </a:spcBef>
      <a:spcAft>
        <a:spcPct val="0"/>
      </a:spcAft>
      <a:defRPr sz="1500" kern="1200">
        <a:solidFill>
          <a:schemeClr val="tx1"/>
        </a:solidFill>
        <a:latin typeface="+mn-lt"/>
        <a:ea typeface="+mn-ea"/>
        <a:cs typeface="+mn-cs"/>
      </a:defRPr>
    </a:lvl1pPr>
    <a:lvl2pPr marL="563563" algn="l" defTabSz="1128713" rtl="0" eaLnBrk="0" fontAlgn="base" hangingPunct="0">
      <a:spcBef>
        <a:spcPct val="30000"/>
      </a:spcBef>
      <a:spcAft>
        <a:spcPct val="0"/>
      </a:spcAft>
      <a:defRPr sz="1500" kern="1200">
        <a:solidFill>
          <a:schemeClr val="tx1"/>
        </a:solidFill>
        <a:latin typeface="+mn-lt"/>
        <a:ea typeface="+mn-ea"/>
        <a:cs typeface="+mn-cs"/>
      </a:defRPr>
    </a:lvl2pPr>
    <a:lvl3pPr marL="1128713" algn="l" defTabSz="1128713" rtl="0" eaLnBrk="0" fontAlgn="base" hangingPunct="0">
      <a:spcBef>
        <a:spcPct val="30000"/>
      </a:spcBef>
      <a:spcAft>
        <a:spcPct val="0"/>
      </a:spcAft>
      <a:defRPr sz="1500" kern="1200">
        <a:solidFill>
          <a:schemeClr val="tx1"/>
        </a:solidFill>
        <a:latin typeface="+mn-lt"/>
        <a:ea typeface="+mn-ea"/>
        <a:cs typeface="+mn-cs"/>
      </a:defRPr>
    </a:lvl3pPr>
    <a:lvl4pPr marL="1692275" algn="l" defTabSz="1128713" rtl="0" eaLnBrk="0" fontAlgn="base" hangingPunct="0">
      <a:spcBef>
        <a:spcPct val="30000"/>
      </a:spcBef>
      <a:spcAft>
        <a:spcPct val="0"/>
      </a:spcAft>
      <a:defRPr sz="1500" kern="1200">
        <a:solidFill>
          <a:schemeClr val="tx1"/>
        </a:solidFill>
        <a:latin typeface="+mn-lt"/>
        <a:ea typeface="+mn-ea"/>
        <a:cs typeface="+mn-cs"/>
      </a:defRPr>
    </a:lvl4pPr>
    <a:lvl5pPr marL="2257425" algn="l" defTabSz="1128713" rtl="0" eaLnBrk="0" fontAlgn="base" hangingPunct="0">
      <a:spcBef>
        <a:spcPct val="30000"/>
      </a:spcBef>
      <a:spcAft>
        <a:spcPct val="0"/>
      </a:spcAft>
      <a:defRPr sz="1500" kern="1200">
        <a:solidFill>
          <a:schemeClr val="tx1"/>
        </a:solidFill>
        <a:latin typeface="+mn-lt"/>
        <a:ea typeface="+mn-ea"/>
        <a:cs typeface="+mn-cs"/>
      </a:defRPr>
    </a:lvl5pPr>
    <a:lvl6pPr marL="2822296" algn="l" defTabSz="1128918" rtl="0" eaLnBrk="1" latinLnBrk="0" hangingPunct="1">
      <a:defRPr sz="1500" kern="1200">
        <a:solidFill>
          <a:schemeClr val="tx1"/>
        </a:solidFill>
        <a:latin typeface="+mn-lt"/>
        <a:ea typeface="+mn-ea"/>
        <a:cs typeface="+mn-cs"/>
      </a:defRPr>
    </a:lvl6pPr>
    <a:lvl7pPr marL="3386755" algn="l" defTabSz="1128918" rtl="0" eaLnBrk="1" latinLnBrk="0" hangingPunct="1">
      <a:defRPr sz="1500" kern="1200">
        <a:solidFill>
          <a:schemeClr val="tx1"/>
        </a:solidFill>
        <a:latin typeface="+mn-lt"/>
        <a:ea typeface="+mn-ea"/>
        <a:cs typeface="+mn-cs"/>
      </a:defRPr>
    </a:lvl7pPr>
    <a:lvl8pPr marL="3951214" algn="l" defTabSz="1128918" rtl="0" eaLnBrk="1" latinLnBrk="0" hangingPunct="1">
      <a:defRPr sz="1500" kern="1200">
        <a:solidFill>
          <a:schemeClr val="tx1"/>
        </a:solidFill>
        <a:latin typeface="+mn-lt"/>
        <a:ea typeface="+mn-ea"/>
        <a:cs typeface="+mn-cs"/>
      </a:defRPr>
    </a:lvl8pPr>
    <a:lvl9pPr marL="4515673" algn="l" defTabSz="112891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19455DC-EA2C-7DF1-8807-1B8696355BE7}"/>
              </a:ext>
            </a:extLst>
          </p:cNvPr>
          <p:cNvSpPr>
            <a:spLocks noGrp="1" noRot="1" noChangeAspect="1" noChangeArrowheads="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4FBBC93-2C84-6279-024E-4EC128E6A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67CC081B-570C-122D-F8CB-04D2E3D1E1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42D9FF-23FA-7F4F-A5B3-C22D3804BF34}"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16FE05E-5483-F498-A0B5-7D1BF77021D1}"/>
              </a:ext>
            </a:extLst>
          </p:cNvPr>
          <p:cNvSpPr>
            <a:spLocks noGrp="1" noRot="1" noChangeAspect="1" noChangeArrowheads="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DE441E7-3F58-0525-DF1F-6907A9409C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Slide Number Placeholder 3">
            <a:extLst>
              <a:ext uri="{FF2B5EF4-FFF2-40B4-BE49-F238E27FC236}">
                <a16:creationId xmlns:a16="http://schemas.microsoft.com/office/drawing/2014/main" id="{B21A40AD-F0C6-D29D-BE7B-D6412EADCA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ADF422-54DB-154A-807A-7AAF97305386}" type="slidenum">
              <a:rPr lang="en-GB" altLang="en-US"/>
              <a:pPr/>
              <a:t>22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B3188E7-7419-EDE1-7D30-647A48975A64}"/>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CD98830-2E05-08ED-F7C7-14608EAB26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5DE4253-678D-FB79-5152-8EE17DC920A8}"/>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8257ABB-293C-976F-FFC1-73CF8994AA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C2DA64E-DF35-88D1-7B1E-8C77727B62FC}"/>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1E12257-363E-E757-0FEA-3A9DBBCE3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E686694-0CF0-F5CA-7612-C9211325F646}"/>
              </a:ext>
            </a:extLst>
          </p:cNvPr>
          <p:cNvSpPr>
            <a:spLocks noGrp="1" noRot="1" noChangeAspect="1" noChangeArrowheads="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6506C4D-6FB7-FA69-21E3-3D555164F5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2532" name="Slide Number Placeholder 3">
            <a:extLst>
              <a:ext uri="{FF2B5EF4-FFF2-40B4-BE49-F238E27FC236}">
                <a16:creationId xmlns:a16="http://schemas.microsoft.com/office/drawing/2014/main" id="{89BF068C-3392-168D-EB0B-05D8F5ECCB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8A43DE-471B-8A4E-A286-55364BF58B05}" type="slidenum">
              <a:rPr lang="en-GB" altLang="en-US"/>
              <a:pPr/>
              <a:t>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42BDCE1-E316-4FEF-1201-81A2BA8F78A0}"/>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222D246-1CC5-378B-EE0F-34D0E35AC2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46C5084-F6BA-4484-9F21-60013A8266B1}"/>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EDC1D81-4E5C-3EA2-5923-EAD6EFB14F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46C5084-F6BA-4484-9F21-60013A8266B1}"/>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EDC1D81-4E5C-3EA2-5923-EAD6EFB14F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89937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201158D-EDCB-34F2-1347-41E78E5CB2E5}"/>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BDB5E37-2770-0E73-A58B-AB485A4DC8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05B1862-3886-8A3B-9C5B-D7B481D5CD57}"/>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F7ADFC9-FA5C-4862-AD2C-0B8811B4D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40395CC-2669-BB10-BAB0-CB706B424DC5}"/>
              </a:ext>
            </a:extLst>
          </p:cNvPr>
          <p:cNvSpPr>
            <a:spLocks noGrp="1" noRot="1" noChangeAspect="1" noChangeArrowheads="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FCA2EE8-A67B-B366-6EB7-4CBD74F098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8436" name="Slide Number Placeholder 3">
            <a:extLst>
              <a:ext uri="{FF2B5EF4-FFF2-40B4-BE49-F238E27FC236}">
                <a16:creationId xmlns:a16="http://schemas.microsoft.com/office/drawing/2014/main" id="{E80F5540-3642-550F-3C63-3DF7397390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3C3FB76-7207-2440-AE1E-0FBC526710CC}" type="slidenum">
              <a:rPr lang="en-GB" altLang="en-US"/>
              <a:pPr/>
              <a:t>18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9F7B166-650C-4E68-1EB8-52AB62E964D0}"/>
              </a:ext>
            </a:extLst>
          </p:cNvPr>
          <p:cNvSpPr>
            <a:spLocks noGrp="1" noRot="1" noChangeAspect="1" noChangeArrowheads="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07A85C6-63C1-31D3-5F67-C74A1CFCD9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6388" name="Slide Number Placeholder 3">
            <a:extLst>
              <a:ext uri="{FF2B5EF4-FFF2-40B4-BE49-F238E27FC236}">
                <a16:creationId xmlns:a16="http://schemas.microsoft.com/office/drawing/2014/main" id="{DA1B8431-00D2-CD99-8F03-1DA6FF0D2B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E71CA1-F248-454C-B2CF-AC437ADAD612}" type="slidenum">
              <a:rPr lang="en-GB" altLang="en-US"/>
              <a:pPr/>
              <a:t>21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7" y="3321395"/>
            <a:ext cx="6425724" cy="2291810"/>
          </a:xfrm>
        </p:spPr>
        <p:txBody>
          <a:bodyPr/>
          <a:lstStyle/>
          <a:p>
            <a:r>
              <a:rPr lang="en-US"/>
              <a:t>Click to edit Master title style</a:t>
            </a:r>
            <a:endParaRPr lang="en-GB"/>
          </a:p>
        </p:txBody>
      </p:sp>
      <p:sp>
        <p:nvSpPr>
          <p:cNvPr id="3" name="Subtitle 2"/>
          <p:cNvSpPr>
            <a:spLocks noGrp="1"/>
          </p:cNvSpPr>
          <p:nvPr>
            <p:ph type="subTitle" idx="1"/>
          </p:nvPr>
        </p:nvSpPr>
        <p:spPr>
          <a:xfrm>
            <a:off x="1133951" y="6058695"/>
            <a:ext cx="5291773" cy="2732352"/>
          </a:xfrm>
        </p:spPr>
        <p:txBody>
          <a:bodyPr/>
          <a:lstStyle>
            <a:lvl1pPr marL="0" indent="0" algn="ctr">
              <a:buNone/>
              <a:defRPr>
                <a:solidFill>
                  <a:schemeClr val="tx1">
                    <a:tint val="75000"/>
                  </a:schemeClr>
                </a:solidFill>
              </a:defRPr>
            </a:lvl1pPr>
            <a:lvl2pPr marL="495143" indent="0" algn="ctr">
              <a:buNone/>
              <a:defRPr>
                <a:solidFill>
                  <a:schemeClr val="tx1">
                    <a:tint val="75000"/>
                  </a:schemeClr>
                </a:solidFill>
              </a:defRPr>
            </a:lvl2pPr>
            <a:lvl3pPr marL="990287" indent="0" algn="ctr">
              <a:buNone/>
              <a:defRPr>
                <a:solidFill>
                  <a:schemeClr val="tx1">
                    <a:tint val="75000"/>
                  </a:schemeClr>
                </a:solidFill>
              </a:defRPr>
            </a:lvl3pPr>
            <a:lvl4pPr marL="1485432" indent="0" algn="ctr">
              <a:buNone/>
              <a:defRPr>
                <a:solidFill>
                  <a:schemeClr val="tx1">
                    <a:tint val="75000"/>
                  </a:schemeClr>
                </a:solidFill>
              </a:defRPr>
            </a:lvl4pPr>
            <a:lvl5pPr marL="1980576" indent="0" algn="ctr">
              <a:buNone/>
              <a:defRPr>
                <a:solidFill>
                  <a:schemeClr val="tx1">
                    <a:tint val="75000"/>
                  </a:schemeClr>
                </a:solidFill>
              </a:defRPr>
            </a:lvl5pPr>
            <a:lvl6pPr marL="2475720" indent="0" algn="ctr">
              <a:buNone/>
              <a:defRPr>
                <a:solidFill>
                  <a:schemeClr val="tx1">
                    <a:tint val="75000"/>
                  </a:schemeClr>
                </a:solidFill>
              </a:defRPr>
            </a:lvl6pPr>
            <a:lvl7pPr marL="2970865" indent="0" algn="ctr">
              <a:buNone/>
              <a:defRPr>
                <a:solidFill>
                  <a:schemeClr val="tx1">
                    <a:tint val="75000"/>
                  </a:schemeClr>
                </a:solidFill>
              </a:defRPr>
            </a:lvl7pPr>
            <a:lvl8pPr marL="3466009" indent="0" algn="ctr">
              <a:buNone/>
              <a:defRPr>
                <a:solidFill>
                  <a:schemeClr val="tx1">
                    <a:tint val="75000"/>
                  </a:schemeClr>
                </a:solidFill>
              </a:defRPr>
            </a:lvl8pPr>
            <a:lvl9pPr marL="3961152"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FFC954-36EF-F8EC-159A-2065394BCA26}"/>
              </a:ext>
            </a:extLst>
          </p:cNvPr>
          <p:cNvSpPr>
            <a:spLocks noGrp="1"/>
          </p:cNvSpPr>
          <p:nvPr>
            <p:ph type="dt" sz="half" idx="10"/>
          </p:nvPr>
        </p:nvSpPr>
        <p:spPr/>
        <p:txBody>
          <a:bodyPr/>
          <a:lstStyle>
            <a:lvl1pPr>
              <a:defRPr/>
            </a:lvl1pPr>
          </a:lstStyle>
          <a:p>
            <a:pPr>
              <a:defRPr/>
            </a:pPr>
            <a:fld id="{19843ACB-5CF3-0649-B28E-F524C0CA892D}" type="datetimeFigureOut">
              <a:rPr lang="en-GB"/>
              <a:pPr>
                <a:defRPr/>
              </a:pPr>
              <a:t>06/10/2023</a:t>
            </a:fld>
            <a:endParaRPr lang="en-GB"/>
          </a:p>
        </p:txBody>
      </p:sp>
      <p:sp>
        <p:nvSpPr>
          <p:cNvPr id="5" name="Footer Placeholder 4">
            <a:extLst>
              <a:ext uri="{FF2B5EF4-FFF2-40B4-BE49-F238E27FC236}">
                <a16:creationId xmlns:a16="http://schemas.microsoft.com/office/drawing/2014/main" id="{E8D07BE5-58A6-632C-1998-03A991C5B37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197C8C3-0C09-DB25-2234-6944EF36553E}"/>
              </a:ext>
            </a:extLst>
          </p:cNvPr>
          <p:cNvSpPr>
            <a:spLocks noGrp="1"/>
          </p:cNvSpPr>
          <p:nvPr>
            <p:ph type="sldNum" sz="quarter" idx="12"/>
          </p:nvPr>
        </p:nvSpPr>
        <p:spPr/>
        <p:txBody>
          <a:bodyPr/>
          <a:lstStyle>
            <a:lvl1pPr>
              <a:defRPr/>
            </a:lvl1pPr>
          </a:lstStyle>
          <a:p>
            <a:pPr>
              <a:defRPr/>
            </a:pPr>
            <a:fld id="{B9417FA2-3BA1-6B4E-9768-B48E5E900615}" type="slidenum">
              <a:rPr lang="en-GB" altLang="en-US"/>
              <a:pPr>
                <a:defRPr/>
              </a:pPr>
              <a:t>‹#›</a:t>
            </a:fld>
            <a:endParaRPr lang="en-GB" altLang="en-US"/>
          </a:p>
        </p:txBody>
      </p:sp>
    </p:spTree>
    <p:extLst>
      <p:ext uri="{BB962C8B-B14F-4D97-AF65-F5344CB8AC3E}">
        <p14:creationId xmlns:p14="http://schemas.microsoft.com/office/powerpoint/2010/main" val="57120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0D0B8-424B-E256-7BBB-0C062CA86834}"/>
              </a:ext>
            </a:extLst>
          </p:cNvPr>
          <p:cNvSpPr>
            <a:spLocks noGrp="1"/>
          </p:cNvSpPr>
          <p:nvPr>
            <p:ph type="dt" sz="half" idx="10"/>
          </p:nvPr>
        </p:nvSpPr>
        <p:spPr/>
        <p:txBody>
          <a:bodyPr/>
          <a:lstStyle>
            <a:lvl1pPr>
              <a:defRPr/>
            </a:lvl1pPr>
          </a:lstStyle>
          <a:p>
            <a:pPr>
              <a:defRPr/>
            </a:pPr>
            <a:fld id="{326E85F2-0A3C-5942-8166-A8ABF1E08F6A}" type="datetimeFigureOut">
              <a:rPr lang="en-GB"/>
              <a:pPr>
                <a:defRPr/>
              </a:pPr>
              <a:t>06/10/2023</a:t>
            </a:fld>
            <a:endParaRPr lang="en-GB"/>
          </a:p>
        </p:txBody>
      </p:sp>
      <p:sp>
        <p:nvSpPr>
          <p:cNvPr id="5" name="Footer Placeholder 4">
            <a:extLst>
              <a:ext uri="{FF2B5EF4-FFF2-40B4-BE49-F238E27FC236}">
                <a16:creationId xmlns:a16="http://schemas.microsoft.com/office/drawing/2014/main" id="{B885CE83-A409-6B60-9ECC-7A3982B1BB8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240B7D-EEA3-0E42-EE65-C8EF8A027FEA}"/>
              </a:ext>
            </a:extLst>
          </p:cNvPr>
          <p:cNvSpPr>
            <a:spLocks noGrp="1"/>
          </p:cNvSpPr>
          <p:nvPr>
            <p:ph type="sldNum" sz="quarter" idx="12"/>
          </p:nvPr>
        </p:nvSpPr>
        <p:spPr/>
        <p:txBody>
          <a:bodyPr/>
          <a:lstStyle>
            <a:lvl1pPr>
              <a:defRPr/>
            </a:lvl1pPr>
          </a:lstStyle>
          <a:p>
            <a:pPr>
              <a:defRPr/>
            </a:pPr>
            <a:fld id="{8E733FC0-B8F2-1C45-8376-9C13A52D6060}" type="slidenum">
              <a:rPr lang="en-GB" altLang="en-US"/>
              <a:pPr>
                <a:defRPr/>
              </a:pPr>
              <a:t>‹#›</a:t>
            </a:fld>
            <a:endParaRPr lang="en-GB" altLang="en-US"/>
          </a:p>
        </p:txBody>
      </p:sp>
    </p:spTree>
    <p:extLst>
      <p:ext uri="{BB962C8B-B14F-4D97-AF65-F5344CB8AC3E}">
        <p14:creationId xmlns:p14="http://schemas.microsoft.com/office/powerpoint/2010/main" val="302288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0573" y="571719"/>
            <a:ext cx="1275696" cy="121619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489" y="571719"/>
            <a:ext cx="3701091" cy="12161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78FAA-35D8-DEAE-2453-D2900990E202}"/>
              </a:ext>
            </a:extLst>
          </p:cNvPr>
          <p:cNvSpPr>
            <a:spLocks noGrp="1"/>
          </p:cNvSpPr>
          <p:nvPr>
            <p:ph type="dt" sz="half" idx="10"/>
          </p:nvPr>
        </p:nvSpPr>
        <p:spPr/>
        <p:txBody>
          <a:bodyPr/>
          <a:lstStyle>
            <a:lvl1pPr>
              <a:defRPr/>
            </a:lvl1pPr>
          </a:lstStyle>
          <a:p>
            <a:pPr>
              <a:defRPr/>
            </a:pPr>
            <a:fld id="{D2E6D8FA-41F1-414E-812F-8B52A63C23F2}" type="datetimeFigureOut">
              <a:rPr lang="en-GB"/>
              <a:pPr>
                <a:defRPr/>
              </a:pPr>
              <a:t>06/10/2023</a:t>
            </a:fld>
            <a:endParaRPr lang="en-GB"/>
          </a:p>
        </p:txBody>
      </p:sp>
      <p:sp>
        <p:nvSpPr>
          <p:cNvPr id="5" name="Footer Placeholder 4">
            <a:extLst>
              <a:ext uri="{FF2B5EF4-FFF2-40B4-BE49-F238E27FC236}">
                <a16:creationId xmlns:a16="http://schemas.microsoft.com/office/drawing/2014/main" id="{9A617FD1-9717-FB8E-38BC-A67BDFEA8C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40A26C2-A5EC-83B4-A2FB-1EDB3501628E}"/>
              </a:ext>
            </a:extLst>
          </p:cNvPr>
          <p:cNvSpPr>
            <a:spLocks noGrp="1"/>
          </p:cNvSpPr>
          <p:nvPr>
            <p:ph type="sldNum" sz="quarter" idx="12"/>
          </p:nvPr>
        </p:nvSpPr>
        <p:spPr/>
        <p:txBody>
          <a:bodyPr/>
          <a:lstStyle>
            <a:lvl1pPr>
              <a:defRPr/>
            </a:lvl1pPr>
          </a:lstStyle>
          <a:p>
            <a:pPr>
              <a:defRPr/>
            </a:pPr>
            <a:fld id="{D2F0FBBD-07B9-7642-9717-071197907D18}" type="slidenum">
              <a:rPr lang="en-GB" altLang="en-US"/>
              <a:pPr>
                <a:defRPr/>
              </a:pPr>
              <a:t>‹#›</a:t>
            </a:fld>
            <a:endParaRPr lang="en-GB" altLang="en-US"/>
          </a:p>
        </p:txBody>
      </p:sp>
    </p:spTree>
    <p:extLst>
      <p:ext uri="{BB962C8B-B14F-4D97-AF65-F5344CB8AC3E}">
        <p14:creationId xmlns:p14="http://schemas.microsoft.com/office/powerpoint/2010/main" val="372057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D3874-39F8-09C8-F86C-4D6525E383C0}"/>
              </a:ext>
            </a:extLst>
          </p:cNvPr>
          <p:cNvSpPr>
            <a:spLocks noGrp="1"/>
          </p:cNvSpPr>
          <p:nvPr>
            <p:ph type="dt" sz="half" idx="10"/>
          </p:nvPr>
        </p:nvSpPr>
        <p:spPr/>
        <p:txBody>
          <a:bodyPr/>
          <a:lstStyle>
            <a:lvl1pPr>
              <a:defRPr/>
            </a:lvl1pPr>
          </a:lstStyle>
          <a:p>
            <a:pPr>
              <a:defRPr/>
            </a:pPr>
            <a:fld id="{7E11EFD8-CA75-D945-B268-14273315924C}" type="datetimeFigureOut">
              <a:rPr lang="en-GB"/>
              <a:pPr>
                <a:defRPr/>
              </a:pPr>
              <a:t>06/10/2023</a:t>
            </a:fld>
            <a:endParaRPr lang="en-GB"/>
          </a:p>
        </p:txBody>
      </p:sp>
      <p:sp>
        <p:nvSpPr>
          <p:cNvPr id="5" name="Footer Placeholder 4">
            <a:extLst>
              <a:ext uri="{FF2B5EF4-FFF2-40B4-BE49-F238E27FC236}">
                <a16:creationId xmlns:a16="http://schemas.microsoft.com/office/drawing/2014/main" id="{713F9A37-82E5-0C01-5693-EC0B3ADD35A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28E3FAC-9870-DB23-322F-B2A7115C0B76}"/>
              </a:ext>
            </a:extLst>
          </p:cNvPr>
          <p:cNvSpPr>
            <a:spLocks noGrp="1"/>
          </p:cNvSpPr>
          <p:nvPr>
            <p:ph type="sldNum" sz="quarter" idx="12"/>
          </p:nvPr>
        </p:nvSpPr>
        <p:spPr/>
        <p:txBody>
          <a:bodyPr/>
          <a:lstStyle>
            <a:lvl1pPr>
              <a:defRPr/>
            </a:lvl1pPr>
          </a:lstStyle>
          <a:p>
            <a:pPr>
              <a:defRPr/>
            </a:pPr>
            <a:fld id="{71BBA3DC-B923-AC41-B9D2-2DE898BCE72F}" type="slidenum">
              <a:rPr lang="en-GB" altLang="en-US"/>
              <a:pPr>
                <a:defRPr/>
              </a:pPr>
              <a:t>‹#›</a:t>
            </a:fld>
            <a:endParaRPr lang="en-GB" altLang="en-US"/>
          </a:p>
        </p:txBody>
      </p:sp>
    </p:spTree>
    <p:extLst>
      <p:ext uri="{BB962C8B-B14F-4D97-AF65-F5344CB8AC3E}">
        <p14:creationId xmlns:p14="http://schemas.microsoft.com/office/powerpoint/2010/main" val="52585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3" y="6870482"/>
            <a:ext cx="6425724" cy="2123513"/>
          </a:xfrm>
        </p:spPr>
        <p:txBody>
          <a:bodyPr anchor="t"/>
          <a:lstStyle>
            <a:lvl1pPr algn="l">
              <a:defRPr sz="4299" b="1" cap="all"/>
            </a:lvl1pPr>
          </a:lstStyle>
          <a:p>
            <a:r>
              <a:rPr lang="en-US"/>
              <a:t>Click to edit Master title style</a:t>
            </a:r>
            <a:endParaRPr lang="en-GB"/>
          </a:p>
        </p:txBody>
      </p:sp>
      <p:sp>
        <p:nvSpPr>
          <p:cNvPr id="3" name="Text Placeholder 2"/>
          <p:cNvSpPr>
            <a:spLocks noGrp="1"/>
          </p:cNvSpPr>
          <p:nvPr>
            <p:ph type="body" idx="1"/>
          </p:nvPr>
        </p:nvSpPr>
        <p:spPr>
          <a:xfrm>
            <a:off x="597163" y="4531649"/>
            <a:ext cx="6425724" cy="2338833"/>
          </a:xfrm>
        </p:spPr>
        <p:txBody>
          <a:bodyPr anchor="b"/>
          <a:lstStyle>
            <a:lvl1pPr marL="0" indent="0">
              <a:buNone/>
              <a:defRPr sz="2193">
                <a:solidFill>
                  <a:schemeClr val="tx1">
                    <a:tint val="75000"/>
                  </a:schemeClr>
                </a:solidFill>
              </a:defRPr>
            </a:lvl1pPr>
            <a:lvl2pPr marL="495143" indent="0">
              <a:buNone/>
              <a:defRPr sz="1930">
                <a:solidFill>
                  <a:schemeClr val="tx1">
                    <a:tint val="75000"/>
                  </a:schemeClr>
                </a:solidFill>
              </a:defRPr>
            </a:lvl2pPr>
            <a:lvl3pPr marL="990287" indent="0">
              <a:buNone/>
              <a:defRPr sz="1754">
                <a:solidFill>
                  <a:schemeClr val="tx1">
                    <a:tint val="75000"/>
                  </a:schemeClr>
                </a:solidFill>
              </a:defRPr>
            </a:lvl3pPr>
            <a:lvl4pPr marL="1485432" indent="0">
              <a:buNone/>
              <a:defRPr sz="1491">
                <a:solidFill>
                  <a:schemeClr val="tx1">
                    <a:tint val="75000"/>
                  </a:schemeClr>
                </a:solidFill>
              </a:defRPr>
            </a:lvl4pPr>
            <a:lvl5pPr marL="1980576" indent="0">
              <a:buNone/>
              <a:defRPr sz="1491">
                <a:solidFill>
                  <a:schemeClr val="tx1">
                    <a:tint val="75000"/>
                  </a:schemeClr>
                </a:solidFill>
              </a:defRPr>
            </a:lvl5pPr>
            <a:lvl6pPr marL="2475720" indent="0">
              <a:buNone/>
              <a:defRPr sz="1491">
                <a:solidFill>
                  <a:schemeClr val="tx1">
                    <a:tint val="75000"/>
                  </a:schemeClr>
                </a:solidFill>
              </a:defRPr>
            </a:lvl6pPr>
            <a:lvl7pPr marL="2970865" indent="0">
              <a:buNone/>
              <a:defRPr sz="1491">
                <a:solidFill>
                  <a:schemeClr val="tx1">
                    <a:tint val="75000"/>
                  </a:schemeClr>
                </a:solidFill>
              </a:defRPr>
            </a:lvl7pPr>
            <a:lvl8pPr marL="3466009" indent="0">
              <a:buNone/>
              <a:defRPr sz="1491">
                <a:solidFill>
                  <a:schemeClr val="tx1">
                    <a:tint val="75000"/>
                  </a:schemeClr>
                </a:solidFill>
              </a:defRPr>
            </a:lvl8pPr>
            <a:lvl9pPr marL="3961152" indent="0">
              <a:buNone/>
              <a:defRPr sz="149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E39C07-65EC-30B2-693F-2BA01458DAD2}"/>
              </a:ext>
            </a:extLst>
          </p:cNvPr>
          <p:cNvSpPr>
            <a:spLocks noGrp="1"/>
          </p:cNvSpPr>
          <p:nvPr>
            <p:ph type="dt" sz="half" idx="10"/>
          </p:nvPr>
        </p:nvSpPr>
        <p:spPr/>
        <p:txBody>
          <a:bodyPr/>
          <a:lstStyle>
            <a:lvl1pPr>
              <a:defRPr/>
            </a:lvl1pPr>
          </a:lstStyle>
          <a:p>
            <a:pPr>
              <a:defRPr/>
            </a:pPr>
            <a:fld id="{7C0D3820-F8C5-4B47-B5F8-B8444EE5235D}" type="datetimeFigureOut">
              <a:rPr lang="en-GB"/>
              <a:pPr>
                <a:defRPr/>
              </a:pPr>
              <a:t>06/10/2023</a:t>
            </a:fld>
            <a:endParaRPr lang="en-GB"/>
          </a:p>
        </p:txBody>
      </p:sp>
      <p:sp>
        <p:nvSpPr>
          <p:cNvPr id="5" name="Footer Placeholder 4">
            <a:extLst>
              <a:ext uri="{FF2B5EF4-FFF2-40B4-BE49-F238E27FC236}">
                <a16:creationId xmlns:a16="http://schemas.microsoft.com/office/drawing/2014/main" id="{806F69B9-398F-8B81-99C0-74BCA62D17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B70E0E-F9E5-C85A-AB0B-F2EAF575E1A3}"/>
              </a:ext>
            </a:extLst>
          </p:cNvPr>
          <p:cNvSpPr>
            <a:spLocks noGrp="1"/>
          </p:cNvSpPr>
          <p:nvPr>
            <p:ph type="sldNum" sz="quarter" idx="12"/>
          </p:nvPr>
        </p:nvSpPr>
        <p:spPr/>
        <p:txBody>
          <a:bodyPr/>
          <a:lstStyle>
            <a:lvl1pPr>
              <a:defRPr/>
            </a:lvl1pPr>
          </a:lstStyle>
          <a:p>
            <a:pPr>
              <a:defRPr/>
            </a:pPr>
            <a:fld id="{3CB7C3F9-0756-2D49-9E4C-C8E01ACEB2B7}" type="slidenum">
              <a:rPr lang="en-GB" altLang="en-US"/>
              <a:pPr>
                <a:defRPr/>
              </a:pPr>
              <a:t>‹#›</a:t>
            </a:fld>
            <a:endParaRPr lang="en-GB" altLang="en-US"/>
          </a:p>
        </p:txBody>
      </p:sp>
    </p:spTree>
    <p:extLst>
      <p:ext uri="{BB962C8B-B14F-4D97-AF65-F5344CB8AC3E}">
        <p14:creationId xmlns:p14="http://schemas.microsoft.com/office/powerpoint/2010/main" val="95844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3493" y="3326344"/>
            <a:ext cx="2488393" cy="9407312"/>
          </a:xfrm>
        </p:spPr>
        <p:txBody>
          <a:bodyPr/>
          <a:lstStyle>
            <a:lvl1pPr>
              <a:defRPr sz="3070"/>
            </a:lvl1pPr>
            <a:lvl2pPr>
              <a:defRPr sz="2631"/>
            </a:lvl2pPr>
            <a:lvl3pPr>
              <a:defRPr sz="2193"/>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897877" y="3326344"/>
            <a:ext cx="2488393" cy="9407312"/>
          </a:xfrm>
        </p:spPr>
        <p:txBody>
          <a:bodyPr/>
          <a:lstStyle>
            <a:lvl1pPr>
              <a:defRPr sz="3070"/>
            </a:lvl1pPr>
            <a:lvl2pPr>
              <a:defRPr sz="2631"/>
            </a:lvl2pPr>
            <a:lvl3pPr>
              <a:defRPr sz="2193"/>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C17CB85-0DFE-DDC5-A7E2-EBFD14945313}"/>
              </a:ext>
            </a:extLst>
          </p:cNvPr>
          <p:cNvSpPr>
            <a:spLocks noGrp="1"/>
          </p:cNvSpPr>
          <p:nvPr>
            <p:ph type="dt" sz="half" idx="10"/>
          </p:nvPr>
        </p:nvSpPr>
        <p:spPr/>
        <p:txBody>
          <a:bodyPr/>
          <a:lstStyle>
            <a:lvl1pPr>
              <a:defRPr/>
            </a:lvl1pPr>
          </a:lstStyle>
          <a:p>
            <a:pPr>
              <a:defRPr/>
            </a:pPr>
            <a:fld id="{B408F4F5-82DA-4841-85A8-29676FCFF37B}" type="datetimeFigureOut">
              <a:rPr lang="en-GB"/>
              <a:pPr>
                <a:defRPr/>
              </a:pPr>
              <a:t>06/10/2023</a:t>
            </a:fld>
            <a:endParaRPr lang="en-GB"/>
          </a:p>
        </p:txBody>
      </p:sp>
      <p:sp>
        <p:nvSpPr>
          <p:cNvPr id="6" name="Footer Placeholder 4">
            <a:extLst>
              <a:ext uri="{FF2B5EF4-FFF2-40B4-BE49-F238E27FC236}">
                <a16:creationId xmlns:a16="http://schemas.microsoft.com/office/drawing/2014/main" id="{520581C7-BB92-BB4E-92F3-16E534917B7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395D658-2768-CD46-0AE8-BC2311E510C4}"/>
              </a:ext>
            </a:extLst>
          </p:cNvPr>
          <p:cNvSpPr>
            <a:spLocks noGrp="1"/>
          </p:cNvSpPr>
          <p:nvPr>
            <p:ph type="sldNum" sz="quarter" idx="12"/>
          </p:nvPr>
        </p:nvSpPr>
        <p:spPr/>
        <p:txBody>
          <a:bodyPr/>
          <a:lstStyle>
            <a:lvl1pPr>
              <a:defRPr/>
            </a:lvl1pPr>
          </a:lstStyle>
          <a:p>
            <a:pPr>
              <a:defRPr/>
            </a:pPr>
            <a:fld id="{15AC5F9B-1A25-2D45-8042-0A2615FD613C}" type="slidenum">
              <a:rPr lang="en-GB" altLang="en-US"/>
              <a:pPr>
                <a:defRPr/>
              </a:pPr>
              <a:t>‹#›</a:t>
            </a:fld>
            <a:endParaRPr lang="en-GB" altLang="en-US"/>
          </a:p>
        </p:txBody>
      </p:sp>
    </p:spTree>
    <p:extLst>
      <p:ext uri="{BB962C8B-B14F-4D97-AF65-F5344CB8AC3E}">
        <p14:creationId xmlns:p14="http://schemas.microsoft.com/office/powerpoint/2010/main" val="133994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984" y="428169"/>
            <a:ext cx="6803708" cy="1781968"/>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77987" y="2393287"/>
            <a:ext cx="3340170" cy="997407"/>
          </a:xfrm>
        </p:spPr>
        <p:txBody>
          <a:bodyPr anchor="b"/>
          <a:lstStyle>
            <a:lvl1pPr marL="0" indent="0">
              <a:buNone/>
              <a:defRPr sz="2631" b="1"/>
            </a:lvl1pPr>
            <a:lvl2pPr marL="495143" indent="0">
              <a:buNone/>
              <a:defRPr sz="2193" b="1"/>
            </a:lvl2pPr>
            <a:lvl3pPr marL="990287" indent="0">
              <a:buNone/>
              <a:defRPr sz="1930" b="1"/>
            </a:lvl3pPr>
            <a:lvl4pPr marL="1485432" indent="0">
              <a:buNone/>
              <a:defRPr sz="1754" b="1"/>
            </a:lvl4pPr>
            <a:lvl5pPr marL="1980576" indent="0">
              <a:buNone/>
              <a:defRPr sz="1754" b="1"/>
            </a:lvl5pPr>
            <a:lvl6pPr marL="2475720" indent="0">
              <a:buNone/>
              <a:defRPr sz="1754" b="1"/>
            </a:lvl6pPr>
            <a:lvl7pPr marL="2970865" indent="0">
              <a:buNone/>
              <a:defRPr sz="1754" b="1"/>
            </a:lvl7pPr>
            <a:lvl8pPr marL="3466009" indent="0">
              <a:buNone/>
              <a:defRPr sz="1754" b="1"/>
            </a:lvl8pPr>
            <a:lvl9pPr marL="3961152" indent="0">
              <a:buNone/>
              <a:defRPr sz="1754" b="1"/>
            </a:lvl9pPr>
          </a:lstStyle>
          <a:p>
            <a:pPr lvl="0"/>
            <a:r>
              <a:rPr lang="en-US"/>
              <a:t>Click to edit Master text styles</a:t>
            </a:r>
          </a:p>
        </p:txBody>
      </p:sp>
      <p:sp>
        <p:nvSpPr>
          <p:cNvPr id="4" name="Content Placeholder 3"/>
          <p:cNvSpPr>
            <a:spLocks noGrp="1"/>
          </p:cNvSpPr>
          <p:nvPr>
            <p:ph sz="half" idx="2"/>
          </p:nvPr>
        </p:nvSpPr>
        <p:spPr>
          <a:xfrm>
            <a:off x="377987" y="3390691"/>
            <a:ext cx="3340170" cy="6160167"/>
          </a:xfrm>
        </p:spPr>
        <p:txBody>
          <a:bodyPr/>
          <a:lstStyle>
            <a:lvl1pPr>
              <a:defRPr sz="2631"/>
            </a:lvl1pPr>
            <a:lvl2pPr>
              <a:defRPr sz="2193"/>
            </a:lvl2pPr>
            <a:lvl3pPr>
              <a:defRPr sz="193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40213" y="2393287"/>
            <a:ext cx="3341481" cy="997407"/>
          </a:xfrm>
        </p:spPr>
        <p:txBody>
          <a:bodyPr anchor="b"/>
          <a:lstStyle>
            <a:lvl1pPr marL="0" indent="0">
              <a:buNone/>
              <a:defRPr sz="2631" b="1"/>
            </a:lvl1pPr>
            <a:lvl2pPr marL="495143" indent="0">
              <a:buNone/>
              <a:defRPr sz="2193" b="1"/>
            </a:lvl2pPr>
            <a:lvl3pPr marL="990287" indent="0">
              <a:buNone/>
              <a:defRPr sz="1930" b="1"/>
            </a:lvl3pPr>
            <a:lvl4pPr marL="1485432" indent="0">
              <a:buNone/>
              <a:defRPr sz="1754" b="1"/>
            </a:lvl4pPr>
            <a:lvl5pPr marL="1980576" indent="0">
              <a:buNone/>
              <a:defRPr sz="1754" b="1"/>
            </a:lvl5pPr>
            <a:lvl6pPr marL="2475720" indent="0">
              <a:buNone/>
              <a:defRPr sz="1754" b="1"/>
            </a:lvl6pPr>
            <a:lvl7pPr marL="2970865" indent="0">
              <a:buNone/>
              <a:defRPr sz="1754" b="1"/>
            </a:lvl7pPr>
            <a:lvl8pPr marL="3466009" indent="0">
              <a:buNone/>
              <a:defRPr sz="1754" b="1"/>
            </a:lvl8pPr>
            <a:lvl9pPr marL="3961152" indent="0">
              <a:buNone/>
              <a:defRPr sz="1754" b="1"/>
            </a:lvl9pPr>
          </a:lstStyle>
          <a:p>
            <a:pPr lvl="0"/>
            <a:r>
              <a:rPr lang="en-US"/>
              <a:t>Click to edit Master text styles</a:t>
            </a:r>
          </a:p>
        </p:txBody>
      </p:sp>
      <p:sp>
        <p:nvSpPr>
          <p:cNvPr id="6" name="Content Placeholder 5"/>
          <p:cNvSpPr>
            <a:spLocks noGrp="1"/>
          </p:cNvSpPr>
          <p:nvPr>
            <p:ph sz="quarter" idx="4"/>
          </p:nvPr>
        </p:nvSpPr>
        <p:spPr>
          <a:xfrm>
            <a:off x="3840213" y="3390691"/>
            <a:ext cx="3341481" cy="6160167"/>
          </a:xfrm>
        </p:spPr>
        <p:txBody>
          <a:bodyPr/>
          <a:lstStyle>
            <a:lvl1pPr>
              <a:defRPr sz="2631"/>
            </a:lvl1pPr>
            <a:lvl2pPr>
              <a:defRPr sz="2193"/>
            </a:lvl2pPr>
            <a:lvl3pPr>
              <a:defRPr sz="193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4F3FB91-3F7E-55E5-C813-3BF4B7F438AD}"/>
              </a:ext>
            </a:extLst>
          </p:cNvPr>
          <p:cNvSpPr>
            <a:spLocks noGrp="1"/>
          </p:cNvSpPr>
          <p:nvPr>
            <p:ph type="dt" sz="half" idx="10"/>
          </p:nvPr>
        </p:nvSpPr>
        <p:spPr/>
        <p:txBody>
          <a:bodyPr/>
          <a:lstStyle>
            <a:lvl1pPr>
              <a:defRPr/>
            </a:lvl1pPr>
          </a:lstStyle>
          <a:p>
            <a:pPr>
              <a:defRPr/>
            </a:pPr>
            <a:fld id="{3E9B21C8-89B1-E547-926B-8C439EA99473}" type="datetimeFigureOut">
              <a:rPr lang="en-GB"/>
              <a:pPr>
                <a:defRPr/>
              </a:pPr>
              <a:t>06/10/2023</a:t>
            </a:fld>
            <a:endParaRPr lang="en-GB"/>
          </a:p>
        </p:txBody>
      </p:sp>
      <p:sp>
        <p:nvSpPr>
          <p:cNvPr id="8" name="Footer Placeholder 4">
            <a:extLst>
              <a:ext uri="{FF2B5EF4-FFF2-40B4-BE49-F238E27FC236}">
                <a16:creationId xmlns:a16="http://schemas.microsoft.com/office/drawing/2014/main" id="{5360C1BF-CCC6-2E9A-8697-8E6445E0962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A62D83B-CD31-0AFD-0119-3DF7347217C1}"/>
              </a:ext>
            </a:extLst>
          </p:cNvPr>
          <p:cNvSpPr>
            <a:spLocks noGrp="1"/>
          </p:cNvSpPr>
          <p:nvPr>
            <p:ph type="sldNum" sz="quarter" idx="12"/>
          </p:nvPr>
        </p:nvSpPr>
        <p:spPr/>
        <p:txBody>
          <a:bodyPr/>
          <a:lstStyle>
            <a:lvl1pPr>
              <a:defRPr/>
            </a:lvl1pPr>
          </a:lstStyle>
          <a:p>
            <a:pPr>
              <a:defRPr/>
            </a:pPr>
            <a:fld id="{49848D5E-8890-5044-AEAC-E00B35BF4D0D}" type="slidenum">
              <a:rPr lang="en-GB" altLang="en-US"/>
              <a:pPr>
                <a:defRPr/>
              </a:pPr>
              <a:t>‹#›</a:t>
            </a:fld>
            <a:endParaRPr lang="en-GB" altLang="en-US"/>
          </a:p>
        </p:txBody>
      </p:sp>
    </p:spTree>
    <p:extLst>
      <p:ext uri="{BB962C8B-B14F-4D97-AF65-F5344CB8AC3E}">
        <p14:creationId xmlns:p14="http://schemas.microsoft.com/office/powerpoint/2010/main" val="68801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BD09BC0-F2C1-E2DF-857A-50C81B3E8584}"/>
              </a:ext>
            </a:extLst>
          </p:cNvPr>
          <p:cNvSpPr>
            <a:spLocks noGrp="1"/>
          </p:cNvSpPr>
          <p:nvPr>
            <p:ph type="dt" sz="half" idx="10"/>
          </p:nvPr>
        </p:nvSpPr>
        <p:spPr/>
        <p:txBody>
          <a:bodyPr/>
          <a:lstStyle>
            <a:lvl1pPr>
              <a:defRPr/>
            </a:lvl1pPr>
          </a:lstStyle>
          <a:p>
            <a:pPr>
              <a:defRPr/>
            </a:pPr>
            <a:fld id="{2CE53F13-F105-9746-9B75-912FA557A8AD}" type="datetimeFigureOut">
              <a:rPr lang="en-GB"/>
              <a:pPr>
                <a:defRPr/>
              </a:pPr>
              <a:t>06/10/2023</a:t>
            </a:fld>
            <a:endParaRPr lang="en-GB"/>
          </a:p>
        </p:txBody>
      </p:sp>
      <p:sp>
        <p:nvSpPr>
          <p:cNvPr id="4" name="Footer Placeholder 4">
            <a:extLst>
              <a:ext uri="{FF2B5EF4-FFF2-40B4-BE49-F238E27FC236}">
                <a16:creationId xmlns:a16="http://schemas.microsoft.com/office/drawing/2014/main" id="{3E8B828D-E90D-4797-6FC6-6A31855D740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9AE1416-E127-F9C4-CBB3-5D5A71056761}"/>
              </a:ext>
            </a:extLst>
          </p:cNvPr>
          <p:cNvSpPr>
            <a:spLocks noGrp="1"/>
          </p:cNvSpPr>
          <p:nvPr>
            <p:ph type="sldNum" sz="quarter" idx="12"/>
          </p:nvPr>
        </p:nvSpPr>
        <p:spPr/>
        <p:txBody>
          <a:bodyPr/>
          <a:lstStyle>
            <a:lvl1pPr>
              <a:defRPr/>
            </a:lvl1pPr>
          </a:lstStyle>
          <a:p>
            <a:pPr>
              <a:defRPr/>
            </a:pPr>
            <a:fld id="{32937225-3B43-994E-8B04-8378FF069151}" type="slidenum">
              <a:rPr lang="en-GB" altLang="en-US"/>
              <a:pPr>
                <a:defRPr/>
              </a:pPr>
              <a:t>‹#›</a:t>
            </a:fld>
            <a:endParaRPr lang="en-GB" altLang="en-US"/>
          </a:p>
        </p:txBody>
      </p:sp>
    </p:spTree>
    <p:extLst>
      <p:ext uri="{BB962C8B-B14F-4D97-AF65-F5344CB8AC3E}">
        <p14:creationId xmlns:p14="http://schemas.microsoft.com/office/powerpoint/2010/main" val="123947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9C6A44-981F-8B1A-D6D1-F14C1D90EDDA}"/>
              </a:ext>
            </a:extLst>
          </p:cNvPr>
          <p:cNvSpPr>
            <a:spLocks noGrp="1"/>
          </p:cNvSpPr>
          <p:nvPr>
            <p:ph type="dt" sz="half" idx="10"/>
          </p:nvPr>
        </p:nvSpPr>
        <p:spPr/>
        <p:txBody>
          <a:bodyPr/>
          <a:lstStyle>
            <a:lvl1pPr>
              <a:defRPr/>
            </a:lvl1pPr>
          </a:lstStyle>
          <a:p>
            <a:pPr>
              <a:defRPr/>
            </a:pPr>
            <a:fld id="{94C6BBB7-5426-7047-B7F5-71C22F9B822B}" type="datetimeFigureOut">
              <a:rPr lang="en-GB"/>
              <a:pPr>
                <a:defRPr/>
              </a:pPr>
              <a:t>06/10/2023</a:t>
            </a:fld>
            <a:endParaRPr lang="en-GB"/>
          </a:p>
        </p:txBody>
      </p:sp>
      <p:sp>
        <p:nvSpPr>
          <p:cNvPr id="3" name="Footer Placeholder 4">
            <a:extLst>
              <a:ext uri="{FF2B5EF4-FFF2-40B4-BE49-F238E27FC236}">
                <a16:creationId xmlns:a16="http://schemas.microsoft.com/office/drawing/2014/main" id="{3C628E6A-E762-478A-8199-CFDBFCFBCCD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F98E529-244C-B524-6625-FB7D38ED272E}"/>
              </a:ext>
            </a:extLst>
          </p:cNvPr>
          <p:cNvSpPr>
            <a:spLocks noGrp="1"/>
          </p:cNvSpPr>
          <p:nvPr>
            <p:ph type="sldNum" sz="quarter" idx="12"/>
          </p:nvPr>
        </p:nvSpPr>
        <p:spPr/>
        <p:txBody>
          <a:bodyPr/>
          <a:lstStyle>
            <a:lvl1pPr>
              <a:defRPr/>
            </a:lvl1pPr>
          </a:lstStyle>
          <a:p>
            <a:pPr>
              <a:defRPr/>
            </a:pPr>
            <a:fld id="{4CCC4F5D-3789-1D48-A37F-99D64CEE83F3}" type="slidenum">
              <a:rPr lang="en-GB" altLang="en-US"/>
              <a:pPr>
                <a:defRPr/>
              </a:pPr>
              <a:t>‹#›</a:t>
            </a:fld>
            <a:endParaRPr lang="en-GB" altLang="en-US"/>
          </a:p>
        </p:txBody>
      </p:sp>
    </p:spTree>
    <p:extLst>
      <p:ext uri="{BB962C8B-B14F-4D97-AF65-F5344CB8AC3E}">
        <p14:creationId xmlns:p14="http://schemas.microsoft.com/office/powerpoint/2010/main" val="40631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8" y="425695"/>
            <a:ext cx="2487081" cy="1811669"/>
          </a:xfrm>
        </p:spPr>
        <p:txBody>
          <a:bodyPr anchor="b"/>
          <a:lstStyle>
            <a:lvl1pPr algn="l">
              <a:defRPr sz="2193" b="1"/>
            </a:lvl1pPr>
          </a:lstStyle>
          <a:p>
            <a:r>
              <a:rPr lang="en-US"/>
              <a:t>Click to edit Master title style</a:t>
            </a:r>
            <a:endParaRPr lang="en-GB"/>
          </a:p>
        </p:txBody>
      </p:sp>
      <p:sp>
        <p:nvSpPr>
          <p:cNvPr id="3" name="Content Placeholder 2"/>
          <p:cNvSpPr>
            <a:spLocks noGrp="1"/>
          </p:cNvSpPr>
          <p:nvPr>
            <p:ph idx="1"/>
          </p:nvPr>
        </p:nvSpPr>
        <p:spPr>
          <a:xfrm>
            <a:off x="2955622" y="425695"/>
            <a:ext cx="4226070" cy="9125166"/>
          </a:xfrm>
        </p:spPr>
        <p:txBody>
          <a:bodyPr/>
          <a:lstStyle>
            <a:lvl1pPr>
              <a:defRPr sz="3508"/>
            </a:lvl1pPr>
            <a:lvl2pPr>
              <a:defRPr sz="3070"/>
            </a:lvl2pPr>
            <a:lvl3pPr>
              <a:defRPr sz="2631"/>
            </a:lvl3pPr>
            <a:lvl4pPr>
              <a:defRPr sz="2193"/>
            </a:lvl4pPr>
            <a:lvl5pPr>
              <a:defRPr sz="2193"/>
            </a:lvl5pPr>
            <a:lvl6pPr>
              <a:defRPr sz="2193"/>
            </a:lvl6pPr>
            <a:lvl7pPr>
              <a:defRPr sz="2193"/>
            </a:lvl7pPr>
            <a:lvl8pPr>
              <a:defRPr sz="2193"/>
            </a:lvl8pPr>
            <a:lvl9pPr>
              <a:defRPr sz="2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7988" y="2237364"/>
            <a:ext cx="2487081" cy="7313498"/>
          </a:xfrm>
        </p:spPr>
        <p:txBody>
          <a:bodyPr/>
          <a:lstStyle>
            <a:lvl1pPr marL="0" indent="0">
              <a:buNone/>
              <a:defRPr sz="1491"/>
            </a:lvl1pPr>
            <a:lvl2pPr marL="495143" indent="0">
              <a:buNone/>
              <a:defRPr sz="1317"/>
            </a:lvl2pPr>
            <a:lvl3pPr marL="990287" indent="0">
              <a:buNone/>
              <a:defRPr sz="1053"/>
            </a:lvl3pPr>
            <a:lvl4pPr marL="1485432" indent="0">
              <a:buNone/>
              <a:defRPr sz="965"/>
            </a:lvl4pPr>
            <a:lvl5pPr marL="1980576" indent="0">
              <a:buNone/>
              <a:defRPr sz="965"/>
            </a:lvl5pPr>
            <a:lvl6pPr marL="2475720" indent="0">
              <a:buNone/>
              <a:defRPr sz="965"/>
            </a:lvl6pPr>
            <a:lvl7pPr marL="2970865" indent="0">
              <a:buNone/>
              <a:defRPr sz="965"/>
            </a:lvl7pPr>
            <a:lvl8pPr marL="3466009" indent="0">
              <a:buNone/>
              <a:defRPr sz="965"/>
            </a:lvl8pPr>
            <a:lvl9pPr marL="3961152" indent="0">
              <a:buNone/>
              <a:defRPr sz="965"/>
            </a:lvl9pPr>
          </a:lstStyle>
          <a:p>
            <a:pPr lvl="0"/>
            <a:r>
              <a:rPr lang="en-US"/>
              <a:t>Click to edit Master text styles</a:t>
            </a:r>
          </a:p>
        </p:txBody>
      </p:sp>
      <p:sp>
        <p:nvSpPr>
          <p:cNvPr id="5" name="Date Placeholder 3">
            <a:extLst>
              <a:ext uri="{FF2B5EF4-FFF2-40B4-BE49-F238E27FC236}">
                <a16:creationId xmlns:a16="http://schemas.microsoft.com/office/drawing/2014/main" id="{2C037623-5071-DDBF-E24A-65B59FD01F49}"/>
              </a:ext>
            </a:extLst>
          </p:cNvPr>
          <p:cNvSpPr>
            <a:spLocks noGrp="1"/>
          </p:cNvSpPr>
          <p:nvPr>
            <p:ph type="dt" sz="half" idx="10"/>
          </p:nvPr>
        </p:nvSpPr>
        <p:spPr/>
        <p:txBody>
          <a:bodyPr/>
          <a:lstStyle>
            <a:lvl1pPr>
              <a:defRPr/>
            </a:lvl1pPr>
          </a:lstStyle>
          <a:p>
            <a:pPr>
              <a:defRPr/>
            </a:pPr>
            <a:fld id="{19022C92-35D2-0E4E-8E97-761E61351037}" type="datetimeFigureOut">
              <a:rPr lang="en-GB"/>
              <a:pPr>
                <a:defRPr/>
              </a:pPr>
              <a:t>06/10/2023</a:t>
            </a:fld>
            <a:endParaRPr lang="en-GB"/>
          </a:p>
        </p:txBody>
      </p:sp>
      <p:sp>
        <p:nvSpPr>
          <p:cNvPr id="6" name="Footer Placeholder 4">
            <a:extLst>
              <a:ext uri="{FF2B5EF4-FFF2-40B4-BE49-F238E27FC236}">
                <a16:creationId xmlns:a16="http://schemas.microsoft.com/office/drawing/2014/main" id="{97DABDDC-3D53-5342-2ADE-9DB91DCF75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BA67674-922F-B5CC-67D0-0FCD52CA406F}"/>
              </a:ext>
            </a:extLst>
          </p:cNvPr>
          <p:cNvSpPr>
            <a:spLocks noGrp="1"/>
          </p:cNvSpPr>
          <p:nvPr>
            <p:ph type="sldNum" sz="quarter" idx="12"/>
          </p:nvPr>
        </p:nvSpPr>
        <p:spPr/>
        <p:txBody>
          <a:bodyPr/>
          <a:lstStyle>
            <a:lvl1pPr>
              <a:defRPr/>
            </a:lvl1pPr>
          </a:lstStyle>
          <a:p>
            <a:pPr>
              <a:defRPr/>
            </a:pPr>
            <a:fld id="{0E455EA0-8890-1847-B490-AABBD14362FF}" type="slidenum">
              <a:rPr lang="en-GB" altLang="en-US"/>
              <a:pPr>
                <a:defRPr/>
              </a:pPr>
              <a:t>‹#›</a:t>
            </a:fld>
            <a:endParaRPr lang="en-GB" altLang="en-US"/>
          </a:p>
        </p:txBody>
      </p:sp>
    </p:spTree>
    <p:extLst>
      <p:ext uri="{BB962C8B-B14F-4D97-AF65-F5344CB8AC3E}">
        <p14:creationId xmlns:p14="http://schemas.microsoft.com/office/powerpoint/2010/main" val="137615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52" y="7484272"/>
            <a:ext cx="4535805" cy="883560"/>
          </a:xfrm>
        </p:spPr>
        <p:txBody>
          <a:bodyPr anchor="b"/>
          <a:lstStyle>
            <a:lvl1pPr algn="l">
              <a:defRPr sz="2193" b="1"/>
            </a:lvl1pPr>
          </a:lstStyle>
          <a:p>
            <a:r>
              <a:rPr lang="en-US"/>
              <a:t>Click to edit Master title style</a:t>
            </a:r>
            <a:endParaRPr lang="en-GB"/>
          </a:p>
        </p:txBody>
      </p:sp>
      <p:sp>
        <p:nvSpPr>
          <p:cNvPr id="3" name="Picture Placeholder 2"/>
          <p:cNvSpPr>
            <a:spLocks noGrp="1"/>
          </p:cNvSpPr>
          <p:nvPr>
            <p:ph type="pic" idx="1"/>
          </p:nvPr>
        </p:nvSpPr>
        <p:spPr>
          <a:xfrm>
            <a:off x="1481752" y="955334"/>
            <a:ext cx="4535805" cy="6415088"/>
          </a:xfrm>
        </p:spPr>
        <p:txBody>
          <a:bodyPr rtlCol="0">
            <a:normAutofit/>
          </a:bodyPr>
          <a:lstStyle>
            <a:lvl1pPr marL="0" indent="0">
              <a:buNone/>
              <a:defRPr sz="3508"/>
            </a:lvl1pPr>
            <a:lvl2pPr marL="495143" indent="0">
              <a:buNone/>
              <a:defRPr sz="3070"/>
            </a:lvl2pPr>
            <a:lvl3pPr marL="990287" indent="0">
              <a:buNone/>
              <a:defRPr sz="2631"/>
            </a:lvl3pPr>
            <a:lvl4pPr marL="1485432" indent="0">
              <a:buNone/>
              <a:defRPr sz="2193"/>
            </a:lvl4pPr>
            <a:lvl5pPr marL="1980576" indent="0">
              <a:buNone/>
              <a:defRPr sz="2193"/>
            </a:lvl5pPr>
            <a:lvl6pPr marL="2475720" indent="0">
              <a:buNone/>
              <a:defRPr sz="2193"/>
            </a:lvl6pPr>
            <a:lvl7pPr marL="2970865" indent="0">
              <a:buNone/>
              <a:defRPr sz="2193"/>
            </a:lvl7pPr>
            <a:lvl8pPr marL="3466009" indent="0">
              <a:buNone/>
              <a:defRPr sz="2193"/>
            </a:lvl8pPr>
            <a:lvl9pPr marL="3961152" indent="0">
              <a:buNone/>
              <a:defRPr sz="2193"/>
            </a:lvl9pPr>
          </a:lstStyle>
          <a:p>
            <a:pPr lvl="0"/>
            <a:endParaRPr lang="en-GB" noProof="0"/>
          </a:p>
        </p:txBody>
      </p:sp>
      <p:sp>
        <p:nvSpPr>
          <p:cNvPr id="4" name="Text Placeholder 3"/>
          <p:cNvSpPr>
            <a:spLocks noGrp="1"/>
          </p:cNvSpPr>
          <p:nvPr>
            <p:ph type="body" sz="half" idx="2"/>
          </p:nvPr>
        </p:nvSpPr>
        <p:spPr>
          <a:xfrm>
            <a:off x="1481752" y="8367831"/>
            <a:ext cx="4535805" cy="1254802"/>
          </a:xfrm>
        </p:spPr>
        <p:txBody>
          <a:bodyPr/>
          <a:lstStyle>
            <a:lvl1pPr marL="0" indent="0">
              <a:buNone/>
              <a:defRPr sz="1491"/>
            </a:lvl1pPr>
            <a:lvl2pPr marL="495143" indent="0">
              <a:buNone/>
              <a:defRPr sz="1317"/>
            </a:lvl2pPr>
            <a:lvl3pPr marL="990287" indent="0">
              <a:buNone/>
              <a:defRPr sz="1053"/>
            </a:lvl3pPr>
            <a:lvl4pPr marL="1485432" indent="0">
              <a:buNone/>
              <a:defRPr sz="965"/>
            </a:lvl4pPr>
            <a:lvl5pPr marL="1980576" indent="0">
              <a:buNone/>
              <a:defRPr sz="965"/>
            </a:lvl5pPr>
            <a:lvl6pPr marL="2475720" indent="0">
              <a:buNone/>
              <a:defRPr sz="965"/>
            </a:lvl6pPr>
            <a:lvl7pPr marL="2970865" indent="0">
              <a:buNone/>
              <a:defRPr sz="965"/>
            </a:lvl7pPr>
            <a:lvl8pPr marL="3466009" indent="0">
              <a:buNone/>
              <a:defRPr sz="965"/>
            </a:lvl8pPr>
            <a:lvl9pPr marL="3961152" indent="0">
              <a:buNone/>
              <a:defRPr sz="965"/>
            </a:lvl9pPr>
          </a:lstStyle>
          <a:p>
            <a:pPr lvl="0"/>
            <a:r>
              <a:rPr lang="en-US"/>
              <a:t>Click to edit Master text styles</a:t>
            </a:r>
          </a:p>
        </p:txBody>
      </p:sp>
      <p:sp>
        <p:nvSpPr>
          <p:cNvPr id="5" name="Date Placeholder 3">
            <a:extLst>
              <a:ext uri="{FF2B5EF4-FFF2-40B4-BE49-F238E27FC236}">
                <a16:creationId xmlns:a16="http://schemas.microsoft.com/office/drawing/2014/main" id="{C3845902-73BD-7C21-CCD7-DE9353280BB5}"/>
              </a:ext>
            </a:extLst>
          </p:cNvPr>
          <p:cNvSpPr>
            <a:spLocks noGrp="1"/>
          </p:cNvSpPr>
          <p:nvPr>
            <p:ph type="dt" sz="half" idx="10"/>
          </p:nvPr>
        </p:nvSpPr>
        <p:spPr/>
        <p:txBody>
          <a:bodyPr/>
          <a:lstStyle>
            <a:lvl1pPr>
              <a:defRPr/>
            </a:lvl1pPr>
          </a:lstStyle>
          <a:p>
            <a:pPr>
              <a:defRPr/>
            </a:pPr>
            <a:fld id="{F50E948C-77AB-1546-8BD6-0F1A9CB9E138}" type="datetimeFigureOut">
              <a:rPr lang="en-GB"/>
              <a:pPr>
                <a:defRPr/>
              </a:pPr>
              <a:t>06/10/2023</a:t>
            </a:fld>
            <a:endParaRPr lang="en-GB"/>
          </a:p>
        </p:txBody>
      </p:sp>
      <p:sp>
        <p:nvSpPr>
          <p:cNvPr id="6" name="Footer Placeholder 4">
            <a:extLst>
              <a:ext uri="{FF2B5EF4-FFF2-40B4-BE49-F238E27FC236}">
                <a16:creationId xmlns:a16="http://schemas.microsoft.com/office/drawing/2014/main" id="{6F77911D-EED1-6128-005A-73037C0A3D1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37975C8-7C13-DCFE-807E-3BBC0742B4F7}"/>
              </a:ext>
            </a:extLst>
          </p:cNvPr>
          <p:cNvSpPr>
            <a:spLocks noGrp="1"/>
          </p:cNvSpPr>
          <p:nvPr>
            <p:ph type="sldNum" sz="quarter" idx="12"/>
          </p:nvPr>
        </p:nvSpPr>
        <p:spPr/>
        <p:txBody>
          <a:bodyPr/>
          <a:lstStyle>
            <a:lvl1pPr>
              <a:defRPr/>
            </a:lvl1pPr>
          </a:lstStyle>
          <a:p>
            <a:pPr>
              <a:defRPr/>
            </a:pPr>
            <a:fld id="{2ABD1522-5636-8B4E-841B-704175B8A641}" type="slidenum">
              <a:rPr lang="en-GB" altLang="en-US"/>
              <a:pPr>
                <a:defRPr/>
              </a:pPr>
              <a:t>‹#›</a:t>
            </a:fld>
            <a:endParaRPr lang="en-GB" altLang="en-US"/>
          </a:p>
        </p:txBody>
      </p:sp>
    </p:spTree>
    <p:extLst>
      <p:ext uri="{BB962C8B-B14F-4D97-AF65-F5344CB8AC3E}">
        <p14:creationId xmlns:p14="http://schemas.microsoft.com/office/powerpoint/2010/main" val="30521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211470-206B-DB0D-9C56-20E1C009B908}"/>
              </a:ext>
            </a:extLst>
          </p:cNvPr>
          <p:cNvSpPr>
            <a:spLocks noGrp="1"/>
          </p:cNvSpPr>
          <p:nvPr>
            <p:ph type="title"/>
          </p:nvPr>
        </p:nvSpPr>
        <p:spPr bwMode="auto">
          <a:xfrm>
            <a:off x="377896" y="428844"/>
            <a:ext cx="6803883" cy="178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2892" tIns="56446" rIns="112892" bIns="56446"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5B0011C-5CF6-A99B-117F-A12BC771EA1C}"/>
              </a:ext>
            </a:extLst>
          </p:cNvPr>
          <p:cNvSpPr>
            <a:spLocks noGrp="1"/>
          </p:cNvSpPr>
          <p:nvPr>
            <p:ph type="body" idx="1"/>
          </p:nvPr>
        </p:nvSpPr>
        <p:spPr bwMode="auto">
          <a:xfrm>
            <a:off x="377896" y="2495084"/>
            <a:ext cx="6803883" cy="705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2892" tIns="56446" rIns="112892" bIns="564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20F9394-FF67-2117-3C1D-576BF66BA794}"/>
              </a:ext>
            </a:extLst>
          </p:cNvPr>
          <p:cNvSpPr>
            <a:spLocks noGrp="1"/>
          </p:cNvSpPr>
          <p:nvPr>
            <p:ph type="dt" sz="half" idx="2"/>
          </p:nvPr>
        </p:nvSpPr>
        <p:spPr>
          <a:xfrm>
            <a:off x="377896" y="9910709"/>
            <a:ext cx="1763516" cy="568077"/>
          </a:xfrm>
          <a:prstGeom prst="rect">
            <a:avLst/>
          </a:prstGeom>
        </p:spPr>
        <p:txBody>
          <a:bodyPr vert="horz" lIns="112892" tIns="56446" rIns="112892" bIns="56446" rtlCol="0" anchor="ctr"/>
          <a:lstStyle>
            <a:lvl1pPr algn="l" eaLnBrk="1" fontAlgn="auto" hangingPunct="1">
              <a:spcBef>
                <a:spcPts val="0"/>
              </a:spcBef>
              <a:spcAft>
                <a:spcPts val="0"/>
              </a:spcAft>
              <a:defRPr sz="1317">
                <a:solidFill>
                  <a:schemeClr val="tx1">
                    <a:tint val="75000"/>
                  </a:schemeClr>
                </a:solidFill>
                <a:latin typeface="+mn-lt"/>
                <a:cs typeface="+mn-cs"/>
              </a:defRPr>
            </a:lvl1pPr>
          </a:lstStyle>
          <a:p>
            <a:pPr>
              <a:defRPr/>
            </a:pPr>
            <a:fld id="{4C91118A-F182-1348-89D2-AEEF6E2045A9}" type="datetimeFigureOut">
              <a:rPr lang="en-GB"/>
              <a:pPr>
                <a:defRPr/>
              </a:pPr>
              <a:t>06/10/2023</a:t>
            </a:fld>
            <a:endParaRPr lang="en-GB"/>
          </a:p>
        </p:txBody>
      </p:sp>
      <p:sp>
        <p:nvSpPr>
          <p:cNvPr id="5" name="Footer Placeholder 4">
            <a:extLst>
              <a:ext uri="{FF2B5EF4-FFF2-40B4-BE49-F238E27FC236}">
                <a16:creationId xmlns:a16="http://schemas.microsoft.com/office/drawing/2014/main" id="{4B0C313F-DBA6-28B1-8C7F-1695540EB07E}"/>
              </a:ext>
            </a:extLst>
          </p:cNvPr>
          <p:cNvSpPr>
            <a:spLocks noGrp="1"/>
          </p:cNvSpPr>
          <p:nvPr>
            <p:ph type="ftr" sz="quarter" idx="3"/>
          </p:nvPr>
        </p:nvSpPr>
        <p:spPr>
          <a:xfrm>
            <a:off x="2582291" y="9910709"/>
            <a:ext cx="2395093" cy="568077"/>
          </a:xfrm>
          <a:prstGeom prst="rect">
            <a:avLst/>
          </a:prstGeom>
        </p:spPr>
        <p:txBody>
          <a:bodyPr vert="horz" lIns="112892" tIns="56446" rIns="112892" bIns="56446" rtlCol="0" anchor="ctr"/>
          <a:lstStyle>
            <a:lvl1pPr algn="ctr" eaLnBrk="1" fontAlgn="auto" hangingPunct="1">
              <a:spcBef>
                <a:spcPts val="0"/>
              </a:spcBef>
              <a:spcAft>
                <a:spcPts val="0"/>
              </a:spcAft>
              <a:defRPr sz="1317">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CCBFA692-8A9E-CDC1-D117-40B2C54C2892}"/>
              </a:ext>
            </a:extLst>
          </p:cNvPr>
          <p:cNvSpPr>
            <a:spLocks noGrp="1"/>
          </p:cNvSpPr>
          <p:nvPr>
            <p:ph type="sldNum" sz="quarter" idx="4"/>
          </p:nvPr>
        </p:nvSpPr>
        <p:spPr>
          <a:xfrm>
            <a:off x="5418263" y="9910709"/>
            <a:ext cx="1763516" cy="568077"/>
          </a:xfrm>
          <a:prstGeom prst="rect">
            <a:avLst/>
          </a:prstGeom>
        </p:spPr>
        <p:txBody>
          <a:bodyPr vert="horz" wrap="square" lIns="112892" tIns="56446" rIns="112892" bIns="56446" numCol="1" anchor="ctr" anchorCtr="0" compatLnSpc="1">
            <a:prstTxWarp prst="textNoShape">
              <a:avLst/>
            </a:prstTxWarp>
          </a:bodyPr>
          <a:lstStyle>
            <a:lvl1pPr algn="r" eaLnBrk="1" hangingPunct="1">
              <a:defRPr sz="1317" smtClean="0">
                <a:solidFill>
                  <a:srgbClr val="898989"/>
                </a:solidFill>
              </a:defRPr>
            </a:lvl1pPr>
          </a:lstStyle>
          <a:p>
            <a:pPr>
              <a:defRPr/>
            </a:pPr>
            <a:fld id="{BFD308E9-14EF-B045-83D2-3956DBDBC88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736" kern="1200">
          <a:solidFill>
            <a:schemeClr val="tx1"/>
          </a:solidFill>
          <a:latin typeface="+mj-lt"/>
          <a:ea typeface="+mj-ea"/>
          <a:cs typeface="+mj-cs"/>
        </a:defRPr>
      </a:lvl1pPr>
      <a:lvl2pPr algn="ctr" rtl="0" eaLnBrk="0" fontAlgn="base" hangingPunct="0">
        <a:spcBef>
          <a:spcPct val="0"/>
        </a:spcBef>
        <a:spcAft>
          <a:spcPct val="0"/>
        </a:spcAft>
        <a:defRPr sz="4736">
          <a:solidFill>
            <a:schemeClr val="tx1"/>
          </a:solidFill>
          <a:latin typeface="Calibri" pitchFamily="34" charset="0"/>
        </a:defRPr>
      </a:lvl2pPr>
      <a:lvl3pPr algn="ctr" rtl="0" eaLnBrk="0" fontAlgn="base" hangingPunct="0">
        <a:spcBef>
          <a:spcPct val="0"/>
        </a:spcBef>
        <a:spcAft>
          <a:spcPct val="0"/>
        </a:spcAft>
        <a:defRPr sz="4736">
          <a:solidFill>
            <a:schemeClr val="tx1"/>
          </a:solidFill>
          <a:latin typeface="Calibri" pitchFamily="34" charset="0"/>
        </a:defRPr>
      </a:lvl3pPr>
      <a:lvl4pPr algn="ctr" rtl="0" eaLnBrk="0" fontAlgn="base" hangingPunct="0">
        <a:spcBef>
          <a:spcPct val="0"/>
        </a:spcBef>
        <a:spcAft>
          <a:spcPct val="0"/>
        </a:spcAft>
        <a:defRPr sz="4736">
          <a:solidFill>
            <a:schemeClr val="tx1"/>
          </a:solidFill>
          <a:latin typeface="Calibri" pitchFamily="34" charset="0"/>
        </a:defRPr>
      </a:lvl4pPr>
      <a:lvl5pPr algn="ctr" rtl="0" eaLnBrk="0" fontAlgn="base" hangingPunct="0">
        <a:spcBef>
          <a:spcPct val="0"/>
        </a:spcBef>
        <a:spcAft>
          <a:spcPct val="0"/>
        </a:spcAft>
        <a:defRPr sz="4736">
          <a:solidFill>
            <a:schemeClr val="tx1"/>
          </a:solidFill>
          <a:latin typeface="Calibri" pitchFamily="34" charset="0"/>
        </a:defRPr>
      </a:lvl5pPr>
      <a:lvl6pPr marL="495143" algn="ctr" rtl="0" fontAlgn="base">
        <a:spcBef>
          <a:spcPct val="0"/>
        </a:spcBef>
        <a:spcAft>
          <a:spcPct val="0"/>
        </a:spcAft>
        <a:defRPr sz="4736">
          <a:solidFill>
            <a:schemeClr val="tx1"/>
          </a:solidFill>
          <a:latin typeface="Calibri" pitchFamily="34" charset="0"/>
        </a:defRPr>
      </a:lvl6pPr>
      <a:lvl7pPr marL="990287" algn="ctr" rtl="0" fontAlgn="base">
        <a:spcBef>
          <a:spcPct val="0"/>
        </a:spcBef>
        <a:spcAft>
          <a:spcPct val="0"/>
        </a:spcAft>
        <a:defRPr sz="4736">
          <a:solidFill>
            <a:schemeClr val="tx1"/>
          </a:solidFill>
          <a:latin typeface="Calibri" pitchFamily="34" charset="0"/>
        </a:defRPr>
      </a:lvl7pPr>
      <a:lvl8pPr marL="1485432" algn="ctr" rtl="0" fontAlgn="base">
        <a:spcBef>
          <a:spcPct val="0"/>
        </a:spcBef>
        <a:spcAft>
          <a:spcPct val="0"/>
        </a:spcAft>
        <a:defRPr sz="4736">
          <a:solidFill>
            <a:schemeClr val="tx1"/>
          </a:solidFill>
          <a:latin typeface="Calibri" pitchFamily="34" charset="0"/>
        </a:defRPr>
      </a:lvl8pPr>
      <a:lvl9pPr marL="1980576" algn="ctr" rtl="0" fontAlgn="base">
        <a:spcBef>
          <a:spcPct val="0"/>
        </a:spcBef>
        <a:spcAft>
          <a:spcPct val="0"/>
        </a:spcAft>
        <a:defRPr sz="4736">
          <a:solidFill>
            <a:schemeClr val="tx1"/>
          </a:solidFill>
          <a:latin typeface="Calibri" pitchFamily="34" charset="0"/>
        </a:defRPr>
      </a:lvl9pPr>
    </p:titleStyle>
    <p:bodyStyle>
      <a:lvl1pPr marL="370420" indent="-370420" algn="l" rtl="0" eaLnBrk="0" fontAlgn="base" hangingPunct="0">
        <a:spcBef>
          <a:spcPct val="20000"/>
        </a:spcBef>
        <a:spcAft>
          <a:spcPct val="0"/>
        </a:spcAft>
        <a:buFont typeface="Arial" panose="020B0604020202020204" pitchFamily="34" charset="0"/>
        <a:buChar char="•"/>
        <a:defRPr sz="3508" kern="1200">
          <a:solidFill>
            <a:schemeClr val="tx1"/>
          </a:solidFill>
          <a:latin typeface="+mn-lt"/>
          <a:ea typeface="+mn-ea"/>
          <a:cs typeface="+mn-cs"/>
        </a:defRPr>
      </a:lvl1pPr>
      <a:lvl2pPr marL="803506" indent="-309148" algn="l" rtl="0" eaLnBrk="0" fontAlgn="base" hangingPunct="0">
        <a:spcBef>
          <a:spcPct val="20000"/>
        </a:spcBef>
        <a:spcAft>
          <a:spcPct val="0"/>
        </a:spcAft>
        <a:buFont typeface="Arial" panose="020B0604020202020204" pitchFamily="34" charset="0"/>
        <a:buChar char="–"/>
        <a:defRPr sz="3070" kern="1200">
          <a:solidFill>
            <a:schemeClr val="tx1"/>
          </a:solidFill>
          <a:latin typeface="+mn-lt"/>
          <a:ea typeface="+mn-ea"/>
          <a:cs typeface="+mn-cs"/>
        </a:defRPr>
      </a:lvl2pPr>
      <a:lvl3pPr marL="1236590" indent="-246484" algn="l" rtl="0" eaLnBrk="0" fontAlgn="base" hangingPunct="0">
        <a:spcBef>
          <a:spcPct val="20000"/>
        </a:spcBef>
        <a:spcAft>
          <a:spcPct val="0"/>
        </a:spcAft>
        <a:buFont typeface="Arial" panose="020B0604020202020204" pitchFamily="34" charset="0"/>
        <a:buChar char="•"/>
        <a:defRPr sz="2631" kern="1200">
          <a:solidFill>
            <a:schemeClr val="tx1"/>
          </a:solidFill>
          <a:latin typeface="+mn-lt"/>
          <a:ea typeface="+mn-ea"/>
          <a:cs typeface="+mn-cs"/>
        </a:defRPr>
      </a:lvl3pPr>
      <a:lvl4pPr marL="1732340" indent="-246484" algn="l" rtl="0" eaLnBrk="0" fontAlgn="base" hangingPunct="0">
        <a:spcBef>
          <a:spcPct val="20000"/>
        </a:spcBef>
        <a:spcAft>
          <a:spcPct val="0"/>
        </a:spcAft>
        <a:buFont typeface="Arial" panose="020B0604020202020204" pitchFamily="34" charset="0"/>
        <a:buChar char="–"/>
        <a:defRPr sz="2193" kern="1200">
          <a:solidFill>
            <a:schemeClr val="tx1"/>
          </a:solidFill>
          <a:latin typeface="+mn-lt"/>
          <a:ea typeface="+mn-ea"/>
          <a:cs typeface="+mn-cs"/>
        </a:defRPr>
      </a:lvl4pPr>
      <a:lvl5pPr marL="2228090" indent="-246484" algn="l" rtl="0" eaLnBrk="0" fontAlgn="base" hangingPunct="0">
        <a:spcBef>
          <a:spcPct val="20000"/>
        </a:spcBef>
        <a:spcAft>
          <a:spcPct val="0"/>
        </a:spcAft>
        <a:buFont typeface="Arial" panose="020B0604020202020204" pitchFamily="34" charset="0"/>
        <a:buChar char="»"/>
        <a:defRPr sz="2193" kern="1200">
          <a:solidFill>
            <a:schemeClr val="tx1"/>
          </a:solidFill>
          <a:latin typeface="+mn-lt"/>
          <a:ea typeface="+mn-ea"/>
          <a:cs typeface="+mn-cs"/>
        </a:defRPr>
      </a:lvl5pPr>
      <a:lvl6pPr marL="2723292"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6pPr>
      <a:lvl7pPr marL="3218436"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7pPr>
      <a:lvl8pPr marL="3713580"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8pPr>
      <a:lvl9pPr marL="4208725"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9pPr>
    </p:bodyStyle>
    <p:otherStyle>
      <a:defPPr>
        <a:defRPr lang="en-US"/>
      </a:defPPr>
      <a:lvl1pPr marL="0" algn="l" defTabSz="990287" rtl="0" eaLnBrk="1" latinLnBrk="0" hangingPunct="1">
        <a:defRPr sz="1930" kern="1200">
          <a:solidFill>
            <a:schemeClr val="tx1"/>
          </a:solidFill>
          <a:latin typeface="+mn-lt"/>
          <a:ea typeface="+mn-ea"/>
          <a:cs typeface="+mn-cs"/>
        </a:defRPr>
      </a:lvl1pPr>
      <a:lvl2pPr marL="495143" algn="l" defTabSz="990287" rtl="0" eaLnBrk="1" latinLnBrk="0" hangingPunct="1">
        <a:defRPr sz="1930" kern="1200">
          <a:solidFill>
            <a:schemeClr val="tx1"/>
          </a:solidFill>
          <a:latin typeface="+mn-lt"/>
          <a:ea typeface="+mn-ea"/>
          <a:cs typeface="+mn-cs"/>
        </a:defRPr>
      </a:lvl2pPr>
      <a:lvl3pPr marL="990287" algn="l" defTabSz="990287" rtl="0" eaLnBrk="1" latinLnBrk="0" hangingPunct="1">
        <a:defRPr sz="1930" kern="1200">
          <a:solidFill>
            <a:schemeClr val="tx1"/>
          </a:solidFill>
          <a:latin typeface="+mn-lt"/>
          <a:ea typeface="+mn-ea"/>
          <a:cs typeface="+mn-cs"/>
        </a:defRPr>
      </a:lvl3pPr>
      <a:lvl4pPr marL="1485432" algn="l" defTabSz="990287" rtl="0" eaLnBrk="1" latinLnBrk="0" hangingPunct="1">
        <a:defRPr sz="1930" kern="1200">
          <a:solidFill>
            <a:schemeClr val="tx1"/>
          </a:solidFill>
          <a:latin typeface="+mn-lt"/>
          <a:ea typeface="+mn-ea"/>
          <a:cs typeface="+mn-cs"/>
        </a:defRPr>
      </a:lvl4pPr>
      <a:lvl5pPr marL="1980576" algn="l" defTabSz="990287" rtl="0" eaLnBrk="1" latinLnBrk="0" hangingPunct="1">
        <a:defRPr sz="1930" kern="1200">
          <a:solidFill>
            <a:schemeClr val="tx1"/>
          </a:solidFill>
          <a:latin typeface="+mn-lt"/>
          <a:ea typeface="+mn-ea"/>
          <a:cs typeface="+mn-cs"/>
        </a:defRPr>
      </a:lvl5pPr>
      <a:lvl6pPr marL="2475720" algn="l" defTabSz="990287" rtl="0" eaLnBrk="1" latinLnBrk="0" hangingPunct="1">
        <a:defRPr sz="1930" kern="1200">
          <a:solidFill>
            <a:schemeClr val="tx1"/>
          </a:solidFill>
          <a:latin typeface="+mn-lt"/>
          <a:ea typeface="+mn-ea"/>
          <a:cs typeface="+mn-cs"/>
        </a:defRPr>
      </a:lvl6pPr>
      <a:lvl7pPr marL="2970865" algn="l" defTabSz="990287" rtl="0" eaLnBrk="1" latinLnBrk="0" hangingPunct="1">
        <a:defRPr sz="1930" kern="1200">
          <a:solidFill>
            <a:schemeClr val="tx1"/>
          </a:solidFill>
          <a:latin typeface="+mn-lt"/>
          <a:ea typeface="+mn-ea"/>
          <a:cs typeface="+mn-cs"/>
        </a:defRPr>
      </a:lvl7pPr>
      <a:lvl8pPr marL="3466009" algn="l" defTabSz="990287" rtl="0" eaLnBrk="1" latinLnBrk="0" hangingPunct="1">
        <a:defRPr sz="1930" kern="1200">
          <a:solidFill>
            <a:schemeClr val="tx1"/>
          </a:solidFill>
          <a:latin typeface="+mn-lt"/>
          <a:ea typeface="+mn-ea"/>
          <a:cs typeface="+mn-cs"/>
        </a:defRPr>
      </a:lvl8pPr>
      <a:lvl9pPr marL="3961152" algn="l" defTabSz="990287" rtl="0" eaLnBrk="1" latinLnBrk="0" hangingPunct="1">
        <a:defRPr sz="19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ruh.nhs.uk/patients/services/clinical_depts/paediatric_cfs_me/documents/CFSActivityRestSleepdiary.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nctsn.org/sites/default/files/resources/at_the_hospital_helping_my_teen_cope_parents.pdf" TargetMode="External"/><Relationship Id="rId13" Type="http://schemas.openxmlformats.org/officeDocument/2006/relationships/hyperlink" Target="https://www.kooth.com/" TargetMode="External"/><Relationship Id="rId18" Type="http://schemas.openxmlformats.org/officeDocument/2006/relationships/hyperlink" Target="http://www.getselfhelp.co.uk/cbtsetp6.htm" TargetMode="External"/><Relationship Id="rId3" Type="http://schemas.openxmlformats.org/officeDocument/2006/relationships/hyperlink" Target="https://mindedforfamilies.org.uk/Content/trauma_and_coping" TargetMode="External"/><Relationship Id="rId21" Type="http://schemas.openxmlformats.org/officeDocument/2006/relationships/hyperlink" Target="https://www.headspace.com/kids" TargetMode="External"/><Relationship Id="rId7" Type="http://schemas.openxmlformats.org/officeDocument/2006/relationships/hyperlink" Target="https://www.nctsn.org/sites/default/files/resources/at_the_hospital_helping_my_child_cope_parents.pdf" TargetMode="External"/><Relationship Id="rId12" Type="http://schemas.openxmlformats.org/officeDocument/2006/relationships/hyperlink" Target="http://www.youngminds.org.uk/" TargetMode="External"/><Relationship Id="rId17" Type="http://schemas.openxmlformats.org/officeDocument/2006/relationships/hyperlink" Target="http://www.getselfhelp.co.uk/relax.htm" TargetMode="External"/><Relationship Id="rId2" Type="http://schemas.openxmlformats.org/officeDocument/2006/relationships/notesSlide" Target="../notesSlides/notesSlide12.xml"/><Relationship Id="rId16" Type="http://schemas.openxmlformats.org/officeDocument/2006/relationships/hyperlink" Target="http://www.getselfhelp.co.uk/mindfulness.htm" TargetMode="External"/><Relationship Id="rId20" Type="http://schemas.openxmlformats.org/officeDocument/2006/relationships/hyperlink" Target="https://www.calm.com/" TargetMode="External"/><Relationship Id="rId1" Type="http://schemas.openxmlformats.org/officeDocument/2006/relationships/slideLayout" Target="../slideLayouts/slideLayout2.xml"/><Relationship Id="rId6" Type="http://schemas.openxmlformats.org/officeDocument/2006/relationships/hyperlink" Target="https://www.nctsn.org/sites/default/files/resources/what_do_i_say_talking_about_what_happened.pdf" TargetMode="External"/><Relationship Id="rId11" Type="http://schemas.openxmlformats.org/officeDocument/2006/relationships/hyperlink" Target="https://www.nctsn.org/sites/default/files/resources/when_it_hurts_dealing_with_pain.pdf" TargetMode="External"/><Relationship Id="rId5" Type="http://schemas.openxmlformats.org/officeDocument/2006/relationships/hyperlink" Target="https://www.nctsn.org/sites/default/files/resources/making_a_plan_dealing_with_things_that_remind_you_what_happened.pdf" TargetMode="External"/><Relationship Id="rId15" Type="http://schemas.openxmlformats.org/officeDocument/2006/relationships/hyperlink" Target="https://www.nhs.uk/conditions/stress-anxiety-depression/anxiety-in-children/" TargetMode="External"/><Relationship Id="rId10" Type="http://schemas.openxmlformats.org/officeDocument/2006/relationships/hyperlink" Target="https://www.nctsn.org/sites/default/files/resources/after_the_hospital_getting_back_to_schedule.pdf" TargetMode="External"/><Relationship Id="rId19" Type="http://schemas.openxmlformats.org/officeDocument/2006/relationships/hyperlink" Target="http://www.getselfhelp.co.uk/sleep.htm" TargetMode="External"/><Relationship Id="rId4" Type="http://schemas.openxmlformats.org/officeDocument/2006/relationships/hyperlink" Target="https://uktraumacouncil.org/resources/trauma-and-ptsd" TargetMode="External"/><Relationship Id="rId9" Type="http://schemas.openxmlformats.org/officeDocument/2006/relationships/hyperlink" Target="https://www.nctsn.org/sites/default/files/resources/after_the_hospital_helping_my_child_cope_parents.pdf" TargetMode="External"/><Relationship Id="rId14" Type="http://schemas.openxmlformats.org/officeDocument/2006/relationships/hyperlink" Target="https://www.moodcafe.co.uk/for-children-and-young-people/feeling-worried,-frightened,-stressed-or-anxious.aspx"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Office@arcweb.org.uk" TargetMode="External"/><Relationship Id="rId13" Type="http://schemas.openxmlformats.org/officeDocument/2006/relationships/hyperlink" Target="mailto:admin@youthconcern.org.uk" TargetMode="External"/><Relationship Id="rId3" Type="http://schemas.openxmlformats.org/officeDocument/2006/relationships/hyperlink" Target="mailto:info@no5.org.uk" TargetMode="External"/><Relationship Id="rId7" Type="http://schemas.openxmlformats.org/officeDocument/2006/relationships/hyperlink" Target="https://www.yeswycombe.org/get-in-touch" TargetMode="External"/><Relationship Id="rId12" Type="http://schemas.openxmlformats.org/officeDocument/2006/relationships/hyperlink" Target="http://youthconcern.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info@yeswycombe.org" TargetMode="External"/><Relationship Id="rId11" Type="http://schemas.openxmlformats.org/officeDocument/2006/relationships/hyperlink" Target="https://secureforms.oxfordhealth.nhs.uk/camhs/Buckinghamshire.aspx" TargetMode="External"/><Relationship Id="rId5" Type="http://schemas.openxmlformats.org/officeDocument/2006/relationships/hyperlink" Target="https://number22.org/enquiry-form/" TargetMode="External"/><Relationship Id="rId10" Type="http://schemas.openxmlformats.org/officeDocument/2006/relationships/hyperlink" Target="https://forms.berkshirehealthcare.nhs.uk/cypf/" TargetMode="External"/><Relationship Id="rId4" Type="http://schemas.openxmlformats.org/officeDocument/2006/relationships/hyperlink" Target="https://no5.org.uk/children-young-people-counselling/" TargetMode="External"/><Relationship Id="rId9" Type="http://schemas.openxmlformats.org/officeDocument/2006/relationships/hyperlink" Target="https://arcweb.org.uk/get-in-tou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57E351A-1073-1F6B-DB28-F022A055F1D8}"/>
              </a:ext>
            </a:extLst>
          </p:cNvPr>
          <p:cNvSpPr>
            <a:spLocks noGrp="1"/>
          </p:cNvSpPr>
          <p:nvPr>
            <p:ph type="ctrTitle"/>
          </p:nvPr>
        </p:nvSpPr>
        <p:spPr>
          <a:xfrm>
            <a:off x="1222798" y="3320744"/>
            <a:ext cx="5114081" cy="2291799"/>
          </a:xfrm>
        </p:spPr>
        <p:txBody>
          <a:bodyPr/>
          <a:lstStyle/>
          <a:p>
            <a:pPr eaLnBrk="1" hangingPunct="1"/>
            <a:r>
              <a:rPr lang="en-GB" altLang="en-US" sz="2456" dirty="0"/>
              <a:t>Trauma Resource Pack</a:t>
            </a:r>
            <a:br>
              <a:rPr lang="en-GB" altLang="en-US" dirty="0"/>
            </a:br>
            <a:r>
              <a:rPr lang="en-GB" altLang="en-US" sz="1579" dirty="0"/>
              <a:t>Paediatric Psychology Services</a:t>
            </a:r>
            <a:br>
              <a:rPr lang="en-GB" altLang="en-US" sz="1579" dirty="0"/>
            </a:br>
            <a:r>
              <a:rPr lang="en-GB" altLang="en-US" sz="1579" dirty="0"/>
              <a:t>Wexham Park Hospital</a:t>
            </a:r>
            <a:br>
              <a:rPr lang="en-GB" altLang="en-US" dirty="0"/>
            </a:br>
            <a:endParaRPr lang="en-GB" altLang="en-US" dirty="0"/>
          </a:p>
        </p:txBody>
      </p:sp>
      <p:pic>
        <p:nvPicPr>
          <p:cNvPr id="3075" name="Picture 2">
            <a:extLst>
              <a:ext uri="{FF2B5EF4-FFF2-40B4-BE49-F238E27FC236}">
                <a16:creationId xmlns:a16="http://schemas.microsoft.com/office/drawing/2014/main" id="{70D8DFDD-CC01-AAB3-E1DD-FFD15151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19" t="17026" r="15709" b="74159"/>
          <a:stretch>
            <a:fillRect/>
          </a:stretch>
        </p:blipFill>
        <p:spPr bwMode="auto">
          <a:xfrm>
            <a:off x="61188" y="533570"/>
            <a:ext cx="7437298" cy="94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Subtitle 2">
            <a:extLst>
              <a:ext uri="{FF2B5EF4-FFF2-40B4-BE49-F238E27FC236}">
                <a16:creationId xmlns:a16="http://schemas.microsoft.com/office/drawing/2014/main" id="{76486ECD-4506-E96E-9E32-443F4B76017E}"/>
              </a:ext>
            </a:extLst>
          </p:cNvPr>
          <p:cNvSpPr>
            <a:spLocks noGrp="1"/>
          </p:cNvSpPr>
          <p:nvPr>
            <p:ph type="subTitle" idx="1"/>
          </p:nvPr>
        </p:nvSpPr>
        <p:spPr>
          <a:xfrm>
            <a:off x="1523543" y="5009655"/>
            <a:ext cx="4512589" cy="3441875"/>
          </a:xfrm>
        </p:spPr>
        <p:txBody>
          <a:bodyPr/>
          <a:lstStyle/>
          <a:p>
            <a:pPr eaLnBrk="1" hangingPunct="1"/>
            <a:r>
              <a:rPr lang="en-GB" altLang="en-US" sz="1228">
                <a:solidFill>
                  <a:schemeClr val="tx1"/>
                </a:solidFill>
              </a:rPr>
              <a:t>Produced by:</a:t>
            </a:r>
          </a:p>
          <a:p>
            <a:pPr eaLnBrk="1" hangingPunct="1"/>
            <a:r>
              <a:rPr lang="en-GB" altLang="en-US" sz="1228">
                <a:solidFill>
                  <a:schemeClr val="tx1"/>
                </a:solidFill>
              </a:rPr>
              <a:t>Jessica Stacey, Undergraduate Assistant Psychologist</a:t>
            </a:r>
          </a:p>
          <a:p>
            <a:pPr eaLnBrk="1" hangingPunct="1"/>
            <a:r>
              <a:rPr lang="en-GB" altLang="en-US" sz="1228" err="1">
                <a:solidFill>
                  <a:schemeClr val="tx1"/>
                </a:solidFill>
              </a:rPr>
              <a:t>Dr.</a:t>
            </a:r>
            <a:r>
              <a:rPr lang="en-GB" altLang="en-US" sz="1228">
                <a:solidFill>
                  <a:schemeClr val="tx1"/>
                </a:solidFill>
              </a:rPr>
              <a:t> Hayley Thompson, Principal Clinical Psychologist</a:t>
            </a:r>
          </a:p>
        </p:txBody>
      </p:sp>
      <p:sp>
        <p:nvSpPr>
          <p:cNvPr id="3077" name="Slide Number Placeholder 7">
            <a:extLst>
              <a:ext uri="{FF2B5EF4-FFF2-40B4-BE49-F238E27FC236}">
                <a16:creationId xmlns:a16="http://schemas.microsoft.com/office/drawing/2014/main" id="{217DE176-A538-51A1-214E-0CE2A99618CB}"/>
              </a:ext>
            </a:extLst>
          </p:cNvPr>
          <p:cNvSpPr txBox="1">
            <a:spLocks/>
          </p:cNvSpPr>
          <p:nvPr/>
        </p:nvSpPr>
        <p:spPr bwMode="auto">
          <a:xfrm>
            <a:off x="3589782" y="5914680"/>
            <a:ext cx="284038" cy="59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19737AF0-22EC-0642-9075-C52478D705C8}" type="slidenum">
              <a:rPr lang="en-GB" altLang="en-US" sz="965"/>
              <a:pPr algn="r" eaLnBrk="1" hangingPunct="1">
                <a:spcBef>
                  <a:spcPct val="0"/>
                </a:spcBef>
                <a:buFontTx/>
                <a:buNone/>
              </a:pPr>
              <a:t>1</a:t>
            </a:fld>
            <a:endParaRPr lang="en-GB" altLang="en-US" sz="965"/>
          </a:p>
        </p:txBody>
      </p:sp>
      <p:sp>
        <p:nvSpPr>
          <p:cNvPr id="8" name="Oval 7">
            <a:extLst>
              <a:ext uri="{FF2B5EF4-FFF2-40B4-BE49-F238E27FC236}">
                <a16:creationId xmlns:a16="http://schemas.microsoft.com/office/drawing/2014/main" id="{0E069428-E4BC-02F6-626A-1571EE8154CB}"/>
              </a:ext>
            </a:extLst>
          </p:cNvPr>
          <p:cNvSpPr/>
          <p:nvPr/>
        </p:nvSpPr>
        <p:spPr>
          <a:xfrm>
            <a:off x="3553582" y="6012144"/>
            <a:ext cx="394034" cy="3968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fontAlgn="auto" hangingPunct="1">
              <a:spcBef>
                <a:spcPts val="0"/>
              </a:spcBef>
              <a:spcAft>
                <a:spcPts val="0"/>
              </a:spcAft>
              <a:defRPr/>
            </a:pPr>
            <a:endParaRPr lang="en-GB"/>
          </a:p>
        </p:txBody>
      </p:sp>
      <p:pic>
        <p:nvPicPr>
          <p:cNvPr id="3080" name="Picture 2" descr="C:\Users\Maria.Langdrige.XFPH-TR\AppData\Local\Microsoft\Windows\Temporary Internet Files\Content.IE5\A3DBUCRT\a9[1].png">
            <a:extLst>
              <a:ext uri="{FF2B5EF4-FFF2-40B4-BE49-F238E27FC236}">
                <a16:creationId xmlns:a16="http://schemas.microsoft.com/office/drawing/2014/main" id="{241DD48D-3C94-BAA6-D3FB-58E0D60E9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867" t="28667" r="29105" b="26915"/>
          <a:stretch>
            <a:fillRect/>
          </a:stretch>
        </p:blipFill>
        <p:spPr bwMode="auto">
          <a:xfrm>
            <a:off x="5674123" y="3524026"/>
            <a:ext cx="235306" cy="2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Maria.Langdrige\AppData\Local\Microsoft\Windows\Temporary Internet Files\Content.IE5\URZJFUDR\number_two_1600_clr_9869[1].png">
            <a:extLst>
              <a:ext uri="{FF2B5EF4-FFF2-40B4-BE49-F238E27FC236}">
                <a16:creationId xmlns:a16="http://schemas.microsoft.com/office/drawing/2014/main" id="{59D79B2C-845F-172E-786B-C1FC7E85A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81" y="2347492"/>
            <a:ext cx="296570" cy="2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C:\Users\Maria.Langdrige\AppData\Local\Microsoft\Windows\Temporary Internet Files\Content.IE5\E913N55V\4_red.preview[1].jpg">
            <a:extLst>
              <a:ext uri="{FF2B5EF4-FFF2-40B4-BE49-F238E27FC236}">
                <a16:creationId xmlns:a16="http://schemas.microsoft.com/office/drawing/2014/main" id="{B0153B49-AA1D-2D3E-C951-21847E537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54" y="3838696"/>
            <a:ext cx="239483" cy="30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descr="C:\Users\Maria.Langdrige\AppData\Local\Microsoft\Windows\Temporary Internet Files\Content.IE5\UV059V5Z\340px-Japanese_Urban_Expwy_Sign_Number_6.svg_[1].png">
            <a:extLst>
              <a:ext uri="{FF2B5EF4-FFF2-40B4-BE49-F238E27FC236}">
                <a16:creationId xmlns:a16="http://schemas.microsoft.com/office/drawing/2014/main" id="{EA9CC4D8-F533-FB40-8BA4-223874627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012" y="5107121"/>
            <a:ext cx="256191" cy="35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descr="C:\Users\Maria.Langdrige\AppData\Local\Microsoft\Windows\Temporary Internet Files\Content.IE5\URZJFUDR\seven_blue[1].png">
            <a:extLst>
              <a:ext uri="{FF2B5EF4-FFF2-40B4-BE49-F238E27FC236}">
                <a16:creationId xmlns:a16="http://schemas.microsoft.com/office/drawing/2014/main" id="{80D89B5D-3BBC-C7B1-4B5D-03B0BB1EC3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697" y="5730891"/>
            <a:ext cx="282646" cy="28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2" descr="C:\Users\Maria.Langdrige\AppData\Local\Microsoft\Windows\Temporary Internet Files\Content.IE5\UV059V5Z\8-1[1].jpg">
            <a:extLst>
              <a:ext uri="{FF2B5EF4-FFF2-40B4-BE49-F238E27FC236}">
                <a16:creationId xmlns:a16="http://schemas.microsoft.com/office/drawing/2014/main" id="{B9E99734-92E5-559E-0B24-A688CA3208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091" y="6183402"/>
            <a:ext cx="272899" cy="2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3" descr="C:\Users\Maria.Langdrige\AppData\Local\Microsoft\Windows\Temporary Internet Files\Content.IE5\EB18I1EQ\number-1[1].png">
            <a:extLst>
              <a:ext uri="{FF2B5EF4-FFF2-40B4-BE49-F238E27FC236}">
                <a16:creationId xmlns:a16="http://schemas.microsoft.com/office/drawing/2014/main" id="{FFA1ACC5-602A-27E8-77CA-7DE4D65A1F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014" y="1282351"/>
            <a:ext cx="360617" cy="3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6" descr="C:\Users\Maria.Langdrige\AppData\Local\Microsoft\Windows\Temporary Internet Files\Content.IE5\UV059V5Z\Number-3_(green)[1].png">
            <a:extLst>
              <a:ext uri="{FF2B5EF4-FFF2-40B4-BE49-F238E27FC236}">
                <a16:creationId xmlns:a16="http://schemas.microsoft.com/office/drawing/2014/main" id="{086087F8-015A-96BA-44E2-4ECA07F70B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586" y="2922533"/>
            <a:ext cx="551368" cy="4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8" descr="C:\Users\Maria.Langdrige\AppData\Local\Microsoft\Windows\Temporary Internet Files\Content.IE5\UV059V5Z\number__5_by_maykahurkmans-d5f43et[1].png">
            <a:extLst>
              <a:ext uri="{FF2B5EF4-FFF2-40B4-BE49-F238E27FC236}">
                <a16:creationId xmlns:a16="http://schemas.microsoft.com/office/drawing/2014/main" id="{901453D5-208C-F72D-9136-20453A9263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452" y="4568284"/>
            <a:ext cx="211636" cy="31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2" descr="C:\Users\Maria.Langdrige\AppData\Local\Microsoft\Windows\Temporary Internet Files\Content.IE5\UV059V5Z\768px-Blue_circled_9.svg[1].png">
            <a:extLst>
              <a:ext uri="{FF2B5EF4-FFF2-40B4-BE49-F238E27FC236}">
                <a16:creationId xmlns:a16="http://schemas.microsoft.com/office/drawing/2014/main" id="{ED03C692-CE40-04BC-4BD9-0E4B67AE31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483" y="6648446"/>
            <a:ext cx="281254" cy="28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5" descr="C:\Users\Maria.Langdrige\AppData\Local\Microsoft\Windows\Temporary Internet Files\Content.IE5\UV059V5Z\number_one_1600_clr_9875[1].png">
            <a:extLst>
              <a:ext uri="{FF2B5EF4-FFF2-40B4-BE49-F238E27FC236}">
                <a16:creationId xmlns:a16="http://schemas.microsoft.com/office/drawing/2014/main" id="{B4FBDFBD-2CD9-CADC-3B5E-EDF5EC9BEC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0028" y="7095388"/>
            <a:ext cx="219990" cy="2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6" descr="C:\Users\Maria.Langdrige\AppData\Local\Microsoft\Windows\Temporary Internet Files\Content.IE5\URZJFUDR\0_number_LZNQBD[1].jpg">
            <a:extLst>
              <a:ext uri="{FF2B5EF4-FFF2-40B4-BE49-F238E27FC236}">
                <a16:creationId xmlns:a16="http://schemas.microsoft.com/office/drawing/2014/main" id="{BED882BE-DF19-7941-6EF1-DA8B8ED734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5463" y="7025772"/>
            <a:ext cx="140626" cy="28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7" descr="C:\Users\Maria.Langdrige\AppData\Local\Microsoft\Windows\Temporary Internet Files\Content.IE5\EB18I1EQ\11_icon.svg[1].png">
            <a:extLst>
              <a:ext uri="{FF2B5EF4-FFF2-40B4-BE49-F238E27FC236}">
                <a16:creationId xmlns:a16="http://schemas.microsoft.com/office/drawing/2014/main" id="{CFCB9919-C911-CFE7-BC16-A22A956DB5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2936" y="7379425"/>
            <a:ext cx="300746" cy="30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8" descr="C:\Users\Maria.Langdrige\AppData\Local\Microsoft\Windows\Temporary Internet Files\Content.IE5\EB18I1EQ\325px-12_white,_yellow_rounded_rectangle.svg[1].png">
            <a:extLst>
              <a:ext uri="{FF2B5EF4-FFF2-40B4-BE49-F238E27FC236}">
                <a16:creationId xmlns:a16="http://schemas.microsoft.com/office/drawing/2014/main" id="{003B4467-5EEC-CEE7-9EE0-D8D9CBAE09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6480" y="7740044"/>
            <a:ext cx="289608" cy="2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30" descr="C:\Users\Maria.Langdrige\AppData\Local\Microsoft\Windows\Temporary Internet Files\Content.IE5\UV059V5Z\13_32087139[1].jpg">
            <a:extLst>
              <a:ext uri="{FF2B5EF4-FFF2-40B4-BE49-F238E27FC236}">
                <a16:creationId xmlns:a16="http://schemas.microsoft.com/office/drawing/2014/main" id="{CD683135-66F4-6659-6ACE-526126FA97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619" y="8075598"/>
            <a:ext cx="329986" cy="3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31" descr="C:\Users\Maria.Langdrige\AppData\Local\Microsoft\Windows\Temporary Internet Files\Content.IE5\UV059V5Z\Minnesota_Twins_14[1].png">
            <a:extLst>
              <a:ext uri="{FF2B5EF4-FFF2-40B4-BE49-F238E27FC236}">
                <a16:creationId xmlns:a16="http://schemas.microsoft.com/office/drawing/2014/main" id="{3C0B8037-58B9-B5ED-7D22-E3F75847B8F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9012" y="8480770"/>
            <a:ext cx="316062" cy="3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Slide Number Placeholder 7">
            <a:extLst>
              <a:ext uri="{FF2B5EF4-FFF2-40B4-BE49-F238E27FC236}">
                <a16:creationId xmlns:a16="http://schemas.microsoft.com/office/drawing/2014/main" id="{3A6948C9-7FC3-8189-4CA3-08F7BB5704D1}"/>
              </a:ext>
            </a:extLst>
          </p:cNvPr>
          <p:cNvSpPr>
            <a:spLocks noGrp="1" noChangeArrowheads="1"/>
          </p:cNvSpPr>
          <p:nvPr>
            <p:ph type="sldNum" sz="quarter" idx="12"/>
          </p:nvPr>
        </p:nvSpPr>
        <p:spPr bwMode="auto">
          <a:xfrm>
            <a:off x="5014151" y="735159"/>
            <a:ext cx="374540" cy="3327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021470-E2EA-9448-B7F5-4B1E6FA9525D}" type="slidenum">
              <a:rPr lang="en-GB" altLang="en-US" sz="789">
                <a:solidFill>
                  <a:schemeClr val="tx1"/>
                </a:solidFill>
              </a:rPr>
              <a:pPr/>
              <a:t>10</a:t>
            </a:fld>
            <a:endParaRPr lang="en-GB" altLang="en-US" sz="789">
              <a:solidFill>
                <a:schemeClr val="tx1"/>
              </a:solidFill>
            </a:endParaRPr>
          </a:p>
        </p:txBody>
      </p:sp>
      <p:sp>
        <p:nvSpPr>
          <p:cNvPr id="22" name="Oval 21">
            <a:extLst>
              <a:ext uri="{FF2B5EF4-FFF2-40B4-BE49-F238E27FC236}">
                <a16:creationId xmlns:a16="http://schemas.microsoft.com/office/drawing/2014/main" id="{C07FB9D5-DEE3-DC73-4C77-1B3125517FE9}"/>
              </a:ext>
            </a:extLst>
          </p:cNvPr>
          <p:cNvSpPr/>
          <p:nvPr/>
        </p:nvSpPr>
        <p:spPr>
          <a:xfrm>
            <a:off x="5106047" y="746297"/>
            <a:ext cx="252014" cy="2993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5" name="Straight Connector 4">
            <a:extLst>
              <a:ext uri="{FF2B5EF4-FFF2-40B4-BE49-F238E27FC236}">
                <a16:creationId xmlns:a16="http://schemas.microsoft.com/office/drawing/2014/main" id="{928051F5-2596-5DBC-6D8D-3BB549A38C6C}"/>
              </a:ext>
            </a:extLst>
          </p:cNvPr>
          <p:cNvCxnSpPr/>
          <p:nvPr/>
        </p:nvCxnSpPr>
        <p:spPr>
          <a:xfrm>
            <a:off x="849648" y="2117758"/>
            <a:ext cx="5849239" cy="2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E010BB-5D08-FFEC-590F-FDD712B13A85}"/>
              </a:ext>
            </a:extLst>
          </p:cNvPr>
          <p:cNvCxnSpPr/>
          <p:nvPr/>
        </p:nvCxnSpPr>
        <p:spPr>
          <a:xfrm>
            <a:off x="849648" y="2719249"/>
            <a:ext cx="584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F419FC-32B1-14A3-C869-282BAA20BE94}"/>
              </a:ext>
            </a:extLst>
          </p:cNvPr>
          <p:cNvCxnSpPr/>
          <p:nvPr/>
        </p:nvCxnSpPr>
        <p:spPr>
          <a:xfrm flipV="1">
            <a:off x="844080" y="3544911"/>
            <a:ext cx="5854809" cy="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B91C4-CFEA-1618-1D1F-29C3F35775AE}"/>
              </a:ext>
            </a:extLst>
          </p:cNvPr>
          <p:cNvCxnSpPr/>
          <p:nvPr/>
        </p:nvCxnSpPr>
        <p:spPr>
          <a:xfrm>
            <a:off x="844080" y="4430440"/>
            <a:ext cx="58548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9EDBCE-1354-95A8-A508-885B2F3D0969}"/>
              </a:ext>
            </a:extLst>
          </p:cNvPr>
          <p:cNvCxnSpPr/>
          <p:nvPr/>
        </p:nvCxnSpPr>
        <p:spPr>
          <a:xfrm>
            <a:off x="824588" y="5006870"/>
            <a:ext cx="587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C26B88-8696-C00B-82F8-FA86DF69164B}"/>
              </a:ext>
            </a:extLst>
          </p:cNvPr>
          <p:cNvCxnSpPr/>
          <p:nvPr/>
        </p:nvCxnSpPr>
        <p:spPr>
          <a:xfrm>
            <a:off x="849648" y="5581909"/>
            <a:ext cx="584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62696E-DD68-CA97-21E6-80EB35661387}"/>
              </a:ext>
            </a:extLst>
          </p:cNvPr>
          <p:cNvCxnSpPr/>
          <p:nvPr/>
        </p:nvCxnSpPr>
        <p:spPr>
          <a:xfrm flipV="1">
            <a:off x="824588" y="6173655"/>
            <a:ext cx="587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73EB7D-BED5-2EDE-6C9C-3E6CE937F52B}"/>
              </a:ext>
            </a:extLst>
          </p:cNvPr>
          <p:cNvCxnSpPr/>
          <p:nvPr/>
        </p:nvCxnSpPr>
        <p:spPr>
          <a:xfrm>
            <a:off x="849648" y="6538449"/>
            <a:ext cx="584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DF5E96-5D74-FCF9-0529-2B64EA49706A}"/>
              </a:ext>
            </a:extLst>
          </p:cNvPr>
          <p:cNvCxnSpPr/>
          <p:nvPr/>
        </p:nvCxnSpPr>
        <p:spPr>
          <a:xfrm>
            <a:off x="844080" y="6977038"/>
            <a:ext cx="5842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20F0EE-0664-A861-F336-D8D0E7F8C46D}"/>
              </a:ext>
            </a:extLst>
          </p:cNvPr>
          <p:cNvCxnSpPr/>
          <p:nvPr/>
        </p:nvCxnSpPr>
        <p:spPr>
          <a:xfrm>
            <a:off x="849648" y="7371071"/>
            <a:ext cx="584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72FE1A5-B6AD-0A8E-99A5-28D0FB304421}"/>
              </a:ext>
            </a:extLst>
          </p:cNvPr>
          <p:cNvCxnSpPr/>
          <p:nvPr/>
        </p:nvCxnSpPr>
        <p:spPr>
          <a:xfrm>
            <a:off x="849648" y="7680172"/>
            <a:ext cx="584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7D4569-EE6E-7B4B-CD3E-35C40AD409E9}"/>
              </a:ext>
            </a:extLst>
          </p:cNvPr>
          <p:cNvCxnSpPr/>
          <p:nvPr/>
        </p:nvCxnSpPr>
        <p:spPr>
          <a:xfrm>
            <a:off x="844080" y="8022688"/>
            <a:ext cx="58548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D85108-4EA7-1961-90D3-F9B4A1B358A7}"/>
              </a:ext>
            </a:extLst>
          </p:cNvPr>
          <p:cNvCxnSpPr/>
          <p:nvPr/>
        </p:nvCxnSpPr>
        <p:spPr>
          <a:xfrm>
            <a:off x="844080" y="8445961"/>
            <a:ext cx="58548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F71210-CC03-96D4-4B83-7A7C549E2C20}"/>
              </a:ext>
            </a:extLst>
          </p:cNvPr>
          <p:cNvCxnSpPr/>
          <p:nvPr/>
        </p:nvCxnSpPr>
        <p:spPr>
          <a:xfrm flipV="1">
            <a:off x="830157" y="8817717"/>
            <a:ext cx="5868732" cy="11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6FD60D-462A-2947-335B-8668606E235B}"/>
              </a:ext>
            </a:extLst>
          </p:cNvPr>
          <p:cNvCxnSpPr/>
          <p:nvPr/>
        </p:nvCxnSpPr>
        <p:spPr>
          <a:xfrm flipV="1">
            <a:off x="837119" y="1070713"/>
            <a:ext cx="5861770" cy="20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6B2D60-61FA-AC1B-8C6F-B7E7717FC312}"/>
              </a:ext>
            </a:extLst>
          </p:cNvPr>
          <p:cNvCxnSpPr/>
          <p:nvPr/>
        </p:nvCxnSpPr>
        <p:spPr>
          <a:xfrm>
            <a:off x="1232545" y="1091599"/>
            <a:ext cx="25062" cy="770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87" name="Rectangle 12">
            <a:extLst>
              <a:ext uri="{FF2B5EF4-FFF2-40B4-BE49-F238E27FC236}">
                <a16:creationId xmlns:a16="http://schemas.microsoft.com/office/drawing/2014/main" id="{D5CB1955-4BB6-377D-46C4-8F8979BE0D77}"/>
              </a:ext>
            </a:extLst>
          </p:cNvPr>
          <p:cNvSpPr>
            <a:spLocks noChangeArrowheads="1"/>
          </p:cNvSpPr>
          <p:nvPr/>
        </p:nvSpPr>
        <p:spPr bwMode="auto">
          <a:xfrm>
            <a:off x="1257605" y="1129194"/>
            <a:ext cx="5530392" cy="103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Get comfortable in a distraction free environment. You can either lay down or sit upright in a chair. Closing your eyes will help you focus on the different muscle groups, but you do not have to if you don’t want to! </a:t>
            </a:r>
            <a:r>
              <a:rPr lang="en-GB" altLang="en-US" sz="1228" b="1"/>
              <a:t>For all steps, hold the tense position for a couple of deep breaths, or however long is comfortable for you, then relax. Repeat each step three times.</a:t>
            </a:r>
          </a:p>
        </p:txBody>
      </p:sp>
      <p:sp>
        <p:nvSpPr>
          <p:cNvPr id="23588" name="Rectangle 13">
            <a:extLst>
              <a:ext uri="{FF2B5EF4-FFF2-40B4-BE49-F238E27FC236}">
                <a16:creationId xmlns:a16="http://schemas.microsoft.com/office/drawing/2014/main" id="{ABCA9BA0-0E9D-6E3C-887A-8EA6BB728AB5}"/>
              </a:ext>
            </a:extLst>
          </p:cNvPr>
          <p:cNvSpPr>
            <a:spLocks noChangeArrowheads="1"/>
          </p:cNvSpPr>
          <p:nvPr/>
        </p:nvSpPr>
        <p:spPr bwMode="auto">
          <a:xfrm>
            <a:off x="1245075" y="2120541"/>
            <a:ext cx="5542923" cy="65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Draw a deep breath in through your nose and feel your abdomen rise as you fill your body with air. Then slowly exhale from your mouth, pulling your belly-button towards your spine. </a:t>
            </a:r>
          </a:p>
        </p:txBody>
      </p:sp>
      <p:sp>
        <p:nvSpPr>
          <p:cNvPr id="23589" name="Rectangle 14">
            <a:extLst>
              <a:ext uri="{FF2B5EF4-FFF2-40B4-BE49-F238E27FC236}">
                <a16:creationId xmlns:a16="http://schemas.microsoft.com/office/drawing/2014/main" id="{A954706E-072C-3A70-7DA9-4FC6CDE5630C}"/>
              </a:ext>
            </a:extLst>
          </p:cNvPr>
          <p:cNvSpPr>
            <a:spLocks noChangeArrowheads="1"/>
          </p:cNvSpPr>
          <p:nvPr/>
        </p:nvSpPr>
        <p:spPr bwMode="auto">
          <a:xfrm>
            <a:off x="1289629" y="2731781"/>
            <a:ext cx="5498368" cy="84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dirty="0"/>
              <a:t>Start with your feet. Clench your toes with your heel pressing towards the ground. Squeeze tightly for a couple of breaths and then release. It may help to say ‘relax’ whilst you release the tension. Next, flex your feet with your toes pointing towards your head. </a:t>
            </a:r>
          </a:p>
        </p:txBody>
      </p:sp>
      <p:sp>
        <p:nvSpPr>
          <p:cNvPr id="23590" name="Rectangle 15">
            <a:extLst>
              <a:ext uri="{FF2B5EF4-FFF2-40B4-BE49-F238E27FC236}">
                <a16:creationId xmlns:a16="http://schemas.microsoft.com/office/drawing/2014/main" id="{B1CFD8E5-C3CD-128C-6485-1767646CFB64}"/>
              </a:ext>
            </a:extLst>
          </p:cNvPr>
          <p:cNvSpPr>
            <a:spLocks noChangeArrowheads="1"/>
          </p:cNvSpPr>
          <p:nvPr/>
        </p:nvSpPr>
        <p:spPr bwMode="auto">
          <a:xfrm>
            <a:off x="1289629" y="3592250"/>
            <a:ext cx="5498368" cy="84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Next move to your legs. Stretch your leg out, with your toes pointing towards the sky, feel the back of your leg tightening. Hold this for a couple of deep breaths and then release. Then, point your toes down into the ground with your leg straight for a couple of deep breaths. </a:t>
            </a:r>
          </a:p>
        </p:txBody>
      </p:sp>
      <p:sp>
        <p:nvSpPr>
          <p:cNvPr id="23591" name="Rectangle 16">
            <a:extLst>
              <a:ext uri="{FF2B5EF4-FFF2-40B4-BE49-F238E27FC236}">
                <a16:creationId xmlns:a16="http://schemas.microsoft.com/office/drawing/2014/main" id="{E9E68832-DFAD-4227-76F5-D51883B135C0}"/>
              </a:ext>
            </a:extLst>
          </p:cNvPr>
          <p:cNvSpPr>
            <a:spLocks noChangeArrowheads="1"/>
          </p:cNvSpPr>
          <p:nvPr/>
        </p:nvSpPr>
        <p:spPr bwMode="auto">
          <a:xfrm>
            <a:off x="1289629" y="4459681"/>
            <a:ext cx="5498368"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Now move onto your glutes. Squeeze your buttocks muscles for a couple of deep breaths. Remember, you should only feel tension and not pain. </a:t>
            </a:r>
          </a:p>
        </p:txBody>
      </p:sp>
      <p:sp>
        <p:nvSpPr>
          <p:cNvPr id="23592" name="Rectangle 17">
            <a:extLst>
              <a:ext uri="{FF2B5EF4-FFF2-40B4-BE49-F238E27FC236}">
                <a16:creationId xmlns:a16="http://schemas.microsoft.com/office/drawing/2014/main" id="{55EED8A6-8EF6-BCFE-B69B-D3BD36054161}"/>
              </a:ext>
            </a:extLst>
          </p:cNvPr>
          <p:cNvSpPr>
            <a:spLocks noChangeArrowheads="1"/>
          </p:cNvSpPr>
          <p:nvPr/>
        </p:nvSpPr>
        <p:spPr bwMode="auto">
          <a:xfrm>
            <a:off x="1289629" y="5033327"/>
            <a:ext cx="5498368"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To tense your stomach and chest, pull your belly button in towards your naval as tight as you can. Breath in deeply, filling up your chest and lungs with air.</a:t>
            </a:r>
            <a:endParaRPr lang="en-GB" altLang="en-US" sz="1228" i="1"/>
          </a:p>
        </p:txBody>
      </p:sp>
      <p:sp>
        <p:nvSpPr>
          <p:cNvPr id="23593" name="Rectangle 18">
            <a:extLst>
              <a:ext uri="{FF2B5EF4-FFF2-40B4-BE49-F238E27FC236}">
                <a16:creationId xmlns:a16="http://schemas.microsoft.com/office/drawing/2014/main" id="{B2E8EF24-267F-8739-73CE-78FC0300E60A}"/>
              </a:ext>
            </a:extLst>
          </p:cNvPr>
          <p:cNvSpPr>
            <a:spLocks noChangeArrowheads="1"/>
          </p:cNvSpPr>
          <p:nvPr/>
        </p:nvSpPr>
        <p:spPr bwMode="auto">
          <a:xfrm>
            <a:off x="1257605" y="5604187"/>
            <a:ext cx="5530392"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Next, tense your shoulder blades and back. Push your shoulder blades backwards, as if you are trying to get them to touch. This will push your chest forwards.</a:t>
            </a:r>
          </a:p>
        </p:txBody>
      </p:sp>
      <p:sp>
        <p:nvSpPr>
          <p:cNvPr id="23594" name="Rectangle 19">
            <a:extLst>
              <a:ext uri="{FF2B5EF4-FFF2-40B4-BE49-F238E27FC236}">
                <a16:creationId xmlns:a16="http://schemas.microsoft.com/office/drawing/2014/main" id="{FF3BC40A-8363-81B0-6F92-F16EA6FD710C}"/>
              </a:ext>
            </a:extLst>
          </p:cNvPr>
          <p:cNvSpPr>
            <a:spLocks noChangeArrowheads="1"/>
          </p:cNvSpPr>
          <p:nvPr/>
        </p:nvSpPr>
        <p:spPr bwMode="auto">
          <a:xfrm>
            <a:off x="1257605" y="6138848"/>
            <a:ext cx="5530392"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Now tense the muscles in your shoulders as you bring your shoulders up towards your ears.</a:t>
            </a:r>
          </a:p>
        </p:txBody>
      </p:sp>
      <p:sp>
        <p:nvSpPr>
          <p:cNvPr id="23595" name="Rectangle 24">
            <a:extLst>
              <a:ext uri="{FF2B5EF4-FFF2-40B4-BE49-F238E27FC236}">
                <a16:creationId xmlns:a16="http://schemas.microsoft.com/office/drawing/2014/main" id="{73A2DF11-D11B-D12F-A732-1CC977147862}"/>
              </a:ext>
            </a:extLst>
          </p:cNvPr>
          <p:cNvSpPr>
            <a:spLocks noChangeArrowheads="1"/>
          </p:cNvSpPr>
          <p:nvPr/>
        </p:nvSpPr>
        <p:spPr bwMode="auto">
          <a:xfrm>
            <a:off x="1289629" y="6569081"/>
            <a:ext cx="5498368"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Be careful when tensing your neck muscles! Face forward, and </a:t>
            </a:r>
            <a:r>
              <a:rPr lang="en-GB" altLang="en-US" sz="1228" u="sng"/>
              <a:t>SLOWLY</a:t>
            </a:r>
            <a:r>
              <a:rPr lang="en-GB" altLang="en-US" sz="1228"/>
              <a:t> pull your head back to look up at the ceiling. </a:t>
            </a:r>
          </a:p>
        </p:txBody>
      </p:sp>
      <p:sp>
        <p:nvSpPr>
          <p:cNvPr id="23596" name="Rectangle 25">
            <a:extLst>
              <a:ext uri="{FF2B5EF4-FFF2-40B4-BE49-F238E27FC236}">
                <a16:creationId xmlns:a16="http://schemas.microsoft.com/office/drawing/2014/main" id="{1FB244E3-EDC6-3EA4-7312-9FD2967D0A57}"/>
              </a:ext>
            </a:extLst>
          </p:cNvPr>
          <p:cNvSpPr>
            <a:spLocks noChangeArrowheads="1"/>
          </p:cNvSpPr>
          <p:nvPr/>
        </p:nvSpPr>
        <p:spPr bwMode="auto">
          <a:xfrm>
            <a:off x="1289629" y="6977039"/>
            <a:ext cx="5498368"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Squeeze your teeth together to tense your jaw. Open your mouth as wide as you can, as if you are yawning, to relax your mouth and jaw.</a:t>
            </a:r>
          </a:p>
        </p:txBody>
      </p:sp>
      <p:sp>
        <p:nvSpPr>
          <p:cNvPr id="23597" name="Rectangle 27">
            <a:extLst>
              <a:ext uri="{FF2B5EF4-FFF2-40B4-BE49-F238E27FC236}">
                <a16:creationId xmlns:a16="http://schemas.microsoft.com/office/drawing/2014/main" id="{7B8D04F2-56B7-FA5A-D6F0-73F2384F119D}"/>
              </a:ext>
            </a:extLst>
          </p:cNvPr>
          <p:cNvSpPr>
            <a:spLocks noChangeArrowheads="1"/>
          </p:cNvSpPr>
          <p:nvPr/>
        </p:nvSpPr>
        <p:spPr bwMode="auto">
          <a:xfrm>
            <a:off x="1289631" y="7396134"/>
            <a:ext cx="5396727"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To tense your eyes and cheeks, squeeze your eyes tight shut. </a:t>
            </a:r>
          </a:p>
        </p:txBody>
      </p:sp>
      <p:sp>
        <p:nvSpPr>
          <p:cNvPr id="23598" name="Rectangle 28">
            <a:extLst>
              <a:ext uri="{FF2B5EF4-FFF2-40B4-BE49-F238E27FC236}">
                <a16:creationId xmlns:a16="http://schemas.microsoft.com/office/drawing/2014/main" id="{EC590518-7F78-18D6-3505-29D2803EDBBD}"/>
              </a:ext>
            </a:extLst>
          </p:cNvPr>
          <p:cNvSpPr>
            <a:spLocks noChangeArrowheads="1"/>
          </p:cNvSpPr>
          <p:nvPr/>
        </p:nvSpPr>
        <p:spPr bwMode="auto">
          <a:xfrm>
            <a:off x="1289629" y="7631441"/>
            <a:ext cx="5498368"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Raise your eyebrows as high as they will go, as if you were surprised, to tense your forehead. </a:t>
            </a:r>
          </a:p>
        </p:txBody>
      </p:sp>
      <p:sp>
        <p:nvSpPr>
          <p:cNvPr id="23599" name="Rectangle 29">
            <a:extLst>
              <a:ext uri="{FF2B5EF4-FFF2-40B4-BE49-F238E27FC236}">
                <a16:creationId xmlns:a16="http://schemas.microsoft.com/office/drawing/2014/main" id="{A2664D7E-F5F8-458D-5AD0-55D0270CF9BB}"/>
              </a:ext>
            </a:extLst>
          </p:cNvPr>
          <p:cNvSpPr>
            <a:spLocks noChangeArrowheads="1"/>
          </p:cNvSpPr>
          <p:nvPr/>
        </p:nvSpPr>
        <p:spPr bwMode="auto">
          <a:xfrm>
            <a:off x="1289631" y="8040790"/>
            <a:ext cx="5396727"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To tense  your upper arms, bring your forearms up to your shoulder to ‘make a muscle’. </a:t>
            </a:r>
          </a:p>
        </p:txBody>
      </p:sp>
      <p:sp>
        <p:nvSpPr>
          <p:cNvPr id="23600" name="Rectangle 43">
            <a:extLst>
              <a:ext uri="{FF2B5EF4-FFF2-40B4-BE49-F238E27FC236}">
                <a16:creationId xmlns:a16="http://schemas.microsoft.com/office/drawing/2014/main" id="{4387440D-7A19-BAA1-264D-C5B94524C818}"/>
              </a:ext>
            </a:extLst>
          </p:cNvPr>
          <p:cNvSpPr>
            <a:spLocks noChangeArrowheads="1"/>
          </p:cNvSpPr>
          <p:nvPr/>
        </p:nvSpPr>
        <p:spPr bwMode="auto">
          <a:xfrm>
            <a:off x="1289631" y="8498871"/>
            <a:ext cx="5396727"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a:t>Finally, to tense your hand and forearm, make fists with both of your hands.</a:t>
            </a:r>
          </a:p>
        </p:txBody>
      </p:sp>
      <p:sp>
        <p:nvSpPr>
          <p:cNvPr id="45" name="Rectangle 44">
            <a:extLst>
              <a:ext uri="{FF2B5EF4-FFF2-40B4-BE49-F238E27FC236}">
                <a16:creationId xmlns:a16="http://schemas.microsoft.com/office/drawing/2014/main" id="{F90399AB-C105-42DD-8E45-CE2291E43BC4}"/>
              </a:ext>
            </a:extLst>
          </p:cNvPr>
          <p:cNvSpPr/>
          <p:nvPr/>
        </p:nvSpPr>
        <p:spPr>
          <a:xfrm>
            <a:off x="927619" y="8841387"/>
            <a:ext cx="5758736" cy="659219"/>
          </a:xfrm>
          <a:prstGeom prst="rect">
            <a:avLst/>
          </a:prstGeom>
          <a:solidFill>
            <a:schemeClr val="accent4">
              <a:lumMod val="20000"/>
              <a:lumOff val="80000"/>
              <a:alpha val="35000"/>
            </a:schemeClr>
          </a:solidFill>
        </p:spPr>
        <p:txBody>
          <a:bodyPr>
            <a:spAutoFit/>
          </a:bodyPr>
          <a:lstStyle/>
          <a:p>
            <a:pPr algn="ctr" eaLnBrk="1" hangingPunct="1">
              <a:defRPr/>
            </a:pPr>
            <a:r>
              <a:rPr lang="en-GB" sz="1228" i="1">
                <a:cs typeface="Arial" charset="0"/>
              </a:rPr>
              <a:t>Practice means progress. Only through practice can you become more aware of how your muscles respond to tensions and relaxation. Training your body to respond differently to stress is like any training – practice is the key!</a:t>
            </a:r>
          </a:p>
        </p:txBody>
      </p:sp>
      <p:sp>
        <p:nvSpPr>
          <p:cNvPr id="23602" name="Rectangle 45">
            <a:extLst>
              <a:ext uri="{FF2B5EF4-FFF2-40B4-BE49-F238E27FC236}">
                <a16:creationId xmlns:a16="http://schemas.microsoft.com/office/drawing/2014/main" id="{0983882A-EB36-A062-5928-A6C1450FD0AB}"/>
              </a:ext>
            </a:extLst>
          </p:cNvPr>
          <p:cNvSpPr>
            <a:spLocks noChangeArrowheads="1"/>
          </p:cNvSpPr>
          <p:nvPr/>
        </p:nvSpPr>
        <p:spPr bwMode="auto">
          <a:xfrm>
            <a:off x="2346686" y="746296"/>
            <a:ext cx="2661627"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a:t>Progressive Muscle Relaxation</a:t>
            </a:r>
          </a:p>
        </p:txBody>
      </p:sp>
      <p:cxnSp>
        <p:nvCxnSpPr>
          <p:cNvPr id="63" name="Straight Connector 62">
            <a:extLst>
              <a:ext uri="{FF2B5EF4-FFF2-40B4-BE49-F238E27FC236}">
                <a16:creationId xmlns:a16="http://schemas.microsoft.com/office/drawing/2014/main" id="{2CF9AEF2-9260-C6D1-6C62-1B0C99A75517}"/>
              </a:ext>
            </a:extLst>
          </p:cNvPr>
          <p:cNvCxnSpPr/>
          <p:nvPr/>
        </p:nvCxnSpPr>
        <p:spPr>
          <a:xfrm>
            <a:off x="824587" y="1091600"/>
            <a:ext cx="5569" cy="7749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BE02EDC-9CEC-18C8-98B8-63BE31D28ABF}"/>
              </a:ext>
            </a:extLst>
          </p:cNvPr>
          <p:cNvCxnSpPr/>
          <p:nvPr/>
        </p:nvCxnSpPr>
        <p:spPr>
          <a:xfrm>
            <a:off x="6698887" y="1080459"/>
            <a:ext cx="0" cy="7737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5">
            <a:extLst>
              <a:ext uri="{FF2B5EF4-FFF2-40B4-BE49-F238E27FC236}">
                <a16:creationId xmlns:a16="http://schemas.microsoft.com/office/drawing/2014/main" id="{3A8E7217-5FC7-97D2-F19B-4C70C82A83A6}"/>
              </a:ext>
            </a:extLst>
          </p:cNvPr>
          <p:cNvSpPr>
            <a:spLocks noGrp="1"/>
          </p:cNvSpPr>
          <p:nvPr>
            <p:ph type="ftr" sz="quarter" idx="11"/>
          </p:nvPr>
        </p:nvSpPr>
        <p:spPr>
          <a:xfrm>
            <a:off x="2297307" y="9917710"/>
            <a:ext cx="3381374" cy="568077"/>
          </a:xfrm>
        </p:spPr>
        <p:txBody>
          <a:bodyPr/>
          <a:lstStyle/>
          <a:p>
            <a:pPr>
              <a:defRPr/>
            </a:pPr>
            <a:r>
              <a:rPr lang="en-GB" sz="1000" dirty="0"/>
              <a:t>Developed by: </a:t>
            </a:r>
          </a:p>
          <a:p>
            <a:pPr>
              <a:defRPr/>
            </a:pPr>
            <a:r>
              <a:rPr lang="en-GB" sz="1000" dirty="0"/>
              <a:t>Jessica Stacey (Undergraduate Assistant Psychologist) and Dr Hayley Thompson (Principal Clinical Psychologist)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B80455D1-484C-27AB-726B-350CA70BB59E}"/>
              </a:ext>
            </a:extLst>
          </p:cNvPr>
          <p:cNvSpPr txBox="1">
            <a:spLocks noChangeArrowheads="1"/>
          </p:cNvSpPr>
          <p:nvPr/>
        </p:nvSpPr>
        <p:spPr bwMode="auto">
          <a:xfrm>
            <a:off x="2055035" y="353361"/>
            <a:ext cx="3347196"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dirty="0">
                <a:latin typeface="Kristen ITC" panose="020F0502020204030204" pitchFamily="34" charset="0"/>
              </a:rPr>
              <a:t>Calming The Body: Deep Breathing</a:t>
            </a:r>
          </a:p>
        </p:txBody>
      </p:sp>
      <p:sp>
        <p:nvSpPr>
          <p:cNvPr id="25603" name="TextBox 19">
            <a:extLst>
              <a:ext uri="{FF2B5EF4-FFF2-40B4-BE49-F238E27FC236}">
                <a16:creationId xmlns:a16="http://schemas.microsoft.com/office/drawing/2014/main" id="{082C3266-D9DB-28D7-6F89-87C362B641D1}"/>
              </a:ext>
            </a:extLst>
          </p:cNvPr>
          <p:cNvSpPr txBox="1">
            <a:spLocks noChangeArrowheads="1"/>
          </p:cNvSpPr>
          <p:nvPr/>
        </p:nvSpPr>
        <p:spPr bwMode="auto">
          <a:xfrm>
            <a:off x="197224" y="1177957"/>
            <a:ext cx="7100047" cy="954107"/>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dirty="0">
                <a:latin typeface="Kristen ITC" panose="020F0502020204030204" pitchFamily="34" charset="0"/>
              </a:rPr>
              <a:t>During periods of anxiety, the body triggers the </a:t>
            </a:r>
            <a:r>
              <a:rPr lang="en-GB" altLang="en-US" sz="1400" b="1" dirty="0">
                <a:latin typeface="Kristen ITC" panose="020F0502020204030204" pitchFamily="34" charset="0"/>
              </a:rPr>
              <a:t>Fight or Flight Response</a:t>
            </a:r>
            <a:r>
              <a:rPr lang="en-GB" altLang="en-US" sz="1400" dirty="0">
                <a:latin typeface="Kristen ITC" panose="020F0502020204030204" pitchFamily="34" charset="0"/>
              </a:rPr>
              <a:t>. Breathing is shallow, uncontrolled, and muscles become tense. Deep breathing triggers the </a:t>
            </a:r>
            <a:r>
              <a:rPr lang="en-GB" altLang="en-US" sz="1400" b="1" dirty="0">
                <a:latin typeface="Kristen ITC" panose="020F0502020204030204" pitchFamily="34" charset="0"/>
              </a:rPr>
              <a:t>Relaxation Response</a:t>
            </a:r>
            <a:r>
              <a:rPr lang="en-GB" altLang="en-US" sz="1400" dirty="0">
                <a:latin typeface="Kristen ITC" panose="020F0502020204030204" pitchFamily="34" charset="0"/>
              </a:rPr>
              <a:t>, whereby breathing becomes deeper, controlled, slower, and the symptoms of anxiety reduce.</a:t>
            </a:r>
          </a:p>
        </p:txBody>
      </p:sp>
      <p:grpSp>
        <p:nvGrpSpPr>
          <p:cNvPr id="25604" name="Group 28">
            <a:extLst>
              <a:ext uri="{FF2B5EF4-FFF2-40B4-BE49-F238E27FC236}">
                <a16:creationId xmlns:a16="http://schemas.microsoft.com/office/drawing/2014/main" id="{DFEBBB00-0914-6BD3-6850-EB023EC1286B}"/>
              </a:ext>
            </a:extLst>
          </p:cNvPr>
          <p:cNvGrpSpPr>
            <a:grpSpLocks/>
          </p:cNvGrpSpPr>
          <p:nvPr/>
        </p:nvGrpSpPr>
        <p:grpSpPr bwMode="auto">
          <a:xfrm>
            <a:off x="251012" y="2279653"/>
            <a:ext cx="7100047" cy="6072526"/>
            <a:chOff x="260771" y="2195226"/>
            <a:chExt cx="6059952" cy="7014076"/>
          </a:xfrm>
        </p:grpSpPr>
        <p:grpSp>
          <p:nvGrpSpPr>
            <p:cNvPr id="25614" name="Group 18">
              <a:extLst>
                <a:ext uri="{FF2B5EF4-FFF2-40B4-BE49-F238E27FC236}">
                  <a16:creationId xmlns:a16="http://schemas.microsoft.com/office/drawing/2014/main" id="{0E29CDB8-6E2B-231C-21A2-24DEDCBD7542}"/>
                </a:ext>
              </a:extLst>
            </p:cNvPr>
            <p:cNvGrpSpPr>
              <a:grpSpLocks/>
            </p:cNvGrpSpPr>
            <p:nvPr/>
          </p:nvGrpSpPr>
          <p:grpSpPr bwMode="auto">
            <a:xfrm>
              <a:off x="279542" y="3744347"/>
              <a:ext cx="6028265" cy="5464955"/>
              <a:chOff x="310542" y="3517658"/>
              <a:chExt cx="6028265" cy="5464955"/>
            </a:xfrm>
          </p:grpSpPr>
          <p:grpSp>
            <p:nvGrpSpPr>
              <p:cNvPr id="25619" name="Group 6">
                <a:extLst>
                  <a:ext uri="{FF2B5EF4-FFF2-40B4-BE49-F238E27FC236}">
                    <a16:creationId xmlns:a16="http://schemas.microsoft.com/office/drawing/2014/main" id="{139B060F-78D8-2585-8E05-0A23D657C8F0}"/>
                  </a:ext>
                </a:extLst>
              </p:cNvPr>
              <p:cNvGrpSpPr>
                <a:grpSpLocks/>
              </p:cNvGrpSpPr>
              <p:nvPr/>
            </p:nvGrpSpPr>
            <p:grpSpPr bwMode="auto">
              <a:xfrm>
                <a:off x="472695" y="3612136"/>
                <a:ext cx="5866112" cy="5370477"/>
                <a:chOff x="457196" y="3612136"/>
                <a:chExt cx="5866112" cy="5370477"/>
              </a:xfrm>
            </p:grpSpPr>
            <p:pic>
              <p:nvPicPr>
                <p:cNvPr id="25625" name="Picture 7">
                  <a:extLst>
                    <a:ext uri="{FF2B5EF4-FFF2-40B4-BE49-F238E27FC236}">
                      <a16:creationId xmlns:a16="http://schemas.microsoft.com/office/drawing/2014/main" id="{E12DD59B-C579-A127-735A-43C81EB1B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4" t="14195" r="91051" b="76588"/>
                <a:stretch>
                  <a:fillRect/>
                </a:stretch>
              </p:blipFill>
              <p:spPr bwMode="auto">
                <a:xfrm>
                  <a:off x="492062" y="3612136"/>
                  <a:ext cx="1418097" cy="121083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5626" name="Picture 8">
                  <a:extLst>
                    <a:ext uri="{FF2B5EF4-FFF2-40B4-BE49-F238E27FC236}">
                      <a16:creationId xmlns:a16="http://schemas.microsoft.com/office/drawing/2014/main" id="{75912D3E-879F-1CA5-4B0B-444532013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310" t="42236" r="65126" b="49200"/>
                <a:stretch>
                  <a:fillRect/>
                </a:stretch>
              </p:blipFill>
              <p:spPr bwMode="auto">
                <a:xfrm>
                  <a:off x="536809" y="5145397"/>
                  <a:ext cx="1320862" cy="137829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5627" name="Picture 9">
                  <a:extLst>
                    <a:ext uri="{FF2B5EF4-FFF2-40B4-BE49-F238E27FC236}">
                      <a16:creationId xmlns:a16="http://schemas.microsoft.com/office/drawing/2014/main" id="{298C56F6-C830-9654-6BB7-9BC8F9DAB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254" t="27544" r="61102" b="62923"/>
                <a:stretch>
                  <a:fillRect/>
                </a:stretch>
              </p:blipFill>
              <p:spPr bwMode="auto">
                <a:xfrm>
                  <a:off x="488199" y="6873046"/>
                  <a:ext cx="1418097" cy="1251263"/>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5628" name="TextBox 5">
                  <a:extLst>
                    <a:ext uri="{FF2B5EF4-FFF2-40B4-BE49-F238E27FC236}">
                      <a16:creationId xmlns:a16="http://schemas.microsoft.com/office/drawing/2014/main" id="{8C5657F6-98CF-8971-35F5-1C97425631EF}"/>
                    </a:ext>
                  </a:extLst>
                </p:cNvPr>
                <p:cNvSpPr txBox="1">
                  <a:spLocks noChangeArrowheads="1"/>
                </p:cNvSpPr>
                <p:nvPr/>
              </p:nvSpPr>
              <p:spPr bwMode="auto">
                <a:xfrm>
                  <a:off x="2216258" y="3894387"/>
                  <a:ext cx="4107050" cy="66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Kristen ITC" panose="020F0502020204030204" pitchFamily="34" charset="0"/>
                    </a:rPr>
                    <a:t>1. </a:t>
                  </a:r>
                  <a:r>
                    <a:rPr lang="en-GB" altLang="en-US" sz="1400" b="1" dirty="0">
                      <a:latin typeface="Kristen ITC" panose="020F0502020204030204" pitchFamily="34" charset="0"/>
                    </a:rPr>
                    <a:t>Inhale</a:t>
                  </a:r>
                  <a:r>
                    <a:rPr lang="en-GB" altLang="en-US" sz="1400" dirty="0">
                      <a:latin typeface="Kristen ITC" panose="020F0502020204030204" pitchFamily="34" charset="0"/>
                    </a:rPr>
                    <a:t>. Breath in slowly through your nose for 4-8 seconds.</a:t>
                  </a:r>
                </a:p>
              </p:txBody>
            </p:sp>
            <p:sp>
              <p:nvSpPr>
                <p:cNvPr id="25629" name="TextBox 14">
                  <a:extLst>
                    <a:ext uri="{FF2B5EF4-FFF2-40B4-BE49-F238E27FC236}">
                      <a16:creationId xmlns:a16="http://schemas.microsoft.com/office/drawing/2014/main" id="{1D5D4DE4-450E-E0ED-46B6-38BD75F97B9B}"/>
                    </a:ext>
                  </a:extLst>
                </p:cNvPr>
                <p:cNvSpPr txBox="1">
                  <a:spLocks noChangeArrowheads="1"/>
                </p:cNvSpPr>
                <p:nvPr/>
              </p:nvSpPr>
              <p:spPr bwMode="auto">
                <a:xfrm>
                  <a:off x="2216258" y="5378652"/>
                  <a:ext cx="4107050" cy="94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Kristen ITC" panose="020F0502020204030204" pitchFamily="34" charset="0"/>
                    </a:rPr>
                    <a:t>2. </a:t>
                  </a:r>
                  <a:r>
                    <a:rPr lang="en-GB" altLang="en-US" sz="1400" b="1" dirty="0">
                      <a:latin typeface="Kristen ITC" panose="020F0502020204030204" pitchFamily="34" charset="0"/>
                    </a:rPr>
                    <a:t>Pause</a:t>
                  </a:r>
                  <a:r>
                    <a:rPr lang="en-GB" altLang="en-US" sz="1400" dirty="0">
                      <a:latin typeface="Kristen ITC" panose="020F0502020204030204" pitchFamily="34" charset="0"/>
                    </a:rPr>
                    <a:t>. Hold the air in your lungs for 4-8 seconds (however long is most comfortable for you).</a:t>
                  </a:r>
                </a:p>
              </p:txBody>
            </p:sp>
            <p:sp>
              <p:nvSpPr>
                <p:cNvPr id="25630" name="TextBox 15">
                  <a:extLst>
                    <a:ext uri="{FF2B5EF4-FFF2-40B4-BE49-F238E27FC236}">
                      <a16:creationId xmlns:a16="http://schemas.microsoft.com/office/drawing/2014/main" id="{827AEC8B-0190-8BD3-891F-2D78D63AD1DF}"/>
                    </a:ext>
                  </a:extLst>
                </p:cNvPr>
                <p:cNvSpPr txBox="1">
                  <a:spLocks noChangeArrowheads="1"/>
                </p:cNvSpPr>
                <p:nvPr/>
              </p:nvSpPr>
              <p:spPr bwMode="auto">
                <a:xfrm>
                  <a:off x="2216256" y="7037013"/>
                  <a:ext cx="4107050" cy="94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Kristen ITC" panose="020F0502020204030204" pitchFamily="34" charset="0"/>
                    </a:rPr>
                    <a:t>3. </a:t>
                  </a:r>
                  <a:r>
                    <a:rPr lang="en-GB" altLang="en-US" sz="1400" b="1" dirty="0">
                      <a:latin typeface="Kristen ITC" panose="020F0502020204030204" pitchFamily="34" charset="0"/>
                    </a:rPr>
                    <a:t>Exhale</a:t>
                  </a:r>
                  <a:r>
                    <a:rPr lang="en-GB" altLang="en-US" sz="1400" dirty="0">
                      <a:latin typeface="Kristen ITC" panose="020F0502020204030204" pitchFamily="34" charset="0"/>
                    </a:rPr>
                    <a:t>. Breath out slowly through your mouth for 4-8 seconds.</a:t>
                  </a:r>
                </a:p>
              </p:txBody>
            </p:sp>
            <p:sp>
              <p:nvSpPr>
                <p:cNvPr id="25631" name="TextBox 16">
                  <a:extLst>
                    <a:ext uri="{FF2B5EF4-FFF2-40B4-BE49-F238E27FC236}">
                      <a16:creationId xmlns:a16="http://schemas.microsoft.com/office/drawing/2014/main" id="{D3F0DB90-0CB7-320A-8530-79BA452EAECF}"/>
                    </a:ext>
                  </a:extLst>
                </p:cNvPr>
                <p:cNvSpPr txBox="1">
                  <a:spLocks noChangeArrowheads="1"/>
                </p:cNvSpPr>
                <p:nvPr/>
              </p:nvSpPr>
              <p:spPr bwMode="auto">
                <a:xfrm>
                  <a:off x="457196" y="8315028"/>
                  <a:ext cx="5866111" cy="66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b="1" dirty="0">
                      <a:latin typeface="Kristen ITC" panose="020F0502020204030204" pitchFamily="34" charset="0"/>
                    </a:rPr>
                    <a:t>Repeat. </a:t>
                  </a:r>
                  <a:r>
                    <a:rPr lang="en-GB" altLang="en-US" sz="1400" dirty="0">
                      <a:latin typeface="Kristen ITC" panose="020F0502020204030204" pitchFamily="34" charset="0"/>
                    </a:rPr>
                    <a:t>Practice for at least 2 minutes. As your technique improves, practice for 5-10 minutes. </a:t>
                  </a:r>
                  <a:endParaRPr lang="en-GB" altLang="en-US" sz="1400" b="1" dirty="0">
                    <a:latin typeface="Kristen ITC" panose="020F0502020204030204" pitchFamily="34" charset="0"/>
                  </a:endParaRPr>
                </a:p>
              </p:txBody>
            </p:sp>
          </p:grpSp>
          <p:sp>
            <p:nvSpPr>
              <p:cNvPr id="8" name="Rectangle 7">
                <a:extLst>
                  <a:ext uri="{FF2B5EF4-FFF2-40B4-BE49-F238E27FC236}">
                    <a16:creationId xmlns:a16="http://schemas.microsoft.com/office/drawing/2014/main" id="{1A477C7D-E2DB-56AE-A867-516DDE909894}"/>
                  </a:ext>
                </a:extLst>
              </p:cNvPr>
              <p:cNvSpPr/>
              <p:nvPr/>
            </p:nvSpPr>
            <p:spPr>
              <a:xfrm>
                <a:off x="310542" y="3517658"/>
                <a:ext cx="6012170" cy="5368628"/>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0" name="Straight Connector 9">
                <a:extLst>
                  <a:ext uri="{FF2B5EF4-FFF2-40B4-BE49-F238E27FC236}">
                    <a16:creationId xmlns:a16="http://schemas.microsoft.com/office/drawing/2014/main" id="{4FB80A58-1DDC-3533-201E-414DEB16F785}"/>
                  </a:ext>
                </a:extLst>
              </p:cNvPr>
              <p:cNvCxnSpPr/>
              <p:nvPr/>
            </p:nvCxnSpPr>
            <p:spPr>
              <a:xfrm>
                <a:off x="310542" y="4928211"/>
                <a:ext cx="601217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F3A683-F7DA-D80C-FBD2-AF5877DADD30}"/>
                  </a:ext>
                </a:extLst>
              </p:cNvPr>
              <p:cNvCxnSpPr/>
              <p:nvPr/>
            </p:nvCxnSpPr>
            <p:spPr>
              <a:xfrm>
                <a:off x="310542" y="6754469"/>
                <a:ext cx="601217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5A88314-AF8E-45F8-0E0A-81881C790983}"/>
                  </a:ext>
                </a:extLst>
              </p:cNvPr>
              <p:cNvCxnSpPr/>
              <p:nvPr/>
            </p:nvCxnSpPr>
            <p:spPr>
              <a:xfrm>
                <a:off x="325902" y="8257401"/>
                <a:ext cx="6012169"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C5FC27-4FD1-5B90-7D6F-BADE03388895}"/>
                  </a:ext>
                </a:extLst>
              </p:cNvPr>
              <p:cNvCxnSpPr/>
              <p:nvPr/>
            </p:nvCxnSpPr>
            <p:spPr>
              <a:xfrm flipV="1">
                <a:off x="2061461" y="3517658"/>
                <a:ext cx="0" cy="473974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5615" name="TextBox 33">
              <a:extLst>
                <a:ext uri="{FF2B5EF4-FFF2-40B4-BE49-F238E27FC236}">
                  <a16:creationId xmlns:a16="http://schemas.microsoft.com/office/drawing/2014/main" id="{AD4D07E4-B65A-2EF8-46C5-EDF67AEE3140}"/>
                </a:ext>
              </a:extLst>
            </p:cNvPr>
            <p:cNvSpPr txBox="1">
              <a:spLocks noChangeArrowheads="1"/>
            </p:cNvSpPr>
            <p:nvPr/>
          </p:nvSpPr>
          <p:spPr bwMode="auto">
            <a:xfrm>
              <a:off x="306089" y="2195226"/>
              <a:ext cx="6001719" cy="2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Kristen ITC" panose="020F0502020204030204" pitchFamily="34" charset="0"/>
                </a:rPr>
                <a:t>Sit or lie down comfortably. Close your eyes if it makes you feel more comfortable. Place your hand on your stomach, if you breath deeply enough, you should notice your hand rising and falling with each inhalation and exhalation. Imagine a balloon blowing up in your stomach as you breath in, and deflating as you breath out.</a:t>
              </a:r>
            </a:p>
          </p:txBody>
        </p:sp>
        <p:cxnSp>
          <p:nvCxnSpPr>
            <p:cNvPr id="35" name="Straight Connector 34">
              <a:extLst>
                <a:ext uri="{FF2B5EF4-FFF2-40B4-BE49-F238E27FC236}">
                  <a16:creationId xmlns:a16="http://schemas.microsoft.com/office/drawing/2014/main" id="{5F2E1A22-192C-0F69-25C6-6680C60C7780}"/>
                </a:ext>
              </a:extLst>
            </p:cNvPr>
            <p:cNvCxnSpPr/>
            <p:nvPr/>
          </p:nvCxnSpPr>
          <p:spPr>
            <a:xfrm>
              <a:off x="260771" y="2214768"/>
              <a:ext cx="6059952" cy="1598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B73143-316B-B4B8-DE5E-F0824430E3A0}"/>
                </a:ext>
              </a:extLst>
            </p:cNvPr>
            <p:cNvCxnSpPr/>
            <p:nvPr/>
          </p:nvCxnSpPr>
          <p:spPr>
            <a:xfrm flipV="1">
              <a:off x="279542" y="2214768"/>
              <a:ext cx="15359" cy="176763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D292301-24AC-C2B4-4FE5-37D513FA5E9D}"/>
                </a:ext>
              </a:extLst>
            </p:cNvPr>
            <p:cNvCxnSpPr/>
            <p:nvPr/>
          </p:nvCxnSpPr>
          <p:spPr>
            <a:xfrm flipV="1">
              <a:off x="6290005" y="2214768"/>
              <a:ext cx="6826" cy="179605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508C340E-D208-6D1C-3756-ABB97E1A463E}"/>
              </a:ext>
            </a:extLst>
          </p:cNvPr>
          <p:cNvCxnSpPr>
            <a:cxnSpLocks/>
          </p:cNvCxnSpPr>
          <p:nvPr/>
        </p:nvCxnSpPr>
        <p:spPr>
          <a:xfrm>
            <a:off x="251012" y="8608707"/>
            <a:ext cx="3025211"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06" name="TextBox 30">
            <a:extLst>
              <a:ext uri="{FF2B5EF4-FFF2-40B4-BE49-F238E27FC236}">
                <a16:creationId xmlns:a16="http://schemas.microsoft.com/office/drawing/2014/main" id="{74F0AC1B-4CAC-A691-D740-D63C05F0A213}"/>
              </a:ext>
            </a:extLst>
          </p:cNvPr>
          <p:cNvSpPr txBox="1">
            <a:spLocks noChangeArrowheads="1"/>
          </p:cNvSpPr>
          <p:nvPr/>
        </p:nvSpPr>
        <p:spPr bwMode="auto">
          <a:xfrm>
            <a:off x="3328106" y="8419539"/>
            <a:ext cx="1087421"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600" b="1" dirty="0">
                <a:latin typeface="Kristen ITC" panose="020F0502020204030204" pitchFamily="34" charset="0"/>
              </a:rPr>
              <a:t>Tips</a:t>
            </a:r>
          </a:p>
        </p:txBody>
      </p:sp>
      <p:cxnSp>
        <p:nvCxnSpPr>
          <p:cNvPr id="45" name="Straight Connector 44">
            <a:extLst>
              <a:ext uri="{FF2B5EF4-FFF2-40B4-BE49-F238E27FC236}">
                <a16:creationId xmlns:a16="http://schemas.microsoft.com/office/drawing/2014/main" id="{CCEE383E-1426-2A32-86C5-9092268CB1BD}"/>
              </a:ext>
            </a:extLst>
          </p:cNvPr>
          <p:cNvCxnSpPr>
            <a:cxnSpLocks/>
          </p:cNvCxnSpPr>
          <p:nvPr/>
        </p:nvCxnSpPr>
        <p:spPr>
          <a:xfrm flipV="1">
            <a:off x="3975647" y="8587213"/>
            <a:ext cx="3321624" cy="2149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08" name="TextBox 36">
            <a:extLst>
              <a:ext uri="{FF2B5EF4-FFF2-40B4-BE49-F238E27FC236}">
                <a16:creationId xmlns:a16="http://schemas.microsoft.com/office/drawing/2014/main" id="{D02AAB3E-4621-217A-1B72-D6A0DFCF2B6E}"/>
              </a:ext>
            </a:extLst>
          </p:cNvPr>
          <p:cNvSpPr txBox="1">
            <a:spLocks noChangeArrowheads="1"/>
          </p:cNvSpPr>
          <p:nvPr/>
        </p:nvSpPr>
        <p:spPr bwMode="auto">
          <a:xfrm>
            <a:off x="304800" y="8786178"/>
            <a:ext cx="6992471" cy="1169551"/>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AutoNum type="arabicPeriod"/>
            </a:pPr>
            <a:r>
              <a:rPr lang="en-GB" altLang="en-US" sz="1400" dirty="0">
                <a:latin typeface="Kristen ITC" panose="020F0502020204030204" pitchFamily="34" charset="0"/>
              </a:rPr>
              <a:t>Slow down. The most common mistake is breathing too quickly. Count each step slowly as you do so. </a:t>
            </a:r>
          </a:p>
          <a:p>
            <a:pPr eaLnBrk="1" hangingPunct="1">
              <a:spcBef>
                <a:spcPct val="0"/>
              </a:spcBef>
              <a:buFontTx/>
              <a:buAutoNum type="arabicPeriod"/>
            </a:pPr>
            <a:r>
              <a:rPr lang="en-GB" altLang="en-US" sz="1400" dirty="0">
                <a:latin typeface="Kristen ITC" panose="020F0502020204030204" pitchFamily="34" charset="0"/>
              </a:rPr>
              <a:t>Counting your breaths takes your mind off of the source of anxiety. Counting acts as a distraction, whenever you catch your mind wandering, return to counting. </a:t>
            </a:r>
          </a:p>
        </p:txBody>
      </p:sp>
      <p:cxnSp>
        <p:nvCxnSpPr>
          <p:cNvPr id="49" name="Straight Connector 48">
            <a:extLst>
              <a:ext uri="{FF2B5EF4-FFF2-40B4-BE49-F238E27FC236}">
                <a16:creationId xmlns:a16="http://schemas.microsoft.com/office/drawing/2014/main" id="{40A201B4-DCFE-D7D0-1145-34893725C101}"/>
              </a:ext>
            </a:extLst>
          </p:cNvPr>
          <p:cNvCxnSpPr>
            <a:cxnSpLocks/>
          </p:cNvCxnSpPr>
          <p:nvPr/>
        </p:nvCxnSpPr>
        <p:spPr>
          <a:xfrm>
            <a:off x="412376" y="505794"/>
            <a:ext cx="1953537"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8E917A-A51C-53A5-7CF1-28AC53264E83}"/>
              </a:ext>
            </a:extLst>
          </p:cNvPr>
          <p:cNvCxnSpPr>
            <a:cxnSpLocks/>
          </p:cNvCxnSpPr>
          <p:nvPr/>
        </p:nvCxnSpPr>
        <p:spPr>
          <a:xfrm>
            <a:off x="5162436" y="520464"/>
            <a:ext cx="2134835"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11" name="Slide Number Placeholder 7">
            <a:extLst>
              <a:ext uri="{FF2B5EF4-FFF2-40B4-BE49-F238E27FC236}">
                <a16:creationId xmlns:a16="http://schemas.microsoft.com/office/drawing/2014/main" id="{730C2D2E-106D-1AB2-C13B-C029EE8FC10B}"/>
              </a:ext>
            </a:extLst>
          </p:cNvPr>
          <p:cNvSpPr>
            <a:spLocks noGrp="1" noChangeArrowheads="1"/>
          </p:cNvSpPr>
          <p:nvPr>
            <p:ph type="sldNum" sz="quarter" idx="12"/>
          </p:nvPr>
        </p:nvSpPr>
        <p:spPr bwMode="auto">
          <a:xfrm>
            <a:off x="4391579" y="668724"/>
            <a:ext cx="419095" cy="332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65788C-20E0-C745-9D15-D8BFEA04E675}" type="slidenum">
              <a:rPr lang="en-GB" altLang="en-US" sz="789">
                <a:solidFill>
                  <a:schemeClr val="tx1"/>
                </a:solidFill>
              </a:rPr>
              <a:pPr/>
              <a:t>11</a:t>
            </a:fld>
            <a:endParaRPr lang="en-GB" altLang="en-US" sz="789" dirty="0">
              <a:solidFill>
                <a:schemeClr val="tx1"/>
              </a:solidFill>
            </a:endParaRPr>
          </a:p>
        </p:txBody>
      </p:sp>
      <p:sp>
        <p:nvSpPr>
          <p:cNvPr id="33" name="Oval 32">
            <a:extLst>
              <a:ext uri="{FF2B5EF4-FFF2-40B4-BE49-F238E27FC236}">
                <a16:creationId xmlns:a16="http://schemas.microsoft.com/office/drawing/2014/main" id="{B868B4F2-80AF-D5D1-43CA-FC0DB5E077F8}"/>
              </a:ext>
            </a:extLst>
          </p:cNvPr>
          <p:cNvSpPr/>
          <p:nvPr/>
        </p:nvSpPr>
        <p:spPr>
          <a:xfrm>
            <a:off x="4517352" y="680828"/>
            <a:ext cx="277077" cy="277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E4C35C22-5501-2ABF-2110-7722033D6502}"/>
              </a:ext>
            </a:extLst>
          </p:cNvPr>
          <p:cNvSpPr>
            <a:spLocks noGrp="1"/>
          </p:cNvSpPr>
          <p:nvPr>
            <p:ph type="ftr" sz="quarter" idx="11"/>
          </p:nvPr>
        </p:nvSpPr>
        <p:spPr>
          <a:xfrm>
            <a:off x="1810461" y="10023089"/>
            <a:ext cx="3836344"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B80455D1-484C-27AB-726B-350CA70BB59E}"/>
              </a:ext>
            </a:extLst>
          </p:cNvPr>
          <p:cNvSpPr txBox="1">
            <a:spLocks noChangeArrowheads="1"/>
          </p:cNvSpPr>
          <p:nvPr/>
        </p:nvSpPr>
        <p:spPr bwMode="auto">
          <a:xfrm>
            <a:off x="2055035" y="353361"/>
            <a:ext cx="3347196"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dirty="0">
                <a:latin typeface="Kristen ITC" panose="020F0502020204030204" pitchFamily="34" charset="0"/>
              </a:rPr>
              <a:t>Calming The Body: Deep Breathing</a:t>
            </a:r>
          </a:p>
        </p:txBody>
      </p:sp>
      <p:sp>
        <p:nvSpPr>
          <p:cNvPr id="25603" name="TextBox 19">
            <a:extLst>
              <a:ext uri="{FF2B5EF4-FFF2-40B4-BE49-F238E27FC236}">
                <a16:creationId xmlns:a16="http://schemas.microsoft.com/office/drawing/2014/main" id="{082C3266-D9DB-28D7-6F89-87C362B641D1}"/>
              </a:ext>
            </a:extLst>
          </p:cNvPr>
          <p:cNvSpPr txBox="1">
            <a:spLocks noChangeArrowheads="1"/>
          </p:cNvSpPr>
          <p:nvPr/>
        </p:nvSpPr>
        <p:spPr bwMode="auto">
          <a:xfrm>
            <a:off x="197224" y="1177957"/>
            <a:ext cx="7100047" cy="1815882"/>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dirty="0">
                <a:latin typeface="Kristen ITC" panose="020F0502020204030204" pitchFamily="34" charset="0"/>
              </a:rPr>
              <a:t>Lots of children and young people find that tracing their hand is a good method for tracking deep breathes. This technique is very subtle so can be done anywhere, even in exams! </a:t>
            </a:r>
          </a:p>
          <a:p>
            <a:pPr algn="ctr" eaLnBrk="1" hangingPunct="1">
              <a:spcBef>
                <a:spcPct val="0"/>
              </a:spcBef>
              <a:buFontTx/>
              <a:buNone/>
            </a:pPr>
            <a:endParaRPr lang="en-GB" altLang="en-US" sz="1400" dirty="0">
              <a:latin typeface="Kristen ITC" panose="020F0502020204030204" pitchFamily="34" charset="0"/>
            </a:endParaRPr>
          </a:p>
          <a:p>
            <a:pPr algn="ctr" eaLnBrk="1" hangingPunct="1">
              <a:spcBef>
                <a:spcPct val="0"/>
              </a:spcBef>
              <a:buFontTx/>
              <a:buNone/>
            </a:pPr>
            <a:r>
              <a:rPr lang="en-GB" altLang="en-US" sz="1400" dirty="0">
                <a:latin typeface="Kristen ITC" panose="020F0502020204030204" pitchFamily="34" charset="0"/>
              </a:rPr>
              <a:t>Trace one finger around your hand very </a:t>
            </a:r>
            <a:r>
              <a:rPr lang="en-GB" altLang="en-US" sz="1400" b="1" dirty="0">
                <a:latin typeface="Kristen ITC" panose="020F0502020204030204" pitchFamily="34" charset="0"/>
              </a:rPr>
              <a:t>slowly</a:t>
            </a:r>
            <a:r>
              <a:rPr lang="en-GB" altLang="en-US" sz="1400" dirty="0">
                <a:latin typeface="Kristen ITC" panose="020F0502020204030204" pitchFamily="34" charset="0"/>
              </a:rPr>
              <a:t>, breathing in as you travel up your fingers (green arrows), and breathing out when you travel down them (red arrows). Repeat this as many times as you like (we would recommend doing this for 5-10 minutes)</a:t>
            </a:r>
          </a:p>
        </p:txBody>
      </p:sp>
      <p:cxnSp>
        <p:nvCxnSpPr>
          <p:cNvPr id="42" name="Straight Connector 41">
            <a:extLst>
              <a:ext uri="{FF2B5EF4-FFF2-40B4-BE49-F238E27FC236}">
                <a16:creationId xmlns:a16="http://schemas.microsoft.com/office/drawing/2014/main" id="{508C340E-D208-6D1C-3756-ABB97E1A463E}"/>
              </a:ext>
            </a:extLst>
          </p:cNvPr>
          <p:cNvCxnSpPr>
            <a:cxnSpLocks/>
          </p:cNvCxnSpPr>
          <p:nvPr/>
        </p:nvCxnSpPr>
        <p:spPr>
          <a:xfrm>
            <a:off x="251012" y="8608707"/>
            <a:ext cx="3025211"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06" name="TextBox 30">
            <a:extLst>
              <a:ext uri="{FF2B5EF4-FFF2-40B4-BE49-F238E27FC236}">
                <a16:creationId xmlns:a16="http://schemas.microsoft.com/office/drawing/2014/main" id="{74F0AC1B-4CAC-A691-D740-D63C05F0A213}"/>
              </a:ext>
            </a:extLst>
          </p:cNvPr>
          <p:cNvSpPr txBox="1">
            <a:spLocks noChangeArrowheads="1"/>
          </p:cNvSpPr>
          <p:nvPr/>
        </p:nvSpPr>
        <p:spPr bwMode="auto">
          <a:xfrm>
            <a:off x="3328106" y="8419539"/>
            <a:ext cx="1087421"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600" b="1" dirty="0">
                <a:latin typeface="Kristen ITC" panose="020F0502020204030204" pitchFamily="34" charset="0"/>
              </a:rPr>
              <a:t>Tips</a:t>
            </a:r>
          </a:p>
        </p:txBody>
      </p:sp>
      <p:cxnSp>
        <p:nvCxnSpPr>
          <p:cNvPr id="45" name="Straight Connector 44">
            <a:extLst>
              <a:ext uri="{FF2B5EF4-FFF2-40B4-BE49-F238E27FC236}">
                <a16:creationId xmlns:a16="http://schemas.microsoft.com/office/drawing/2014/main" id="{CCEE383E-1426-2A32-86C5-9092268CB1BD}"/>
              </a:ext>
            </a:extLst>
          </p:cNvPr>
          <p:cNvCxnSpPr>
            <a:cxnSpLocks/>
          </p:cNvCxnSpPr>
          <p:nvPr/>
        </p:nvCxnSpPr>
        <p:spPr>
          <a:xfrm flipV="1">
            <a:off x="3975647" y="8587213"/>
            <a:ext cx="3321624" cy="2149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08" name="TextBox 36">
            <a:extLst>
              <a:ext uri="{FF2B5EF4-FFF2-40B4-BE49-F238E27FC236}">
                <a16:creationId xmlns:a16="http://schemas.microsoft.com/office/drawing/2014/main" id="{D02AAB3E-4621-217A-1B72-D6A0DFCF2B6E}"/>
              </a:ext>
            </a:extLst>
          </p:cNvPr>
          <p:cNvSpPr txBox="1">
            <a:spLocks noChangeArrowheads="1"/>
          </p:cNvSpPr>
          <p:nvPr/>
        </p:nvSpPr>
        <p:spPr bwMode="auto">
          <a:xfrm>
            <a:off x="304800" y="8786178"/>
            <a:ext cx="6992471" cy="1169551"/>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AutoNum type="arabicPeriod"/>
            </a:pPr>
            <a:r>
              <a:rPr lang="en-GB" altLang="en-US" sz="1400" dirty="0">
                <a:latin typeface="Kristen ITC" panose="020F0502020204030204" pitchFamily="34" charset="0"/>
              </a:rPr>
              <a:t>Slow down. The most common mistake is breathing too quickly. Count each step slowly as you do so. </a:t>
            </a:r>
          </a:p>
          <a:p>
            <a:pPr eaLnBrk="1" hangingPunct="1">
              <a:spcBef>
                <a:spcPct val="0"/>
              </a:spcBef>
              <a:buFontTx/>
              <a:buAutoNum type="arabicPeriod"/>
            </a:pPr>
            <a:r>
              <a:rPr lang="en-GB" altLang="en-US" sz="1400" dirty="0">
                <a:latin typeface="Kristen ITC" panose="020F0502020204030204" pitchFamily="34" charset="0"/>
              </a:rPr>
              <a:t>Counting your breaths takes your mind off of the source of anxiety. Counting acts as a distraction, whenever you catch your mind wandering, return to counting. </a:t>
            </a:r>
          </a:p>
        </p:txBody>
      </p:sp>
      <p:cxnSp>
        <p:nvCxnSpPr>
          <p:cNvPr id="49" name="Straight Connector 48">
            <a:extLst>
              <a:ext uri="{FF2B5EF4-FFF2-40B4-BE49-F238E27FC236}">
                <a16:creationId xmlns:a16="http://schemas.microsoft.com/office/drawing/2014/main" id="{40A201B4-DCFE-D7D0-1145-34893725C101}"/>
              </a:ext>
            </a:extLst>
          </p:cNvPr>
          <p:cNvCxnSpPr>
            <a:cxnSpLocks/>
          </p:cNvCxnSpPr>
          <p:nvPr/>
        </p:nvCxnSpPr>
        <p:spPr>
          <a:xfrm>
            <a:off x="412376" y="505794"/>
            <a:ext cx="1953537"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8E917A-A51C-53A5-7CF1-28AC53264E83}"/>
              </a:ext>
            </a:extLst>
          </p:cNvPr>
          <p:cNvCxnSpPr>
            <a:cxnSpLocks/>
          </p:cNvCxnSpPr>
          <p:nvPr/>
        </p:nvCxnSpPr>
        <p:spPr>
          <a:xfrm>
            <a:off x="5162436" y="520464"/>
            <a:ext cx="2134835"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11" name="Slide Number Placeholder 7">
            <a:extLst>
              <a:ext uri="{FF2B5EF4-FFF2-40B4-BE49-F238E27FC236}">
                <a16:creationId xmlns:a16="http://schemas.microsoft.com/office/drawing/2014/main" id="{730C2D2E-106D-1AB2-C13B-C029EE8FC10B}"/>
              </a:ext>
            </a:extLst>
          </p:cNvPr>
          <p:cNvSpPr>
            <a:spLocks noGrp="1" noChangeArrowheads="1"/>
          </p:cNvSpPr>
          <p:nvPr>
            <p:ph type="sldNum" sz="quarter" idx="12"/>
          </p:nvPr>
        </p:nvSpPr>
        <p:spPr bwMode="auto">
          <a:xfrm>
            <a:off x="4391579" y="668724"/>
            <a:ext cx="419095" cy="332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65788C-20E0-C745-9D15-D8BFEA04E675}" type="slidenum">
              <a:rPr lang="en-GB" altLang="en-US" sz="789">
                <a:solidFill>
                  <a:schemeClr val="tx1"/>
                </a:solidFill>
              </a:rPr>
              <a:pPr/>
              <a:t>12</a:t>
            </a:fld>
            <a:endParaRPr lang="en-GB" altLang="en-US" sz="789" dirty="0">
              <a:solidFill>
                <a:schemeClr val="tx1"/>
              </a:solidFill>
            </a:endParaRPr>
          </a:p>
        </p:txBody>
      </p:sp>
      <p:sp>
        <p:nvSpPr>
          <p:cNvPr id="33" name="Oval 32">
            <a:extLst>
              <a:ext uri="{FF2B5EF4-FFF2-40B4-BE49-F238E27FC236}">
                <a16:creationId xmlns:a16="http://schemas.microsoft.com/office/drawing/2014/main" id="{B868B4F2-80AF-D5D1-43CA-FC0DB5E077F8}"/>
              </a:ext>
            </a:extLst>
          </p:cNvPr>
          <p:cNvSpPr/>
          <p:nvPr/>
        </p:nvSpPr>
        <p:spPr>
          <a:xfrm>
            <a:off x="4517352" y="680828"/>
            <a:ext cx="277077" cy="277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E4C35C22-5501-2ABF-2110-7722033D6502}"/>
              </a:ext>
            </a:extLst>
          </p:cNvPr>
          <p:cNvSpPr>
            <a:spLocks noGrp="1"/>
          </p:cNvSpPr>
          <p:nvPr>
            <p:ph type="ftr" sz="quarter" idx="11"/>
          </p:nvPr>
        </p:nvSpPr>
        <p:spPr>
          <a:xfrm>
            <a:off x="1810461" y="10023089"/>
            <a:ext cx="3836344"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grpSp>
        <p:nvGrpSpPr>
          <p:cNvPr id="4" name="Group 3">
            <a:extLst>
              <a:ext uri="{FF2B5EF4-FFF2-40B4-BE49-F238E27FC236}">
                <a16:creationId xmlns:a16="http://schemas.microsoft.com/office/drawing/2014/main" id="{1A7C8F17-C889-6E73-09BC-C30CF444A058}"/>
              </a:ext>
            </a:extLst>
          </p:cNvPr>
          <p:cNvGrpSpPr/>
          <p:nvPr/>
        </p:nvGrpSpPr>
        <p:grpSpPr>
          <a:xfrm>
            <a:off x="657972" y="3025141"/>
            <a:ext cx="6286126" cy="5695342"/>
            <a:chOff x="0" y="0"/>
            <a:chExt cx="7115175" cy="6686550"/>
          </a:xfrm>
        </p:grpSpPr>
        <p:pic>
          <p:nvPicPr>
            <p:cNvPr id="5" name="Picture 4">
              <a:extLst>
                <a:ext uri="{FF2B5EF4-FFF2-40B4-BE49-F238E27FC236}">
                  <a16:creationId xmlns:a16="http://schemas.microsoft.com/office/drawing/2014/main" id="{53CB2E58-2CF8-C06B-652C-2C1BF54FE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46" b="89908" l="9914" r="89655">
                          <a14:foregroundMark x1="14655" y1="45413" x2="14655" y2="45413"/>
                          <a14:foregroundMark x1="45259" y1="5046" x2="45259" y2="5046"/>
                          <a14:foregroundMark x1="65517" y1="6422" x2="65517" y2="6422"/>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7115175" cy="6686550"/>
            </a:xfrm>
            <a:prstGeom prst="rect">
              <a:avLst/>
            </a:prstGeom>
            <a:noFill/>
          </p:spPr>
        </p:pic>
        <p:cxnSp>
          <p:nvCxnSpPr>
            <p:cNvPr id="6" name="Straight Arrow Connector 5">
              <a:extLst>
                <a:ext uri="{FF2B5EF4-FFF2-40B4-BE49-F238E27FC236}">
                  <a16:creationId xmlns:a16="http://schemas.microsoft.com/office/drawing/2014/main" id="{4A1EA1FE-129A-EF04-6951-17A17EE96639}"/>
                </a:ext>
              </a:extLst>
            </p:cNvPr>
            <p:cNvCxnSpPr/>
            <p:nvPr/>
          </p:nvCxnSpPr>
          <p:spPr>
            <a:xfrm flipH="1" flipV="1">
              <a:off x="590550" y="2705100"/>
              <a:ext cx="952500" cy="1905000"/>
            </a:xfrm>
            <a:prstGeom prst="straightConnector1">
              <a:avLst/>
            </a:prstGeom>
            <a:ln w="38100">
              <a:solidFill>
                <a:srgbClr val="92D050"/>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C9BE04F7-2F2B-7DE1-3D35-14DA40218A18}"/>
                </a:ext>
              </a:extLst>
            </p:cNvPr>
            <p:cNvCxnSpPr/>
            <p:nvPr/>
          </p:nvCxnSpPr>
          <p:spPr>
            <a:xfrm>
              <a:off x="1428750" y="2228850"/>
              <a:ext cx="723900" cy="952500"/>
            </a:xfrm>
            <a:prstGeom prst="straightConnector1">
              <a:avLst/>
            </a:prstGeom>
            <a:ln w="38100">
              <a:solidFill>
                <a:srgbClr val="FF7D7D"/>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3CF09D-02AA-0FC2-319C-85A48CC11627}"/>
                </a:ext>
              </a:extLst>
            </p:cNvPr>
            <p:cNvCxnSpPr/>
            <p:nvPr/>
          </p:nvCxnSpPr>
          <p:spPr>
            <a:xfrm flipV="1">
              <a:off x="2609850" y="381000"/>
              <a:ext cx="209550" cy="24193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2125B5-8466-33F8-6036-FDA11F7CEBC9}"/>
                </a:ext>
              </a:extLst>
            </p:cNvPr>
            <p:cNvCxnSpPr/>
            <p:nvPr/>
          </p:nvCxnSpPr>
          <p:spPr>
            <a:xfrm flipH="1">
              <a:off x="3600450" y="438150"/>
              <a:ext cx="45719" cy="1600200"/>
            </a:xfrm>
            <a:prstGeom prst="straightConnector1">
              <a:avLst/>
            </a:prstGeom>
            <a:ln w="38100">
              <a:solidFill>
                <a:srgbClr val="FF7D7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D3B4B3-6A18-34A6-75FD-CCFE181EA903}"/>
                </a:ext>
              </a:extLst>
            </p:cNvPr>
            <p:cNvCxnSpPr/>
            <p:nvPr/>
          </p:nvCxnSpPr>
          <p:spPr>
            <a:xfrm flipH="1">
              <a:off x="4438650" y="590550"/>
              <a:ext cx="400050" cy="1733550"/>
            </a:xfrm>
            <a:prstGeom prst="straightConnector1">
              <a:avLst/>
            </a:prstGeom>
            <a:ln w="38100">
              <a:solidFill>
                <a:srgbClr val="FF7D7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86FF83-224A-3588-1DF4-ECB408D39A97}"/>
                </a:ext>
              </a:extLst>
            </p:cNvPr>
            <p:cNvCxnSpPr/>
            <p:nvPr/>
          </p:nvCxnSpPr>
          <p:spPr>
            <a:xfrm flipH="1">
              <a:off x="4972050" y="1428750"/>
              <a:ext cx="800100" cy="1657350"/>
            </a:xfrm>
            <a:prstGeom prst="straightConnector1">
              <a:avLst/>
            </a:prstGeom>
            <a:ln w="38100">
              <a:solidFill>
                <a:srgbClr val="FF7D7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4C2C15D-95C7-AA96-BAB1-DAAC17C7E26B}"/>
                </a:ext>
              </a:extLst>
            </p:cNvPr>
            <p:cNvCxnSpPr/>
            <p:nvPr/>
          </p:nvCxnSpPr>
          <p:spPr>
            <a:xfrm flipH="1">
              <a:off x="5257800" y="2990850"/>
              <a:ext cx="1162050" cy="1257300"/>
            </a:xfrm>
            <a:prstGeom prst="straightConnector1">
              <a:avLst/>
            </a:prstGeom>
            <a:ln w="38100">
              <a:solidFill>
                <a:srgbClr val="FF7D7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C9C860-B73F-10C5-4F67-AB77AB067126}"/>
                </a:ext>
              </a:extLst>
            </p:cNvPr>
            <p:cNvCxnSpPr/>
            <p:nvPr/>
          </p:nvCxnSpPr>
          <p:spPr>
            <a:xfrm flipV="1">
              <a:off x="3714750" y="361950"/>
              <a:ext cx="361950" cy="182880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83147-27E6-3FE3-8E0C-567C18A16A16}"/>
                </a:ext>
              </a:extLst>
            </p:cNvPr>
            <p:cNvCxnSpPr/>
            <p:nvPr/>
          </p:nvCxnSpPr>
          <p:spPr>
            <a:xfrm flipV="1">
              <a:off x="4610100" y="895350"/>
              <a:ext cx="571500" cy="11239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197607-E870-2A9E-79E3-577BB140B93A}"/>
                </a:ext>
              </a:extLst>
            </p:cNvPr>
            <p:cNvCxnSpPr/>
            <p:nvPr/>
          </p:nvCxnSpPr>
          <p:spPr>
            <a:xfrm flipV="1">
              <a:off x="5029200" y="2381250"/>
              <a:ext cx="971550" cy="8191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793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Langdrige\AppData\Local\Microsoft\Windows\Temporary Internet Files\Content.IE5\EB18I1EQ\Waves_on_Straddie_beach[1].jpg">
            <a:extLst>
              <a:ext uri="{FF2B5EF4-FFF2-40B4-BE49-F238E27FC236}">
                <a16:creationId xmlns:a16="http://schemas.microsoft.com/office/drawing/2014/main" id="{0D90195B-0114-3623-4007-5D146672769A}"/>
              </a:ext>
            </a:extLst>
          </p:cNvPr>
          <p:cNvPicPr>
            <a:picLocks noChangeAspect="1" noChangeArrowheads="1"/>
          </p:cNvPicPr>
          <p:nvPr/>
        </p:nvPicPr>
        <p:blipFill rotWithShape="1">
          <a:blip r:embed="rId2"/>
          <a:srcRect l="11440" r="60744"/>
          <a:stretch/>
        </p:blipFill>
        <p:spPr bwMode="auto">
          <a:xfrm>
            <a:off x="0" y="-1"/>
            <a:ext cx="7559675" cy="10691813"/>
          </a:xfrm>
          <a:prstGeom prst="rect">
            <a:avLst/>
          </a:prstGeom>
          <a:noFill/>
          <a:effectLst>
            <a:outerShdw blurRad="50800" dist="50800" dir="5400000" algn="ctr" rotWithShape="0">
              <a:srgbClr val="000000"/>
            </a:outerShdw>
          </a:effectLst>
        </p:spPr>
      </p:pic>
      <p:sp>
        <p:nvSpPr>
          <p:cNvPr id="29699" name="Content Placeholder 2">
            <a:extLst>
              <a:ext uri="{FF2B5EF4-FFF2-40B4-BE49-F238E27FC236}">
                <a16:creationId xmlns:a16="http://schemas.microsoft.com/office/drawing/2014/main" id="{6E27B80C-F958-7A7E-4EEE-C74A3ACD3415}"/>
              </a:ext>
            </a:extLst>
          </p:cNvPr>
          <p:cNvSpPr>
            <a:spLocks noGrp="1"/>
          </p:cNvSpPr>
          <p:nvPr>
            <p:ph idx="1"/>
          </p:nvPr>
        </p:nvSpPr>
        <p:spPr>
          <a:xfrm>
            <a:off x="161366" y="1290705"/>
            <a:ext cx="7225552" cy="10098673"/>
          </a:xfrm>
        </p:spPr>
        <p:txBody>
          <a:bodyPr/>
          <a:lstStyle/>
          <a:p>
            <a:pPr marL="0" indent="0" algn="ctr">
              <a:buNone/>
            </a:pPr>
            <a:endParaRPr lang="en-GB" altLang="en-US" sz="1403" b="1" u="sng" dirty="0"/>
          </a:p>
          <a:p>
            <a:pPr marL="0" indent="0" algn="ctr">
              <a:buNone/>
            </a:pPr>
            <a:endParaRPr lang="en-GB" altLang="en-US" sz="1600" b="1" u="sng" dirty="0"/>
          </a:p>
          <a:p>
            <a:pPr marL="0" indent="0">
              <a:buNone/>
            </a:pPr>
            <a:r>
              <a:rPr lang="en-GB" altLang="en-US" sz="1100" i="1" dirty="0"/>
              <a:t>Lay down, or sit comfortably in a quiet room. Use the deep breathing techniques you learnt earlier in this pack, close your eyes and listen to somebody read you the following script. You can also read this script to yourself. You may find it more relaxing to play an audio track of crashing waves on the beach; this can be sourced on YouTube, Spotify, and most other online music platforms.</a:t>
            </a:r>
          </a:p>
          <a:p>
            <a:pPr marL="0" indent="0">
              <a:buNone/>
            </a:pPr>
            <a:endParaRPr lang="en-GB" altLang="en-US" sz="1100" i="1" dirty="0"/>
          </a:p>
          <a:p>
            <a:pPr marL="0" indent="0">
              <a:buNone/>
            </a:pPr>
            <a:r>
              <a:rPr lang="en-GB" altLang="en-US" sz="1600" dirty="0"/>
              <a:t>You’re walking down a long wooden stairway to a big, beautiful beach. It is very quiet and stretches off into the distance as far as you can see. As you look down you notice that the sunlight is reflecting off of the golden sand. You step into the sand, it feels warm so you wriggle your toes. You notice the warmth from the sand between your toes and around your feet. You notice the sounds of the waves crashing and chasing you up the shore, the water sparkles like a diamond as it retreats back. The roaring sound of the waves is so soothing that you can just let go of any worries. </a:t>
            </a:r>
          </a:p>
          <a:p>
            <a:pPr marL="0" indent="0">
              <a:buNone/>
            </a:pPr>
            <a:r>
              <a:rPr lang="en-GB" altLang="en-US" sz="1600" dirty="0"/>
              <a:t>The ocean is a beautiful light blue, with patches of darker sapphire in the deep. As you look at these deep blue areas you notice a small sailboat on the horizon. All of these sights help you to let go of any worries and relax even more.</a:t>
            </a:r>
          </a:p>
          <a:p>
            <a:pPr marL="0" indent="0">
              <a:buNone/>
            </a:pPr>
            <a:r>
              <a:rPr lang="en-GB" altLang="en-US" sz="1600" dirty="0"/>
              <a:t>As you continue walking along the beach, you become aware of the fresh salty sea air. You look up take a slow deep breath in, and breath out. This breath makes you feel refreshed and relaxed. As you look up you notice two seagulls, the wind gusts and they appear to dance in graceful circles above you. It makes you wonder how it would feel if you could fly under the warm sun. </a:t>
            </a:r>
          </a:p>
          <a:p>
            <a:pPr marL="0" indent="0">
              <a:buNone/>
            </a:pPr>
            <a:r>
              <a:rPr lang="en-GB" altLang="en-US" sz="1600" dirty="0"/>
              <a:t>You find yourself settling into a deep state of relaxation as you walk further down the beach. You feel the sun wrap its warm arms around you, the warmth relaxes all of your muscles. You notice a beach chair as you walk down the beach, once you reach it you take a seat. Laying back in this comfortable chair makes you reflect on everything you have felt, seen and thought at this beach. You drift into a deeper state of relaxation. </a:t>
            </a:r>
          </a:p>
          <a:p>
            <a:pPr marL="0" indent="0">
              <a:buNone/>
            </a:pPr>
            <a:r>
              <a:rPr lang="en-GB" altLang="en-US" sz="1600" dirty="0"/>
              <a:t>Now, feeling relaxed and at peace, you slowly rise from the beach chair and step into the warm sand to walk home. As you walk, you remember how relaxing this beach has been, and you know that you can come back to this place anytime you like. You start to climb the wooden stairs and gradually bring yourself back into the room. When you are ready, you can open your eyes.</a:t>
            </a:r>
          </a:p>
        </p:txBody>
      </p:sp>
      <p:sp>
        <p:nvSpPr>
          <p:cNvPr id="29700" name="Rectangle 3">
            <a:extLst>
              <a:ext uri="{FF2B5EF4-FFF2-40B4-BE49-F238E27FC236}">
                <a16:creationId xmlns:a16="http://schemas.microsoft.com/office/drawing/2014/main" id="{A6A1793D-97E8-C4AA-0EC4-09C22FC2A027}"/>
              </a:ext>
            </a:extLst>
          </p:cNvPr>
          <p:cNvSpPr>
            <a:spLocks noChangeArrowheads="1"/>
          </p:cNvSpPr>
          <p:nvPr/>
        </p:nvSpPr>
        <p:spPr bwMode="auto">
          <a:xfrm>
            <a:off x="2275409" y="832623"/>
            <a:ext cx="3008857"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a:t>Guided Visual Imagery Relaxation: The Beach</a:t>
            </a:r>
          </a:p>
        </p:txBody>
      </p:sp>
      <p:sp>
        <p:nvSpPr>
          <p:cNvPr id="29701" name="Slide Number Placeholder 7">
            <a:extLst>
              <a:ext uri="{FF2B5EF4-FFF2-40B4-BE49-F238E27FC236}">
                <a16:creationId xmlns:a16="http://schemas.microsoft.com/office/drawing/2014/main" id="{EE8106A5-571B-71F9-B47A-2BC50EF74F09}"/>
              </a:ext>
            </a:extLst>
          </p:cNvPr>
          <p:cNvSpPr>
            <a:spLocks noGrp="1" noChangeArrowheads="1"/>
          </p:cNvSpPr>
          <p:nvPr>
            <p:ph type="sldNum" sz="quarter" idx="12"/>
          </p:nvPr>
        </p:nvSpPr>
        <p:spPr bwMode="auto">
          <a:xfrm>
            <a:off x="3578643" y="1372853"/>
            <a:ext cx="391249" cy="331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12CA45-9EA9-FC43-A3B9-7BD72753E522}" type="slidenum">
              <a:rPr lang="en-GB" altLang="en-US" sz="789">
                <a:solidFill>
                  <a:schemeClr val="tx1"/>
                </a:solidFill>
              </a:rPr>
              <a:pPr/>
              <a:t>13</a:t>
            </a:fld>
            <a:endParaRPr lang="en-GB" altLang="en-US" sz="789">
              <a:solidFill>
                <a:schemeClr val="tx1"/>
              </a:solidFill>
            </a:endParaRPr>
          </a:p>
        </p:txBody>
      </p:sp>
      <p:sp>
        <p:nvSpPr>
          <p:cNvPr id="12" name="Oval 11">
            <a:extLst>
              <a:ext uri="{FF2B5EF4-FFF2-40B4-BE49-F238E27FC236}">
                <a16:creationId xmlns:a16="http://schemas.microsoft.com/office/drawing/2014/main" id="{E27550DD-D26A-FCD3-EF6A-6CF0E3F5BBAB}"/>
              </a:ext>
            </a:extLst>
          </p:cNvPr>
          <p:cNvSpPr/>
          <p:nvPr/>
        </p:nvSpPr>
        <p:spPr>
          <a:xfrm>
            <a:off x="3683069" y="1399307"/>
            <a:ext cx="277076" cy="27707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C2550A48-07C5-9273-BE88-2B07D9D31DAC}"/>
              </a:ext>
            </a:extLst>
          </p:cNvPr>
          <p:cNvSpPr>
            <a:spLocks noGrp="1"/>
          </p:cNvSpPr>
          <p:nvPr>
            <p:ph type="ftr" sz="quarter" idx="11"/>
          </p:nvPr>
        </p:nvSpPr>
        <p:spPr>
          <a:xfrm>
            <a:off x="1872473" y="9996880"/>
            <a:ext cx="3621191"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0">
            <a:extLst>
              <a:ext uri="{FF2B5EF4-FFF2-40B4-BE49-F238E27FC236}">
                <a16:creationId xmlns:a16="http://schemas.microsoft.com/office/drawing/2014/main" id="{6A04212A-AEB6-B649-258D-D49AF42BE71D}"/>
              </a:ext>
            </a:extLst>
          </p:cNvPr>
          <p:cNvPicPr>
            <a:picLocks noChangeAspect="1"/>
          </p:cNvPicPr>
          <p:nvPr/>
        </p:nvPicPr>
        <p:blipFill>
          <a:blip r:embed="rId3">
            <a:extLst>
              <a:ext uri="{28A0092B-C50C-407E-A947-70E740481C1C}">
                <a14:useLocalDpi xmlns:a14="http://schemas.microsoft.com/office/drawing/2010/main" val="0"/>
              </a:ext>
            </a:extLst>
          </a:blip>
          <a:srcRect l="59438" t="9302" r="22404" b="59492"/>
          <a:stretch>
            <a:fillRect/>
          </a:stretch>
        </p:blipFill>
        <p:spPr bwMode="auto">
          <a:xfrm>
            <a:off x="6424386" y="6783130"/>
            <a:ext cx="804288" cy="78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07239270-4231-4454-8635-B65EA11DA1A1}"/>
              </a:ext>
            </a:extLst>
          </p:cNvPr>
          <p:cNvSpPr>
            <a:spLocks noGrp="1"/>
          </p:cNvSpPr>
          <p:nvPr>
            <p:ph type="title"/>
          </p:nvPr>
        </p:nvSpPr>
        <p:spPr>
          <a:xfrm>
            <a:off x="2040800" y="7999"/>
            <a:ext cx="3382005" cy="1069320"/>
          </a:xfrm>
        </p:spPr>
        <p:txBody>
          <a:bodyPr/>
          <a:lstStyle/>
          <a:p>
            <a:r>
              <a:rPr lang="en-GB" altLang="en-US" sz="1579" u="sng" dirty="0"/>
              <a:t>Relaxing Safe Place Imagery</a:t>
            </a:r>
          </a:p>
        </p:txBody>
      </p:sp>
      <p:sp>
        <p:nvSpPr>
          <p:cNvPr id="30724" name="Rectangle 4">
            <a:extLst>
              <a:ext uri="{FF2B5EF4-FFF2-40B4-BE49-F238E27FC236}">
                <a16:creationId xmlns:a16="http://schemas.microsoft.com/office/drawing/2014/main" id="{CA7C2A31-2E96-0B67-922B-F8362AB1EF41}"/>
              </a:ext>
            </a:extLst>
          </p:cNvPr>
          <p:cNvSpPr>
            <a:spLocks noChangeArrowheads="1"/>
          </p:cNvSpPr>
          <p:nvPr/>
        </p:nvSpPr>
        <p:spPr bwMode="auto">
          <a:xfrm>
            <a:off x="796340" y="880073"/>
            <a:ext cx="60156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All visualisations can be strengthened by engaging all of your senses in creating your ‘Safe Place’. If you any negative thoughts enter your positive imagery, discard that image and create another one. </a:t>
            </a:r>
          </a:p>
        </p:txBody>
      </p:sp>
      <p:pic>
        <p:nvPicPr>
          <p:cNvPr id="30725" name="Picture 6">
            <a:extLst>
              <a:ext uri="{FF2B5EF4-FFF2-40B4-BE49-F238E27FC236}">
                <a16:creationId xmlns:a16="http://schemas.microsoft.com/office/drawing/2014/main" id="{8076663A-6BB0-D160-B7F1-607E19749612}"/>
              </a:ext>
            </a:extLst>
          </p:cNvPr>
          <p:cNvPicPr>
            <a:picLocks noChangeAspect="1"/>
          </p:cNvPicPr>
          <p:nvPr/>
        </p:nvPicPr>
        <p:blipFill>
          <a:blip r:embed="rId3">
            <a:extLst>
              <a:ext uri="{28A0092B-C50C-407E-A947-70E740481C1C}">
                <a14:useLocalDpi xmlns:a14="http://schemas.microsoft.com/office/drawing/2010/main" val="0"/>
              </a:ext>
            </a:extLst>
          </a:blip>
          <a:srcRect l="4276" t="7376" r="2414" b="45961"/>
          <a:stretch>
            <a:fillRect/>
          </a:stretch>
        </p:blipFill>
        <p:spPr bwMode="auto">
          <a:xfrm>
            <a:off x="2129233" y="1610137"/>
            <a:ext cx="3458543" cy="98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 picture containing clipart&#10;&#10;Description automatically generated">
            <a:extLst>
              <a:ext uri="{FF2B5EF4-FFF2-40B4-BE49-F238E27FC236}">
                <a16:creationId xmlns:a16="http://schemas.microsoft.com/office/drawing/2014/main" id="{18707E45-C62E-229B-1492-75096A272F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579" y="2387180"/>
            <a:ext cx="1194728" cy="9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B8F53AD-8C9F-D5BB-9ED1-AF27A199EBF0}"/>
              </a:ext>
            </a:extLst>
          </p:cNvPr>
          <p:cNvSpPr/>
          <p:nvPr/>
        </p:nvSpPr>
        <p:spPr>
          <a:xfrm>
            <a:off x="2040800" y="2739988"/>
            <a:ext cx="5187874" cy="954107"/>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Get comfortable in a quiet place where you won’t be disturbed. Sit, or lie, comfortably. Take a few minutes to practice some deep breathing, become aware of any tension in your body, and release it with each breath. </a:t>
            </a:r>
          </a:p>
        </p:txBody>
      </p:sp>
      <p:sp>
        <p:nvSpPr>
          <p:cNvPr id="11" name="Rectangle 10">
            <a:extLst>
              <a:ext uri="{FF2B5EF4-FFF2-40B4-BE49-F238E27FC236}">
                <a16:creationId xmlns:a16="http://schemas.microsoft.com/office/drawing/2014/main" id="{821C0B50-5692-87AE-3A42-EE2DB94C3933}"/>
              </a:ext>
            </a:extLst>
          </p:cNvPr>
          <p:cNvSpPr/>
          <p:nvPr/>
        </p:nvSpPr>
        <p:spPr>
          <a:xfrm>
            <a:off x="856610" y="3698069"/>
            <a:ext cx="5896199" cy="954107"/>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Imagine a place where you can feel safe and relaxed. Your safe place can be somewhere you have been on holiday, somewhere you have seen a picture of, or a completely new place you create. Avoid using your home as your safe place. </a:t>
            </a:r>
          </a:p>
        </p:txBody>
      </p:sp>
      <p:pic>
        <p:nvPicPr>
          <p:cNvPr id="30729" name="Picture 11">
            <a:extLst>
              <a:ext uri="{FF2B5EF4-FFF2-40B4-BE49-F238E27FC236}">
                <a16:creationId xmlns:a16="http://schemas.microsoft.com/office/drawing/2014/main" id="{48ECA4F0-C6D2-BCC1-6ED8-B37BA470A33B}"/>
              </a:ext>
            </a:extLst>
          </p:cNvPr>
          <p:cNvPicPr>
            <a:picLocks noChangeAspect="1"/>
          </p:cNvPicPr>
          <p:nvPr/>
        </p:nvPicPr>
        <p:blipFill>
          <a:blip r:embed="rId3">
            <a:extLst>
              <a:ext uri="{28A0092B-C50C-407E-A947-70E740481C1C}">
                <a14:useLocalDpi xmlns:a14="http://schemas.microsoft.com/office/drawing/2010/main" val="0"/>
              </a:ext>
            </a:extLst>
          </a:blip>
          <a:srcRect l="4277" t="7376" r="77730" b="60315"/>
          <a:stretch>
            <a:fillRect/>
          </a:stretch>
        </p:blipFill>
        <p:spPr bwMode="auto">
          <a:xfrm>
            <a:off x="509415" y="4629406"/>
            <a:ext cx="789281" cy="66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A41FE44-5E6F-9F38-D149-31903542865E}"/>
              </a:ext>
            </a:extLst>
          </p:cNvPr>
          <p:cNvSpPr/>
          <p:nvPr/>
        </p:nvSpPr>
        <p:spPr>
          <a:xfrm>
            <a:off x="1398928" y="4666770"/>
            <a:ext cx="5665260" cy="523220"/>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Look around your safe place, pay attention to all of the colours and shapes around you. Describe what you see aloud.</a:t>
            </a:r>
          </a:p>
        </p:txBody>
      </p:sp>
      <p:pic>
        <p:nvPicPr>
          <p:cNvPr id="30731" name="Picture 13">
            <a:extLst>
              <a:ext uri="{FF2B5EF4-FFF2-40B4-BE49-F238E27FC236}">
                <a16:creationId xmlns:a16="http://schemas.microsoft.com/office/drawing/2014/main" id="{C61C5BC4-9CC8-123D-5A0D-DF910610BC3E}"/>
              </a:ext>
            </a:extLst>
          </p:cNvPr>
          <p:cNvPicPr>
            <a:picLocks noChangeAspect="1"/>
          </p:cNvPicPr>
          <p:nvPr/>
        </p:nvPicPr>
        <p:blipFill>
          <a:blip r:embed="rId3">
            <a:extLst>
              <a:ext uri="{28A0092B-C50C-407E-A947-70E740481C1C}">
                <a14:useLocalDpi xmlns:a14="http://schemas.microsoft.com/office/drawing/2010/main" val="0"/>
              </a:ext>
            </a:extLst>
          </a:blip>
          <a:srcRect l="22990" t="8067" r="59193" b="56496"/>
          <a:stretch>
            <a:fillRect/>
          </a:stretch>
        </p:blipFill>
        <p:spPr bwMode="auto">
          <a:xfrm>
            <a:off x="6471921" y="5177837"/>
            <a:ext cx="711315" cy="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599DC38A-8ABA-BFAB-51A4-F6A6692F4D56}"/>
              </a:ext>
            </a:extLst>
          </p:cNvPr>
          <p:cNvSpPr/>
          <p:nvPr/>
        </p:nvSpPr>
        <p:spPr>
          <a:xfrm>
            <a:off x="856611" y="5219017"/>
            <a:ext cx="5515078" cy="738664"/>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Now focus on what you can hear. Listen to the sounds far away from you, and those close to you. Perhaps what you hear is silence. You may hear the sound of running water, or the crunch of leaves under your feet.</a:t>
            </a:r>
          </a:p>
        </p:txBody>
      </p:sp>
      <p:sp>
        <p:nvSpPr>
          <p:cNvPr id="16" name="Rectangle 15">
            <a:extLst>
              <a:ext uri="{FF2B5EF4-FFF2-40B4-BE49-F238E27FC236}">
                <a16:creationId xmlns:a16="http://schemas.microsoft.com/office/drawing/2014/main" id="{E6132A7F-89DA-FB45-6792-A6D7CB9AB222}"/>
              </a:ext>
            </a:extLst>
          </p:cNvPr>
          <p:cNvSpPr/>
          <p:nvPr/>
        </p:nvSpPr>
        <p:spPr>
          <a:xfrm>
            <a:off x="1176553" y="5971382"/>
            <a:ext cx="6015666" cy="738664"/>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Now focus on any skin sensations. Notice the feel of the ground beneath your feet, or whatever is supporting you in this place. Pay attention to the temperature and direction of the wind, and anything else you can feel.</a:t>
            </a:r>
          </a:p>
        </p:txBody>
      </p:sp>
      <p:pic>
        <p:nvPicPr>
          <p:cNvPr id="30734" name="Picture 16">
            <a:extLst>
              <a:ext uri="{FF2B5EF4-FFF2-40B4-BE49-F238E27FC236}">
                <a16:creationId xmlns:a16="http://schemas.microsoft.com/office/drawing/2014/main" id="{C8744CC6-79B1-4690-9DA7-504767CBB3A7}"/>
              </a:ext>
            </a:extLst>
          </p:cNvPr>
          <p:cNvPicPr>
            <a:picLocks noChangeAspect="1"/>
          </p:cNvPicPr>
          <p:nvPr/>
        </p:nvPicPr>
        <p:blipFill>
          <a:blip r:embed="rId3">
            <a:extLst>
              <a:ext uri="{28A0092B-C50C-407E-A947-70E740481C1C}">
                <a14:useLocalDpi xmlns:a14="http://schemas.microsoft.com/office/drawing/2010/main" val="0"/>
              </a:ext>
            </a:extLst>
          </a:blip>
          <a:srcRect l="79807" t="7376" r="2414" b="58185"/>
          <a:stretch>
            <a:fillRect/>
          </a:stretch>
        </p:blipFill>
        <p:spPr bwMode="auto">
          <a:xfrm>
            <a:off x="387525" y="6093238"/>
            <a:ext cx="558330" cy="61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3F0681A-3A51-BF2E-D5FC-C1D07112E5B4}"/>
              </a:ext>
            </a:extLst>
          </p:cNvPr>
          <p:cNvSpPr/>
          <p:nvPr/>
        </p:nvSpPr>
        <p:spPr>
          <a:xfrm>
            <a:off x="1381681" y="7462178"/>
            <a:ext cx="5430326" cy="523220"/>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Pay attention to all of these sensations whilst you spend time relaxing in your safe place.</a:t>
            </a:r>
          </a:p>
        </p:txBody>
      </p:sp>
      <p:pic>
        <p:nvPicPr>
          <p:cNvPr id="30736" name="Picture 18">
            <a:extLst>
              <a:ext uri="{FF2B5EF4-FFF2-40B4-BE49-F238E27FC236}">
                <a16:creationId xmlns:a16="http://schemas.microsoft.com/office/drawing/2014/main" id="{76203A89-47D2-3D1D-0860-9D759F45A9B9}"/>
              </a:ext>
            </a:extLst>
          </p:cNvPr>
          <p:cNvPicPr>
            <a:picLocks noChangeAspect="1"/>
          </p:cNvPicPr>
          <p:nvPr/>
        </p:nvPicPr>
        <p:blipFill>
          <a:blip r:embed="rId3">
            <a:extLst>
              <a:ext uri="{28A0092B-C50C-407E-A947-70E740481C1C}">
                <a14:useLocalDpi xmlns:a14="http://schemas.microsoft.com/office/drawing/2010/main" val="0"/>
              </a:ext>
            </a:extLst>
          </a:blip>
          <a:srcRect l="42474" t="7376" r="40842" b="61012"/>
          <a:stretch>
            <a:fillRect/>
          </a:stretch>
        </p:blipFill>
        <p:spPr bwMode="auto">
          <a:xfrm>
            <a:off x="533883" y="7494463"/>
            <a:ext cx="524914" cy="56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2AC0B232-9B66-52A1-AB96-8E31049911A6}"/>
              </a:ext>
            </a:extLst>
          </p:cNvPr>
          <p:cNvSpPr txBox="1"/>
          <p:nvPr/>
        </p:nvSpPr>
        <p:spPr>
          <a:xfrm>
            <a:off x="526578" y="6677272"/>
            <a:ext cx="5856543" cy="738664"/>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Take a deep breath in. Place your hand on your stomach, and imagine a balloon inflating in your stomach. Can you notice any smells there? Maybe you can taste the salty sea air as you inhale?</a:t>
            </a:r>
          </a:p>
        </p:txBody>
      </p:sp>
      <p:sp>
        <p:nvSpPr>
          <p:cNvPr id="22" name="Rectangle 21">
            <a:extLst>
              <a:ext uri="{FF2B5EF4-FFF2-40B4-BE49-F238E27FC236}">
                <a16:creationId xmlns:a16="http://schemas.microsoft.com/office/drawing/2014/main" id="{FD94C425-8CCB-9195-05A0-4B376B860CFC}"/>
              </a:ext>
            </a:extLst>
          </p:cNvPr>
          <p:cNvSpPr/>
          <p:nvPr/>
        </p:nvSpPr>
        <p:spPr>
          <a:xfrm>
            <a:off x="1073458" y="7993781"/>
            <a:ext cx="5990730" cy="523220"/>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Whilst you’re in your safe place, give it a name that you can use to bring that image back at any time.</a:t>
            </a:r>
          </a:p>
        </p:txBody>
      </p:sp>
      <p:sp>
        <p:nvSpPr>
          <p:cNvPr id="23" name="Rectangle 22">
            <a:extLst>
              <a:ext uri="{FF2B5EF4-FFF2-40B4-BE49-F238E27FC236}">
                <a16:creationId xmlns:a16="http://schemas.microsoft.com/office/drawing/2014/main" id="{50F8B92F-48FF-5705-5E7A-F5CA5F740A9B}"/>
              </a:ext>
            </a:extLst>
          </p:cNvPr>
          <p:cNvSpPr/>
          <p:nvPr/>
        </p:nvSpPr>
        <p:spPr>
          <a:xfrm>
            <a:off x="387525" y="8525384"/>
            <a:ext cx="5734635" cy="738664"/>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You can choose to stay for a while, enjoying the calmness and tranquillity. You can leave when you are ready by slowly opening your eyes and bringing yourself back to alertness in the present.</a:t>
            </a:r>
          </a:p>
        </p:txBody>
      </p:sp>
      <p:sp>
        <p:nvSpPr>
          <p:cNvPr id="30740" name="Slide Number Placeholder 7">
            <a:extLst>
              <a:ext uri="{FF2B5EF4-FFF2-40B4-BE49-F238E27FC236}">
                <a16:creationId xmlns:a16="http://schemas.microsoft.com/office/drawing/2014/main" id="{5A25696B-0A51-39CA-BF18-B729EE431E04}"/>
              </a:ext>
            </a:extLst>
          </p:cNvPr>
          <p:cNvSpPr txBox="1">
            <a:spLocks/>
          </p:cNvSpPr>
          <p:nvPr/>
        </p:nvSpPr>
        <p:spPr bwMode="auto">
          <a:xfrm>
            <a:off x="6067844" y="320580"/>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61659CE6-F3A6-8548-A88B-98FD6F80D54D}" type="slidenum">
              <a:rPr lang="en-GB" altLang="en-US" sz="789"/>
              <a:pPr algn="r" eaLnBrk="1" hangingPunct="1">
                <a:spcBef>
                  <a:spcPct val="0"/>
                </a:spcBef>
                <a:buFontTx/>
                <a:buNone/>
              </a:pPr>
              <a:t>14</a:t>
            </a:fld>
            <a:endParaRPr lang="en-GB" altLang="en-US" sz="789" dirty="0"/>
          </a:p>
        </p:txBody>
      </p:sp>
      <p:sp>
        <p:nvSpPr>
          <p:cNvPr id="25" name="Oval 24">
            <a:extLst>
              <a:ext uri="{FF2B5EF4-FFF2-40B4-BE49-F238E27FC236}">
                <a16:creationId xmlns:a16="http://schemas.microsoft.com/office/drawing/2014/main" id="{6B257669-7AB4-76F7-10B6-0EFC819F79E6}"/>
              </a:ext>
            </a:extLst>
          </p:cNvPr>
          <p:cNvSpPr/>
          <p:nvPr/>
        </p:nvSpPr>
        <p:spPr>
          <a:xfrm>
            <a:off x="6098091" y="39437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EC2CFCFF-FF57-77C5-92EC-3E7C387A2659}"/>
              </a:ext>
            </a:extLst>
          </p:cNvPr>
          <p:cNvSpPr>
            <a:spLocks noGrp="1"/>
          </p:cNvSpPr>
          <p:nvPr>
            <p:ph type="ftr" sz="quarter" idx="11"/>
          </p:nvPr>
        </p:nvSpPr>
        <p:spPr>
          <a:xfrm>
            <a:off x="2159149" y="9626449"/>
            <a:ext cx="3263655" cy="568077"/>
          </a:xfrm>
        </p:spPr>
        <p:txBody>
          <a:bodyPr/>
          <a:lstStyle/>
          <a:p>
            <a:pPr>
              <a:defRPr/>
            </a:pPr>
            <a:r>
              <a:rPr lang="en-GB" sz="1000" dirty="0"/>
              <a:t>Developed by: </a:t>
            </a:r>
          </a:p>
          <a:p>
            <a:pPr>
              <a:defRPr/>
            </a:pPr>
            <a:r>
              <a:rPr lang="en-GB" sz="1000" dirty="0"/>
              <a:t>Jessica Stacey (Undergraduate Assistant Psychologist) and Dr Hayley Thompson (Principal Clinical Psychologist)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B5705-21D4-9A93-41A1-2F891725EDE5}"/>
              </a:ext>
            </a:extLst>
          </p:cNvPr>
          <p:cNvSpPr>
            <a:spLocks noGrp="1"/>
          </p:cNvSpPr>
          <p:nvPr>
            <p:ph idx="1"/>
          </p:nvPr>
        </p:nvSpPr>
        <p:spPr>
          <a:xfrm>
            <a:off x="663388" y="824753"/>
            <a:ext cx="6149788" cy="8247764"/>
          </a:xfrm>
        </p:spPr>
        <p:txBody>
          <a:bodyPr>
            <a:normAutofit fontScale="25000" lnSpcReduction="20000"/>
          </a:bodyPr>
          <a:lstStyle/>
          <a:p>
            <a:pPr marL="0" indent="0" algn="ctr">
              <a:buNone/>
              <a:defRPr/>
            </a:pPr>
            <a:r>
              <a:rPr lang="en-GB" sz="7200" u="sng" dirty="0"/>
              <a:t>Self-Soothing</a:t>
            </a:r>
          </a:p>
          <a:p>
            <a:pPr marL="0" indent="0" algn="ctr">
              <a:buNone/>
              <a:defRPr/>
            </a:pPr>
            <a:endParaRPr lang="en-GB" sz="6400" u="sng" dirty="0"/>
          </a:p>
          <a:p>
            <a:pPr marL="0" indent="0" algn="ctr">
              <a:buNone/>
              <a:defRPr/>
            </a:pPr>
            <a:endParaRPr lang="en-GB" sz="6400" u="sng" dirty="0"/>
          </a:p>
          <a:p>
            <a:pPr marL="0" indent="0" algn="ctr">
              <a:buNone/>
              <a:defRPr/>
            </a:pPr>
            <a:r>
              <a:rPr lang="en-GB" sz="6400" b="1" dirty="0"/>
              <a:t>5, 4, 3, 2, 1 Grounding Technique</a:t>
            </a:r>
          </a:p>
          <a:p>
            <a:pPr marL="0" indent="0">
              <a:buNone/>
              <a:defRPr/>
            </a:pPr>
            <a:r>
              <a:rPr lang="en-GB" sz="6400" dirty="0"/>
              <a:t>This approach explores your five senses to help keep you grounded in the present. This is a calming technique that can help you get through periods of anxiety, or headaches. It can be done independently, making it useful for when you are alone.</a:t>
            </a:r>
          </a:p>
          <a:p>
            <a:pPr marL="0" indent="0">
              <a:buNone/>
              <a:defRPr/>
            </a:pPr>
            <a:endParaRPr lang="en-GB" sz="6400" dirty="0"/>
          </a:p>
          <a:p>
            <a:pPr marL="0" indent="0">
              <a:buNone/>
              <a:defRPr/>
            </a:pPr>
            <a:r>
              <a:rPr lang="en-GB" sz="6400" dirty="0"/>
              <a:t>Take a deep belly breath to begin. Imagine a balloon in your stomach filling up with air as you breath in. </a:t>
            </a:r>
          </a:p>
          <a:p>
            <a:pPr marL="0" indent="0">
              <a:buNone/>
              <a:defRPr/>
            </a:pPr>
            <a:endParaRPr lang="en-GB" sz="6400" dirty="0"/>
          </a:p>
          <a:p>
            <a:pPr marL="0" indent="0">
              <a:buNone/>
              <a:defRPr/>
            </a:pPr>
            <a:r>
              <a:rPr lang="en-GB" sz="6400" b="1" dirty="0"/>
              <a:t>LOOK:</a:t>
            </a:r>
            <a:r>
              <a:rPr lang="en-GB" sz="6400" dirty="0"/>
              <a:t> Look around for </a:t>
            </a:r>
            <a:r>
              <a:rPr lang="en-GB" sz="6400" b="1" u="sng" dirty="0"/>
              <a:t>5</a:t>
            </a:r>
            <a:r>
              <a:rPr lang="en-GB" sz="6400" dirty="0"/>
              <a:t> things that you can see, and say them out loud. For example, you could say, I see the TV, I see the pencil case, I see a vase of flowers. </a:t>
            </a:r>
          </a:p>
          <a:p>
            <a:pPr marL="0" indent="0">
              <a:buNone/>
              <a:defRPr/>
            </a:pPr>
            <a:endParaRPr lang="en-GB" sz="6400" dirty="0"/>
          </a:p>
          <a:p>
            <a:pPr marL="0" indent="0">
              <a:buNone/>
              <a:defRPr/>
            </a:pPr>
            <a:r>
              <a:rPr lang="en-GB" sz="6400" b="1" dirty="0"/>
              <a:t>FEEL:</a:t>
            </a:r>
            <a:r>
              <a:rPr lang="en-GB" sz="6400" dirty="0"/>
              <a:t> Pay attention to your body and think of </a:t>
            </a:r>
            <a:r>
              <a:rPr lang="en-GB" sz="6400" b="1" u="sng" dirty="0"/>
              <a:t>4</a:t>
            </a:r>
            <a:r>
              <a:rPr lang="en-GB" sz="6400" dirty="0"/>
              <a:t> things that you can feel, and say them out loud. For example, you could say, I feel my feet warm in my slippers, I feel the grass beneath my feet, or I feel the beanbag I am sitting on.</a:t>
            </a:r>
          </a:p>
          <a:p>
            <a:pPr marL="0" indent="0">
              <a:buNone/>
              <a:defRPr/>
            </a:pPr>
            <a:endParaRPr lang="en-GB" sz="6400" dirty="0"/>
          </a:p>
          <a:p>
            <a:pPr marL="0" indent="0">
              <a:buNone/>
              <a:defRPr/>
            </a:pPr>
            <a:r>
              <a:rPr lang="en-GB" sz="6400" b="1" dirty="0"/>
              <a:t>LISTEN: </a:t>
            </a:r>
            <a:r>
              <a:rPr lang="en-GB" sz="6400" dirty="0"/>
              <a:t>Listen for </a:t>
            </a:r>
            <a:r>
              <a:rPr lang="en-GB" sz="6400" b="1" u="sng" dirty="0"/>
              <a:t>3</a:t>
            </a:r>
            <a:r>
              <a:rPr lang="en-GB" sz="6400" dirty="0"/>
              <a:t> sounds. It could be the sound of traffic outside, the sound of typing or the sound of your tummy rumbling. Say the three things out loud.</a:t>
            </a:r>
          </a:p>
          <a:p>
            <a:pPr marL="0" indent="0">
              <a:buNone/>
              <a:defRPr/>
            </a:pPr>
            <a:endParaRPr lang="en-GB" sz="6400" dirty="0"/>
          </a:p>
          <a:p>
            <a:pPr marL="0" indent="0">
              <a:buNone/>
              <a:defRPr/>
            </a:pPr>
            <a:r>
              <a:rPr lang="en-GB" sz="6400" b="1" dirty="0"/>
              <a:t>SMELL: </a:t>
            </a:r>
            <a:r>
              <a:rPr lang="en-GB" sz="6400" dirty="0"/>
              <a:t>Say </a:t>
            </a:r>
            <a:r>
              <a:rPr lang="en-GB" sz="6400" b="1" u="sng" dirty="0"/>
              <a:t>2</a:t>
            </a:r>
            <a:r>
              <a:rPr lang="en-GB" sz="6400" dirty="0"/>
              <a:t> things you can smell. If you’re allowed to, it’s okay to move to another spot and sniff something. If you can’t smell anything at the moment or you can’t move, then name your 2 favourite smells. You may say, I can smell dinner cooking, or I can smell perfume.</a:t>
            </a:r>
          </a:p>
          <a:p>
            <a:pPr marL="0" indent="0">
              <a:buNone/>
              <a:defRPr/>
            </a:pPr>
            <a:endParaRPr lang="en-GB" sz="6400" dirty="0"/>
          </a:p>
          <a:p>
            <a:pPr marL="0" indent="0">
              <a:buNone/>
              <a:defRPr/>
            </a:pPr>
            <a:r>
              <a:rPr lang="en-GB" sz="6400" b="1" dirty="0"/>
              <a:t>TASTE:</a:t>
            </a:r>
            <a:r>
              <a:rPr lang="en-GB" sz="6400" dirty="0"/>
              <a:t> Say </a:t>
            </a:r>
            <a:r>
              <a:rPr lang="en-GB" sz="6400" b="1" u="sng" dirty="0"/>
              <a:t>1</a:t>
            </a:r>
            <a:r>
              <a:rPr lang="en-GB" sz="6400" dirty="0"/>
              <a:t> thing you can taste. It may be the toothpaste from brushing your teeth, or sweetness from fruit. If you can’t taste anything, then say your favourite thing to taste.</a:t>
            </a:r>
          </a:p>
          <a:p>
            <a:pPr marL="0" indent="0">
              <a:buNone/>
              <a:defRPr/>
            </a:pPr>
            <a:endParaRPr lang="en-GB" sz="6400" dirty="0"/>
          </a:p>
          <a:p>
            <a:pPr marL="0" indent="0">
              <a:buNone/>
              <a:defRPr/>
            </a:pPr>
            <a:r>
              <a:rPr lang="en-GB" sz="6400" dirty="0"/>
              <a:t>Take another deep belly breath to end. </a:t>
            </a:r>
          </a:p>
          <a:p>
            <a:pPr marL="371357" indent="-371357">
              <a:buFont typeface="Arial" charset="0"/>
              <a:buChar char="•"/>
              <a:defRPr/>
            </a:pPr>
            <a:endParaRPr lang="en-GB" dirty="0"/>
          </a:p>
        </p:txBody>
      </p:sp>
      <p:grpSp>
        <p:nvGrpSpPr>
          <p:cNvPr id="32771" name="Group 8">
            <a:extLst>
              <a:ext uri="{FF2B5EF4-FFF2-40B4-BE49-F238E27FC236}">
                <a16:creationId xmlns:a16="http://schemas.microsoft.com/office/drawing/2014/main" id="{9BE3C6FE-92A4-FF14-0032-70C05CA3A6FE}"/>
              </a:ext>
            </a:extLst>
          </p:cNvPr>
          <p:cNvGrpSpPr>
            <a:grpSpLocks/>
          </p:cNvGrpSpPr>
          <p:nvPr/>
        </p:nvGrpSpPr>
        <p:grpSpPr bwMode="auto">
          <a:xfrm>
            <a:off x="6737861" y="3603813"/>
            <a:ext cx="761489" cy="4408518"/>
            <a:chOff x="6143312" y="4933368"/>
            <a:chExt cx="520745" cy="4003458"/>
          </a:xfrm>
        </p:grpSpPr>
        <p:pic>
          <p:nvPicPr>
            <p:cNvPr id="32775" name="Picture 1">
              <a:extLst>
                <a:ext uri="{FF2B5EF4-FFF2-40B4-BE49-F238E27FC236}">
                  <a16:creationId xmlns:a16="http://schemas.microsoft.com/office/drawing/2014/main" id="{DF0CEC78-D5EC-DC11-E75A-EE989849A36E}"/>
                </a:ext>
              </a:extLst>
            </p:cNvPr>
            <p:cNvPicPr>
              <a:picLocks noChangeAspect="1"/>
            </p:cNvPicPr>
            <p:nvPr/>
          </p:nvPicPr>
          <p:blipFill>
            <a:blip r:embed="rId3">
              <a:extLst>
                <a:ext uri="{28A0092B-C50C-407E-A947-70E740481C1C}">
                  <a14:useLocalDpi xmlns:a14="http://schemas.microsoft.com/office/drawing/2010/main" val="0"/>
                </a:ext>
              </a:extLst>
            </a:blip>
            <a:srcRect r="13799" b="9544"/>
            <a:stretch>
              <a:fillRect/>
            </a:stretch>
          </p:blipFill>
          <p:spPr bwMode="auto">
            <a:xfrm>
              <a:off x="6153461" y="8456160"/>
              <a:ext cx="477553" cy="48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4">
              <a:extLst>
                <a:ext uri="{FF2B5EF4-FFF2-40B4-BE49-F238E27FC236}">
                  <a16:creationId xmlns:a16="http://schemas.microsoft.com/office/drawing/2014/main" id="{8690577D-3EFA-7E40-77FF-65CB5EB48575}"/>
                </a:ext>
              </a:extLst>
            </p:cNvPr>
            <p:cNvPicPr>
              <a:picLocks noChangeAspect="1"/>
            </p:cNvPicPr>
            <p:nvPr/>
          </p:nvPicPr>
          <p:blipFill>
            <a:blip r:embed="rId4">
              <a:extLst>
                <a:ext uri="{28A0092B-C50C-407E-A947-70E740481C1C}">
                  <a14:useLocalDpi xmlns:a14="http://schemas.microsoft.com/office/drawing/2010/main" val="0"/>
                </a:ext>
              </a:extLst>
            </a:blip>
            <a:srcRect l="-1656" t="10168" r="11076"/>
            <a:stretch>
              <a:fillRect/>
            </a:stretch>
          </p:blipFill>
          <p:spPr bwMode="auto">
            <a:xfrm>
              <a:off x="6143312" y="5806936"/>
              <a:ext cx="497850" cy="48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5">
              <a:extLst>
                <a:ext uri="{FF2B5EF4-FFF2-40B4-BE49-F238E27FC236}">
                  <a16:creationId xmlns:a16="http://schemas.microsoft.com/office/drawing/2014/main" id="{FF6729BE-55A6-56A9-ECCA-D1AB70E2101A}"/>
                </a:ext>
              </a:extLst>
            </p:cNvPr>
            <p:cNvPicPr>
              <a:picLocks noChangeAspect="1"/>
            </p:cNvPicPr>
            <p:nvPr/>
          </p:nvPicPr>
          <p:blipFill>
            <a:blip r:embed="rId5">
              <a:extLst>
                <a:ext uri="{28A0092B-C50C-407E-A947-70E740481C1C}">
                  <a14:useLocalDpi xmlns:a14="http://schemas.microsoft.com/office/drawing/2010/main" val="0"/>
                </a:ext>
              </a:extLst>
            </a:blip>
            <a:srcRect r="13258" b="12221"/>
            <a:stretch>
              <a:fillRect/>
            </a:stretch>
          </p:blipFill>
          <p:spPr bwMode="auto">
            <a:xfrm>
              <a:off x="6167102" y="4933368"/>
              <a:ext cx="496614" cy="48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6">
              <a:extLst>
                <a:ext uri="{FF2B5EF4-FFF2-40B4-BE49-F238E27FC236}">
                  <a16:creationId xmlns:a16="http://schemas.microsoft.com/office/drawing/2014/main" id="{F43D2E6C-7D4C-4F13-08DA-4B784C91324D}"/>
                </a:ext>
              </a:extLst>
            </p:cNvPr>
            <p:cNvPicPr>
              <a:picLocks noChangeAspect="1"/>
            </p:cNvPicPr>
            <p:nvPr/>
          </p:nvPicPr>
          <p:blipFill>
            <a:blip r:embed="rId6">
              <a:extLst>
                <a:ext uri="{28A0092B-C50C-407E-A947-70E740481C1C}">
                  <a14:useLocalDpi xmlns:a14="http://schemas.microsoft.com/office/drawing/2010/main" val="0"/>
                </a:ext>
              </a:extLst>
            </a:blip>
            <a:srcRect b="12221"/>
            <a:stretch>
              <a:fillRect/>
            </a:stretch>
          </p:blipFill>
          <p:spPr bwMode="auto">
            <a:xfrm>
              <a:off x="6167102" y="6707019"/>
              <a:ext cx="496955" cy="48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7">
              <a:extLst>
                <a:ext uri="{FF2B5EF4-FFF2-40B4-BE49-F238E27FC236}">
                  <a16:creationId xmlns:a16="http://schemas.microsoft.com/office/drawing/2014/main" id="{C7A39D33-F5CC-3518-D3F8-0C21254B510E}"/>
                </a:ext>
              </a:extLst>
            </p:cNvPr>
            <p:cNvPicPr>
              <a:picLocks noChangeAspect="1"/>
            </p:cNvPicPr>
            <p:nvPr/>
          </p:nvPicPr>
          <p:blipFill>
            <a:blip r:embed="rId7">
              <a:extLst>
                <a:ext uri="{28A0092B-C50C-407E-A947-70E740481C1C}">
                  <a14:useLocalDpi xmlns:a14="http://schemas.microsoft.com/office/drawing/2010/main" val="0"/>
                </a:ext>
              </a:extLst>
            </a:blip>
            <a:srcRect l="9471"/>
            <a:stretch>
              <a:fillRect/>
            </a:stretch>
          </p:blipFill>
          <p:spPr bwMode="auto">
            <a:xfrm>
              <a:off x="6153461" y="7632481"/>
              <a:ext cx="490308" cy="48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2" name="Slide Number Placeholder 7">
            <a:extLst>
              <a:ext uri="{FF2B5EF4-FFF2-40B4-BE49-F238E27FC236}">
                <a16:creationId xmlns:a16="http://schemas.microsoft.com/office/drawing/2014/main" id="{5D400878-ACB1-F7C9-2CAF-E961FEAE410D}"/>
              </a:ext>
            </a:extLst>
          </p:cNvPr>
          <p:cNvSpPr txBox="1">
            <a:spLocks/>
          </p:cNvSpPr>
          <p:nvPr/>
        </p:nvSpPr>
        <p:spPr bwMode="auto">
          <a:xfrm>
            <a:off x="6496183" y="380596"/>
            <a:ext cx="285430"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777D670-84E7-5D41-BD31-72D9775701D9}" type="slidenum">
              <a:rPr lang="en-GB" altLang="en-US" sz="789"/>
              <a:pPr algn="r" eaLnBrk="1" hangingPunct="1">
                <a:spcBef>
                  <a:spcPct val="0"/>
                </a:spcBef>
                <a:buFontTx/>
                <a:buNone/>
              </a:pPr>
              <a:t>15</a:t>
            </a:fld>
            <a:endParaRPr lang="en-GB" altLang="en-US" sz="789" dirty="0"/>
          </a:p>
        </p:txBody>
      </p:sp>
      <p:sp>
        <p:nvSpPr>
          <p:cNvPr id="13" name="Oval 12">
            <a:extLst>
              <a:ext uri="{FF2B5EF4-FFF2-40B4-BE49-F238E27FC236}">
                <a16:creationId xmlns:a16="http://schemas.microsoft.com/office/drawing/2014/main" id="{FA8A49E1-B408-474D-E323-FBEEAA3875A6}"/>
              </a:ext>
            </a:extLst>
          </p:cNvPr>
          <p:cNvSpPr/>
          <p:nvPr/>
        </p:nvSpPr>
        <p:spPr>
          <a:xfrm>
            <a:off x="6504865" y="452884"/>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A400F855-7F8F-E2A4-75D6-A7F0A9599825}"/>
              </a:ext>
            </a:extLst>
          </p:cNvPr>
          <p:cNvSpPr>
            <a:spLocks noGrp="1"/>
          </p:cNvSpPr>
          <p:nvPr>
            <p:ph type="ftr" sz="quarter" idx="11"/>
          </p:nvPr>
        </p:nvSpPr>
        <p:spPr>
          <a:xfrm>
            <a:off x="1971676" y="9317147"/>
            <a:ext cx="3552824"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5DA0364-05DB-92C2-5ADE-5DC573AD4745}"/>
              </a:ext>
            </a:extLst>
          </p:cNvPr>
          <p:cNvSpPr>
            <a:spLocks noChangeArrowheads="1"/>
          </p:cNvSpPr>
          <p:nvPr/>
        </p:nvSpPr>
        <p:spPr bwMode="auto">
          <a:xfrm>
            <a:off x="2395150" y="364253"/>
            <a:ext cx="3007464"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Develop Coping Thoughts/Positive Self-Talk</a:t>
            </a:r>
          </a:p>
        </p:txBody>
      </p:sp>
      <p:sp>
        <p:nvSpPr>
          <p:cNvPr id="3" name="Content Placeholder 2">
            <a:extLst>
              <a:ext uri="{FF2B5EF4-FFF2-40B4-BE49-F238E27FC236}">
                <a16:creationId xmlns:a16="http://schemas.microsoft.com/office/drawing/2014/main" id="{CAB167B7-E950-5B64-7E21-F16FB75953A5}"/>
              </a:ext>
            </a:extLst>
          </p:cNvPr>
          <p:cNvSpPr>
            <a:spLocks noGrp="1"/>
          </p:cNvSpPr>
          <p:nvPr>
            <p:ph idx="1"/>
          </p:nvPr>
        </p:nvSpPr>
        <p:spPr>
          <a:xfrm>
            <a:off x="211884" y="1103847"/>
            <a:ext cx="7135906" cy="1459847"/>
          </a:xfrm>
        </p:spPr>
        <p:txBody>
          <a:bodyPr>
            <a:normAutofit fontScale="92500" lnSpcReduction="10000"/>
          </a:bodyPr>
          <a:lstStyle/>
          <a:p>
            <a:pPr marL="0" indent="0" algn="ctr">
              <a:buNone/>
              <a:defRPr/>
            </a:pPr>
            <a:r>
              <a:rPr lang="en-GB" sz="1600" dirty="0"/>
              <a:t>Positive statement encourage us and help us cope in distressing times. We can act as our own coach by saying encouraging things to ourselves, especially when our symptoms are worse (e.g. panic).</a:t>
            </a:r>
            <a:r>
              <a:rPr lang="en-GB" altLang="en-US" sz="1600" dirty="0"/>
              <a:t> Creating a sentence that you can say to yourself when you are feeling low or struggling to cope with your trauma can be very useful.  Some children keep a copy of these in their pencil case or wallet so that they are always available.  </a:t>
            </a:r>
          </a:p>
          <a:p>
            <a:pPr marL="0" indent="0" algn="ctr">
              <a:buNone/>
              <a:defRPr/>
            </a:pPr>
            <a:r>
              <a:rPr lang="en-GB" sz="1600" dirty="0"/>
              <a:t> Some examples include:</a:t>
            </a:r>
          </a:p>
          <a:p>
            <a:pPr marL="0" indent="0">
              <a:buNone/>
              <a:defRPr/>
            </a:pPr>
            <a:endParaRPr lang="en-GB" dirty="0"/>
          </a:p>
        </p:txBody>
      </p:sp>
      <p:grpSp>
        <p:nvGrpSpPr>
          <p:cNvPr id="34820" name="Group 20">
            <a:extLst>
              <a:ext uri="{FF2B5EF4-FFF2-40B4-BE49-F238E27FC236}">
                <a16:creationId xmlns:a16="http://schemas.microsoft.com/office/drawing/2014/main" id="{51CBD7F5-5DAA-73FB-4517-D52EEC97A74E}"/>
              </a:ext>
            </a:extLst>
          </p:cNvPr>
          <p:cNvGrpSpPr>
            <a:grpSpLocks/>
          </p:cNvGrpSpPr>
          <p:nvPr/>
        </p:nvGrpSpPr>
        <p:grpSpPr bwMode="auto">
          <a:xfrm>
            <a:off x="1481797" y="2563694"/>
            <a:ext cx="4977631" cy="4640298"/>
            <a:chOff x="713390" y="1371950"/>
            <a:chExt cx="5715000" cy="5715000"/>
          </a:xfrm>
        </p:grpSpPr>
        <p:pic>
          <p:nvPicPr>
            <p:cNvPr id="34842" name="Picture 3" descr="C:\Users\Maria.Langdrige\AppData\Local\Microsoft\Windows\Temporary Internet Files\Content.IE5\EB18I1EQ\ZmI9O[1].jpg">
              <a:extLst>
                <a:ext uri="{FF2B5EF4-FFF2-40B4-BE49-F238E27FC236}">
                  <a16:creationId xmlns:a16="http://schemas.microsoft.com/office/drawing/2014/main" id="{E7FE231A-A681-242C-5C4E-9A6CE164A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0" y="137195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3" name="Rectangle 15">
              <a:extLst>
                <a:ext uri="{FF2B5EF4-FFF2-40B4-BE49-F238E27FC236}">
                  <a16:creationId xmlns:a16="http://schemas.microsoft.com/office/drawing/2014/main" id="{A751C11E-3BF9-0C7D-7D1B-5F184A31965B}"/>
                </a:ext>
              </a:extLst>
            </p:cNvPr>
            <p:cNvSpPr>
              <a:spLocks noChangeArrowheads="1"/>
            </p:cNvSpPr>
            <p:nvPr/>
          </p:nvSpPr>
          <p:spPr bwMode="auto">
            <a:xfrm>
              <a:off x="1763766" y="2032716"/>
              <a:ext cx="3614245" cy="435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dirty="0"/>
                <a:t>“I can do this.”</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“I can cope.”</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“Keep calm and carry on.”</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“Thoughts are just thoughts – they are not necessarily fact.”</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“It is okay to feel this way, it is a normal reaction.”</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“This is difficult and painful, but it is only temporary.”</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“This won’t last forever.”</a:t>
              </a:r>
            </a:p>
          </p:txBody>
        </p:sp>
      </p:grpSp>
      <p:sp>
        <p:nvSpPr>
          <p:cNvPr id="34821" name="TextBox 19">
            <a:extLst>
              <a:ext uri="{FF2B5EF4-FFF2-40B4-BE49-F238E27FC236}">
                <a16:creationId xmlns:a16="http://schemas.microsoft.com/office/drawing/2014/main" id="{57DF12C3-D8D5-232E-0776-28B64918E14C}"/>
              </a:ext>
            </a:extLst>
          </p:cNvPr>
          <p:cNvSpPr txBox="1">
            <a:spLocks noChangeArrowheads="1"/>
          </p:cNvSpPr>
          <p:nvPr/>
        </p:nvSpPr>
        <p:spPr bwMode="auto">
          <a:xfrm>
            <a:off x="211884" y="7176143"/>
            <a:ext cx="7135906"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228" u="sng" dirty="0"/>
              <a:t>Activity:</a:t>
            </a:r>
          </a:p>
          <a:p>
            <a:pPr eaLnBrk="1" hangingPunct="1">
              <a:spcBef>
                <a:spcPct val="0"/>
              </a:spcBef>
              <a:buFontTx/>
              <a:buNone/>
            </a:pPr>
            <a:r>
              <a:rPr lang="en-GB" altLang="en-US" sz="1228" dirty="0"/>
              <a:t>Fill in the empty spaces with a coping thought you could use in this situation:</a:t>
            </a:r>
          </a:p>
        </p:txBody>
      </p:sp>
      <p:graphicFrame>
        <p:nvGraphicFramePr>
          <p:cNvPr id="5" name="Table 4">
            <a:extLst>
              <a:ext uri="{FF2B5EF4-FFF2-40B4-BE49-F238E27FC236}">
                <a16:creationId xmlns:a16="http://schemas.microsoft.com/office/drawing/2014/main" id="{DE82AAA3-BC01-E618-CF11-CAA70BBDD6AE}"/>
              </a:ext>
            </a:extLst>
          </p:cNvPr>
          <p:cNvGraphicFramePr>
            <a:graphicFrameLocks noGrp="1"/>
          </p:cNvGraphicFramePr>
          <p:nvPr>
            <p:extLst>
              <p:ext uri="{D42A27DB-BD31-4B8C-83A1-F6EECF244321}">
                <p14:modId xmlns:p14="http://schemas.microsoft.com/office/powerpoint/2010/main" val="1522415352"/>
              </p:ext>
            </p:extLst>
          </p:nvPr>
        </p:nvGraphicFramePr>
        <p:xfrm>
          <a:off x="211884" y="7675997"/>
          <a:ext cx="7135906" cy="2357021"/>
        </p:xfrm>
        <a:graphic>
          <a:graphicData uri="http://schemas.openxmlformats.org/drawingml/2006/table">
            <a:tbl>
              <a:tblPr firstRow="1" firstCol="1" bandRow="1">
                <a:tableStyleId>{5C22544A-7EE6-4342-B048-85BDC9FD1C3A}</a:tableStyleId>
              </a:tblPr>
              <a:tblGrid>
                <a:gridCol w="3567953">
                  <a:extLst>
                    <a:ext uri="{9D8B030D-6E8A-4147-A177-3AD203B41FA5}">
                      <a16:colId xmlns:a16="http://schemas.microsoft.com/office/drawing/2014/main" val="20000"/>
                    </a:ext>
                  </a:extLst>
                </a:gridCol>
                <a:gridCol w="3567953">
                  <a:extLst>
                    <a:ext uri="{9D8B030D-6E8A-4147-A177-3AD203B41FA5}">
                      <a16:colId xmlns:a16="http://schemas.microsoft.com/office/drawing/2014/main" val="20001"/>
                    </a:ext>
                  </a:extLst>
                </a:gridCol>
              </a:tblGrid>
              <a:tr h="271378">
                <a:tc>
                  <a:txBody>
                    <a:bodyPr/>
                    <a:lstStyle/>
                    <a:p>
                      <a:pPr>
                        <a:lnSpc>
                          <a:spcPct val="107000"/>
                        </a:lnSpc>
                        <a:spcAft>
                          <a:spcPts val="0"/>
                        </a:spcAft>
                      </a:pPr>
                      <a:r>
                        <a:rPr lang="en-GB" sz="1200">
                          <a:solidFill>
                            <a:schemeClr val="tx1"/>
                          </a:solidFill>
                          <a:effectLst/>
                        </a:rPr>
                        <a:t>Situation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200">
                          <a:solidFill>
                            <a:schemeClr val="tx1"/>
                          </a:solidFill>
                          <a:effectLst/>
                        </a:rPr>
                        <a:t>Coping Thought/Positive Statement</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0"/>
                  </a:ext>
                </a:extLst>
              </a:tr>
              <a:tr h="725183">
                <a:tc>
                  <a:txBody>
                    <a:bodyPr/>
                    <a:lstStyle/>
                    <a:p>
                      <a:pPr>
                        <a:lnSpc>
                          <a:spcPct val="107000"/>
                        </a:lnSpc>
                        <a:spcAft>
                          <a:spcPts val="0"/>
                        </a:spcAft>
                      </a:pPr>
                      <a:r>
                        <a:rPr lang="en-GB" sz="1200" b="0" dirty="0">
                          <a:solidFill>
                            <a:schemeClr val="tx1"/>
                          </a:solidFill>
                          <a:effectLst/>
                        </a:rPr>
                        <a:t>Example:</a:t>
                      </a:r>
                      <a:r>
                        <a:rPr lang="en-GB" sz="1200" b="0" baseline="0" dirty="0">
                          <a:solidFill>
                            <a:schemeClr val="tx1"/>
                          </a:solidFill>
                          <a:effectLst/>
                        </a:rPr>
                        <a:t> I have experienced a lot of flashbacks today because something triggering happened this morning, so now I am really tired but I’m meant to have a school test today.</a:t>
                      </a:r>
                    </a:p>
                    <a:p>
                      <a:pPr>
                        <a:lnSpc>
                          <a:spcPct val="107000"/>
                        </a:lnSpc>
                        <a:spcAft>
                          <a:spcPts val="0"/>
                        </a:spcAft>
                      </a:pP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flashbacks will pass, like they have done before. </a:t>
                      </a:r>
                      <a:r>
                        <a:rPr lang="en-GB"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can still go and do my best, and talk to a teacher to tell them about how I am feeling’.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1"/>
                  </a:ext>
                </a:extLst>
              </a:tr>
              <a:tr h="471932">
                <a:tc>
                  <a:txBody>
                    <a:bodyPr/>
                    <a:lstStyle/>
                    <a:p>
                      <a:pPr>
                        <a:lnSpc>
                          <a:spcPct val="107000"/>
                        </a:lnSpc>
                        <a:spcAft>
                          <a:spcPts val="0"/>
                        </a:spcAft>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was supposed to go out with my friends today,</a:t>
                      </a:r>
                      <a:r>
                        <a:rPr lang="en-GB"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but I’ve got tummy ache today and feel sick.</a:t>
                      </a:r>
                    </a:p>
                    <a:p>
                      <a:pPr>
                        <a:lnSpc>
                          <a:spcPct val="107000"/>
                        </a:lnSpc>
                        <a:spcAft>
                          <a:spcPts val="0"/>
                        </a:spcAft>
                      </a:pP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0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2"/>
                  </a:ext>
                </a:extLst>
              </a:tr>
              <a:tr h="537259">
                <a:tc>
                  <a:txBody>
                    <a:bodyPr/>
                    <a:lstStyle/>
                    <a:p>
                      <a:r>
                        <a:rPr lang="en-GB" sz="1200" b="0" dirty="0">
                          <a:solidFill>
                            <a:schemeClr val="tx1"/>
                          </a:solidFill>
                        </a:rPr>
                        <a:t>I keep missing</a:t>
                      </a:r>
                      <a:r>
                        <a:rPr lang="en-GB" sz="1200" b="0" baseline="0" dirty="0">
                          <a:solidFill>
                            <a:schemeClr val="tx1"/>
                          </a:solidFill>
                        </a:rPr>
                        <a:t> information in lessons because I have been really worried and distracted recently.</a:t>
                      </a:r>
                      <a:endParaRPr lang="en-GB" sz="1200" b="0" dirty="0">
                        <a:solidFill>
                          <a:schemeClr val="tx1"/>
                        </a:solidFill>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0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34839" name="Slide Number Placeholder 7">
            <a:extLst>
              <a:ext uri="{FF2B5EF4-FFF2-40B4-BE49-F238E27FC236}">
                <a16:creationId xmlns:a16="http://schemas.microsoft.com/office/drawing/2014/main" id="{05CEF8E4-7EF8-5F5C-C915-8BB4EA934D84}"/>
              </a:ext>
            </a:extLst>
          </p:cNvPr>
          <p:cNvSpPr>
            <a:spLocks noGrp="1" noChangeArrowheads="1"/>
          </p:cNvSpPr>
          <p:nvPr>
            <p:ph type="sldNum" sz="quarter" idx="12"/>
          </p:nvPr>
        </p:nvSpPr>
        <p:spPr bwMode="auto">
          <a:xfrm>
            <a:off x="6013398" y="374475"/>
            <a:ext cx="378718" cy="331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D5FBCC-DEB3-DE4D-A138-DA9A61527F37}" type="slidenum">
              <a:rPr lang="en-GB" altLang="en-US" sz="789">
                <a:solidFill>
                  <a:schemeClr val="tx1"/>
                </a:solidFill>
              </a:rPr>
              <a:pPr/>
              <a:t>16</a:t>
            </a:fld>
            <a:endParaRPr lang="en-GB" altLang="en-US" sz="789" dirty="0">
              <a:solidFill>
                <a:schemeClr val="tx1"/>
              </a:solidFill>
            </a:endParaRPr>
          </a:p>
        </p:txBody>
      </p:sp>
      <p:sp>
        <p:nvSpPr>
          <p:cNvPr id="12" name="Oval 11">
            <a:extLst>
              <a:ext uri="{FF2B5EF4-FFF2-40B4-BE49-F238E27FC236}">
                <a16:creationId xmlns:a16="http://schemas.microsoft.com/office/drawing/2014/main" id="{150068F8-5264-959F-A9FA-2EEDB6E18325}"/>
              </a:ext>
            </a:extLst>
          </p:cNvPr>
          <p:cNvSpPr/>
          <p:nvPr/>
        </p:nvSpPr>
        <p:spPr>
          <a:xfrm>
            <a:off x="6064219" y="398212"/>
            <a:ext cx="277077" cy="2770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81460134-EF9B-55E4-0337-AE2B5C10E641}"/>
              </a:ext>
            </a:extLst>
          </p:cNvPr>
          <p:cNvSpPr>
            <a:spLocks noGrp="1"/>
          </p:cNvSpPr>
          <p:nvPr>
            <p:ph type="ftr" sz="quarter" idx="11"/>
          </p:nvPr>
        </p:nvSpPr>
        <p:spPr>
          <a:xfrm>
            <a:off x="2212957" y="10032892"/>
            <a:ext cx="3371849"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7">
            <a:extLst>
              <a:ext uri="{FF2B5EF4-FFF2-40B4-BE49-F238E27FC236}">
                <a16:creationId xmlns:a16="http://schemas.microsoft.com/office/drawing/2014/main" id="{FFBACC6D-B956-68B9-7A54-C612D003C343}"/>
              </a:ext>
            </a:extLst>
          </p:cNvPr>
          <p:cNvSpPr txBox="1">
            <a:spLocks/>
          </p:cNvSpPr>
          <p:nvPr/>
        </p:nvSpPr>
        <p:spPr bwMode="auto">
          <a:xfrm>
            <a:off x="6083796" y="176926"/>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17</a:t>
            </a:fld>
            <a:endParaRPr lang="en-GB" altLang="en-US" sz="789" dirty="0"/>
          </a:p>
        </p:txBody>
      </p:sp>
      <p:sp>
        <p:nvSpPr>
          <p:cNvPr id="10" name="Oval 9">
            <a:extLst>
              <a:ext uri="{FF2B5EF4-FFF2-40B4-BE49-F238E27FC236}">
                <a16:creationId xmlns:a16="http://schemas.microsoft.com/office/drawing/2014/main" id="{65B96EDA-BEAB-7FBE-6DF0-100B13AF51B4}"/>
              </a:ext>
            </a:extLst>
          </p:cNvPr>
          <p:cNvSpPr/>
          <p:nvPr/>
        </p:nvSpPr>
        <p:spPr>
          <a:xfrm>
            <a:off x="6101896" y="25490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363A06BF-69E9-3B90-887B-6C8E206F8E60}"/>
              </a:ext>
            </a:extLst>
          </p:cNvPr>
          <p:cNvSpPr>
            <a:spLocks noGrp="1"/>
          </p:cNvSpPr>
          <p:nvPr>
            <p:ph type="ftr" sz="quarter" idx="11"/>
          </p:nvPr>
        </p:nvSpPr>
        <p:spPr>
          <a:xfrm>
            <a:off x="4231806" y="9946810"/>
            <a:ext cx="2910000" cy="568077"/>
          </a:xfrm>
        </p:spPr>
        <p:txBody>
          <a:bodyPr/>
          <a:lstStyle/>
          <a:p>
            <a:pPr>
              <a:defRPr/>
            </a:pPr>
            <a:r>
              <a:rPr lang="en-GB" sz="1100" dirty="0"/>
              <a:t>Developed by: </a:t>
            </a:r>
          </a:p>
          <a:p>
            <a:pPr>
              <a:defRPr/>
            </a:pPr>
            <a:r>
              <a:rPr lang="en-GB" sz="1100" dirty="0"/>
              <a:t>Jessica Stacey (Undergraduate Assistant Psychologist) and Dr Hayley Thompson (Principal Clinical Psychologist)</a:t>
            </a:r>
          </a:p>
        </p:txBody>
      </p:sp>
      <p:sp>
        <p:nvSpPr>
          <p:cNvPr id="6" name="Title 1">
            <a:extLst>
              <a:ext uri="{FF2B5EF4-FFF2-40B4-BE49-F238E27FC236}">
                <a16:creationId xmlns:a16="http://schemas.microsoft.com/office/drawing/2014/main" id="{9F3F71BF-DACE-3053-6955-4225399A7A23}"/>
              </a:ext>
            </a:extLst>
          </p:cNvPr>
          <p:cNvSpPr>
            <a:spLocks noGrp="1"/>
          </p:cNvSpPr>
          <p:nvPr>
            <p:ph type="title"/>
          </p:nvPr>
        </p:nvSpPr>
        <p:spPr>
          <a:xfrm>
            <a:off x="2110831" y="-170075"/>
            <a:ext cx="3556048" cy="1108306"/>
          </a:xfrm>
        </p:spPr>
        <p:txBody>
          <a:bodyPr/>
          <a:lstStyle/>
          <a:p>
            <a:pPr eaLnBrk="1" hangingPunct="1"/>
            <a:r>
              <a:rPr lang="en-GB" altLang="en-US" sz="1579" u="sng" dirty="0"/>
              <a:t>Why is sleep important?</a:t>
            </a:r>
          </a:p>
        </p:txBody>
      </p:sp>
      <p:sp>
        <p:nvSpPr>
          <p:cNvPr id="9" name="Content Placeholder 2">
            <a:extLst>
              <a:ext uri="{FF2B5EF4-FFF2-40B4-BE49-F238E27FC236}">
                <a16:creationId xmlns:a16="http://schemas.microsoft.com/office/drawing/2014/main" id="{12264F78-0A1F-CA96-8E50-CBBC9B6061D6}"/>
              </a:ext>
            </a:extLst>
          </p:cNvPr>
          <p:cNvSpPr txBox="1">
            <a:spLocks/>
          </p:cNvSpPr>
          <p:nvPr/>
        </p:nvSpPr>
        <p:spPr bwMode="auto">
          <a:xfrm>
            <a:off x="166254" y="621084"/>
            <a:ext cx="3777741" cy="1749138"/>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350" dirty="0">
                <a:cs typeface="Calibri"/>
              </a:rPr>
              <a:t>Children and young people often need a lot of sleep, but they also have erratic sleeping and waking times. When you have PTSD these times can become even more erratic! Often children and young people with PTSD will experience nightmares or flashbacks during the night which can reduce the quality of your sleep, so you often still feel tired. </a:t>
            </a:r>
          </a:p>
        </p:txBody>
      </p:sp>
      <p:sp>
        <p:nvSpPr>
          <p:cNvPr id="11" name="Content Placeholder 2">
            <a:extLst>
              <a:ext uri="{FF2B5EF4-FFF2-40B4-BE49-F238E27FC236}">
                <a16:creationId xmlns:a16="http://schemas.microsoft.com/office/drawing/2014/main" id="{F9A8438C-F7AE-4042-937A-C07D8FD02CE1}"/>
              </a:ext>
            </a:extLst>
          </p:cNvPr>
          <p:cNvSpPr txBox="1">
            <a:spLocks/>
          </p:cNvSpPr>
          <p:nvPr/>
        </p:nvSpPr>
        <p:spPr bwMode="auto">
          <a:xfrm>
            <a:off x="3980194" y="621083"/>
            <a:ext cx="3413225" cy="1664917"/>
          </a:xfrm>
          <a:prstGeom prst="rect">
            <a:avLst/>
          </a:prstGeom>
          <a:solidFill>
            <a:schemeClr val="accent4">
              <a:lumMod val="40000"/>
              <a:lumOff val="60000"/>
            </a:schemeClr>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300" dirty="0">
                <a:cs typeface="Calibri"/>
              </a:rPr>
              <a:t>Children need different amounts of sleep depending on their age. Typically:</a:t>
            </a:r>
          </a:p>
          <a:p>
            <a:pPr eaLnBrk="1" hangingPunct="1">
              <a:defRPr/>
            </a:pPr>
            <a:r>
              <a:rPr lang="en-GB" sz="1300" dirty="0">
                <a:cs typeface="Calibri"/>
              </a:rPr>
              <a:t>0-1 year olds = 14-15 hours</a:t>
            </a:r>
          </a:p>
          <a:p>
            <a:pPr eaLnBrk="1" hangingPunct="1">
              <a:defRPr/>
            </a:pPr>
            <a:r>
              <a:rPr lang="en-GB" sz="1300" dirty="0">
                <a:cs typeface="Calibri"/>
              </a:rPr>
              <a:t>1-3 year olds = 12-14 hours</a:t>
            </a:r>
          </a:p>
          <a:p>
            <a:pPr eaLnBrk="1" hangingPunct="1">
              <a:defRPr/>
            </a:pPr>
            <a:r>
              <a:rPr lang="en-GB" sz="1300" dirty="0">
                <a:cs typeface="Calibri"/>
              </a:rPr>
              <a:t>3-6 year olds = 10-12 hours</a:t>
            </a:r>
          </a:p>
          <a:p>
            <a:pPr eaLnBrk="1" hangingPunct="1">
              <a:buFontTx/>
              <a:buChar char="-"/>
              <a:defRPr/>
            </a:pPr>
            <a:r>
              <a:rPr lang="en-GB" sz="1300" dirty="0">
                <a:cs typeface="Calibri"/>
              </a:rPr>
              <a:t>7-12 year olds = 10-11 hours</a:t>
            </a:r>
          </a:p>
          <a:p>
            <a:pPr eaLnBrk="1" hangingPunct="1">
              <a:buFontTx/>
              <a:buChar char="-"/>
              <a:defRPr/>
            </a:pPr>
            <a:r>
              <a:rPr lang="en-GB" sz="1300" dirty="0">
                <a:cs typeface="Calibri"/>
              </a:rPr>
              <a:t>12-18 year olds = 8-9 hours</a:t>
            </a:r>
          </a:p>
        </p:txBody>
      </p:sp>
      <p:sp>
        <p:nvSpPr>
          <p:cNvPr id="13" name="Content Placeholder 2">
            <a:extLst>
              <a:ext uri="{FF2B5EF4-FFF2-40B4-BE49-F238E27FC236}">
                <a16:creationId xmlns:a16="http://schemas.microsoft.com/office/drawing/2014/main" id="{114AB98C-D8FC-8C96-F830-E5D97B873DBB}"/>
              </a:ext>
            </a:extLst>
          </p:cNvPr>
          <p:cNvSpPr txBox="1">
            <a:spLocks/>
          </p:cNvSpPr>
          <p:nvPr/>
        </p:nvSpPr>
        <p:spPr bwMode="auto">
          <a:xfrm>
            <a:off x="166255" y="2460568"/>
            <a:ext cx="3777741" cy="5282286"/>
          </a:xfrm>
          <a:prstGeom prst="rect">
            <a:avLst/>
          </a:prstGeom>
          <a:solidFill>
            <a:schemeClr val="accent3">
              <a:lumMod val="40000"/>
              <a:lumOff val="60000"/>
            </a:schemeClr>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300" dirty="0">
                <a:cs typeface="Calibri"/>
              </a:rPr>
              <a:t>After experiencing a traumatic event it is particularly important to make sure you are getting good quality sleep, rather than just trying to sleep for longer! Some </a:t>
            </a:r>
            <a:r>
              <a:rPr lang="en-GB" sz="1300" b="1" dirty="0">
                <a:cs typeface="Calibri"/>
              </a:rPr>
              <a:t>advantages of good quality sleep</a:t>
            </a:r>
            <a:r>
              <a:rPr lang="en-GB" sz="1300" dirty="0">
                <a:cs typeface="Calibri"/>
              </a:rPr>
              <a:t> are:</a:t>
            </a:r>
          </a:p>
          <a:p>
            <a:pPr marL="300793" indent="-300793" eaLnBrk="1" hangingPunct="1">
              <a:buFont typeface="+mj-lt"/>
              <a:buAutoNum type="arabicPeriod"/>
              <a:defRPr/>
            </a:pPr>
            <a:r>
              <a:rPr lang="en-GB" sz="1300" dirty="0">
                <a:cs typeface="Calibri"/>
              </a:rPr>
              <a:t>You’re </a:t>
            </a:r>
            <a:r>
              <a:rPr lang="en-GB" sz="1300" b="1" dirty="0">
                <a:cs typeface="Calibri"/>
              </a:rPr>
              <a:t>awake in the day </a:t>
            </a:r>
            <a:r>
              <a:rPr lang="en-GB" sz="1300" dirty="0">
                <a:cs typeface="Calibri"/>
              </a:rPr>
              <a:t>so you can see family, friends and go to school more</a:t>
            </a:r>
          </a:p>
          <a:p>
            <a:pPr marL="300793" indent="-300793" eaLnBrk="1" hangingPunct="1">
              <a:buFont typeface="+mj-lt"/>
              <a:buAutoNum type="arabicPeriod"/>
              <a:defRPr/>
            </a:pPr>
            <a:r>
              <a:rPr lang="en-GB" sz="1300" dirty="0">
                <a:cs typeface="Calibri"/>
              </a:rPr>
              <a:t>You will have </a:t>
            </a:r>
            <a:r>
              <a:rPr lang="en-GB" sz="1300" b="1" dirty="0">
                <a:cs typeface="Calibri"/>
              </a:rPr>
              <a:t>more energy </a:t>
            </a:r>
            <a:r>
              <a:rPr lang="en-GB" sz="1300" dirty="0">
                <a:cs typeface="Calibri"/>
              </a:rPr>
              <a:t>available for challenging your negative thoughts and fears</a:t>
            </a:r>
          </a:p>
          <a:p>
            <a:pPr marL="300793" indent="-300793" eaLnBrk="1" hangingPunct="1">
              <a:buFont typeface="+mj-lt"/>
              <a:buAutoNum type="arabicPeriod"/>
              <a:defRPr/>
            </a:pPr>
            <a:r>
              <a:rPr lang="en-GB" sz="1300" dirty="0">
                <a:cs typeface="Calibri"/>
              </a:rPr>
              <a:t>You will feel </a:t>
            </a:r>
            <a:r>
              <a:rPr lang="en-GB" sz="1300" b="1" dirty="0">
                <a:cs typeface="Calibri"/>
              </a:rPr>
              <a:t>less fatigued</a:t>
            </a:r>
            <a:r>
              <a:rPr lang="en-GB" sz="1300" dirty="0">
                <a:cs typeface="Calibri"/>
              </a:rPr>
              <a:t>, meaning you will be able to concentrate more, and do more of the things you enjoy</a:t>
            </a:r>
          </a:p>
          <a:p>
            <a:pPr marL="300793" indent="-300793" eaLnBrk="1" hangingPunct="1">
              <a:buFont typeface="+mj-lt"/>
              <a:buAutoNum type="arabicPeriod"/>
              <a:defRPr/>
            </a:pPr>
            <a:endParaRPr lang="en-GB" sz="1300" dirty="0">
              <a:cs typeface="Calibri"/>
            </a:endParaRPr>
          </a:p>
          <a:p>
            <a:pPr marL="0" indent="0" eaLnBrk="1" hangingPunct="1">
              <a:buNone/>
              <a:defRPr/>
            </a:pPr>
            <a:r>
              <a:rPr lang="en-GB" sz="1300" dirty="0">
                <a:cs typeface="Calibri"/>
              </a:rPr>
              <a:t>Think of 3 ways good quality sleep could benefit you:</a:t>
            </a:r>
          </a:p>
          <a:p>
            <a:pPr marL="300793" indent="-300793" eaLnBrk="1" hangingPunct="1">
              <a:buFont typeface="+mj-lt"/>
              <a:buAutoNum type="arabicPeriod"/>
              <a:defRPr/>
            </a:pPr>
            <a:r>
              <a:rPr lang="en-GB" sz="1300" dirty="0">
                <a:cs typeface="Calibri"/>
              </a:rPr>
              <a:t> </a:t>
            </a:r>
          </a:p>
          <a:p>
            <a:pPr marL="0" indent="0" eaLnBrk="1" hangingPunct="1">
              <a:buNone/>
              <a:defRPr/>
            </a:pPr>
            <a:endParaRPr lang="en-GB" sz="1300" dirty="0">
              <a:cs typeface="Calibri"/>
            </a:endParaRPr>
          </a:p>
          <a:p>
            <a:pPr marL="0" indent="0" eaLnBrk="1" hangingPunct="1">
              <a:buNone/>
              <a:defRPr/>
            </a:pPr>
            <a:endParaRPr lang="en-GB" sz="1300" dirty="0">
              <a:cs typeface="Calibri"/>
            </a:endParaRPr>
          </a:p>
          <a:p>
            <a:pPr marL="0" indent="0" eaLnBrk="1" hangingPunct="1">
              <a:buNone/>
              <a:defRPr/>
            </a:pPr>
            <a:r>
              <a:rPr lang="en-GB" sz="1300" dirty="0">
                <a:cs typeface="Calibri"/>
              </a:rPr>
              <a:t>2.</a:t>
            </a:r>
          </a:p>
          <a:p>
            <a:pPr marL="0" indent="0" eaLnBrk="1" hangingPunct="1">
              <a:buNone/>
              <a:defRPr/>
            </a:pPr>
            <a:endParaRPr lang="en-GB" sz="1300" dirty="0">
              <a:cs typeface="Calibri"/>
            </a:endParaRPr>
          </a:p>
          <a:p>
            <a:pPr marL="0" indent="0" eaLnBrk="1" hangingPunct="1">
              <a:buNone/>
              <a:defRPr/>
            </a:pPr>
            <a:endParaRPr lang="en-GB" sz="1300" dirty="0">
              <a:cs typeface="Calibri"/>
            </a:endParaRPr>
          </a:p>
          <a:p>
            <a:pPr marL="0" indent="0" eaLnBrk="1" hangingPunct="1">
              <a:buNone/>
              <a:defRPr/>
            </a:pPr>
            <a:r>
              <a:rPr lang="en-GB" sz="1300" dirty="0">
                <a:cs typeface="Calibri"/>
              </a:rPr>
              <a:t>3.</a:t>
            </a:r>
          </a:p>
          <a:p>
            <a:pPr marL="0" indent="0" eaLnBrk="1" hangingPunct="1">
              <a:buNone/>
              <a:defRPr/>
            </a:pPr>
            <a:endParaRPr lang="en-GB" sz="1228" dirty="0">
              <a:cs typeface="Calibri"/>
            </a:endParaRPr>
          </a:p>
        </p:txBody>
      </p:sp>
      <p:sp>
        <p:nvSpPr>
          <p:cNvPr id="17" name="Content Placeholder 2">
            <a:extLst>
              <a:ext uri="{FF2B5EF4-FFF2-40B4-BE49-F238E27FC236}">
                <a16:creationId xmlns:a16="http://schemas.microsoft.com/office/drawing/2014/main" id="{48A7C6F9-C9BA-56F3-7021-2865500DCB8C}"/>
              </a:ext>
            </a:extLst>
          </p:cNvPr>
          <p:cNvSpPr txBox="1">
            <a:spLocks/>
          </p:cNvSpPr>
          <p:nvPr/>
        </p:nvSpPr>
        <p:spPr bwMode="auto">
          <a:xfrm>
            <a:off x="166254" y="7826201"/>
            <a:ext cx="3777741" cy="2730261"/>
          </a:xfrm>
          <a:prstGeom prst="rect">
            <a:avLst/>
          </a:prstGeom>
          <a:solidFill>
            <a:srgbClr val="FFFFB9"/>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300" dirty="0">
                <a:cs typeface="Calibri"/>
              </a:rPr>
              <a:t>Chat with your parent/carer to agree </a:t>
            </a:r>
            <a:r>
              <a:rPr lang="en-GB" sz="1300" b="1" dirty="0">
                <a:cs typeface="Calibri"/>
              </a:rPr>
              <a:t>3 goals </a:t>
            </a:r>
            <a:r>
              <a:rPr lang="en-GB" sz="1300" dirty="0">
                <a:cs typeface="Calibri"/>
              </a:rPr>
              <a:t>to focus on to help you sleep better (for example, “I will leave my phone downstairs”)</a:t>
            </a:r>
          </a:p>
          <a:p>
            <a:pPr marL="0" indent="0" eaLnBrk="1" hangingPunct="1">
              <a:buNone/>
              <a:defRPr/>
            </a:pPr>
            <a:endParaRPr lang="en-GB" sz="1300" dirty="0">
              <a:cs typeface="Calibri"/>
            </a:endParaRPr>
          </a:p>
          <a:p>
            <a:pPr marL="0" indent="0" eaLnBrk="1" hangingPunct="1">
              <a:buNone/>
              <a:defRPr/>
            </a:pPr>
            <a:r>
              <a:rPr lang="en-GB" sz="1300" dirty="0">
                <a:cs typeface="Calibri"/>
              </a:rPr>
              <a:t>1.</a:t>
            </a:r>
          </a:p>
          <a:p>
            <a:pPr marL="0" indent="0" eaLnBrk="1" hangingPunct="1">
              <a:buNone/>
              <a:defRPr/>
            </a:pPr>
            <a:endParaRPr lang="en-GB" sz="1300" dirty="0">
              <a:cs typeface="Calibri"/>
            </a:endParaRPr>
          </a:p>
          <a:p>
            <a:pPr marL="0" indent="0" eaLnBrk="1" hangingPunct="1">
              <a:buNone/>
              <a:defRPr/>
            </a:pPr>
            <a:endParaRPr lang="en-GB" sz="1300" dirty="0">
              <a:cs typeface="Calibri"/>
            </a:endParaRPr>
          </a:p>
          <a:p>
            <a:pPr marL="0" indent="0" eaLnBrk="1" hangingPunct="1">
              <a:buNone/>
              <a:defRPr/>
            </a:pPr>
            <a:r>
              <a:rPr lang="en-GB" sz="1300" dirty="0">
                <a:cs typeface="Calibri"/>
              </a:rPr>
              <a:t>2.</a:t>
            </a:r>
          </a:p>
          <a:p>
            <a:pPr marL="0" indent="0" eaLnBrk="1" hangingPunct="1">
              <a:buNone/>
              <a:defRPr/>
            </a:pPr>
            <a:endParaRPr lang="en-GB" sz="1300" dirty="0">
              <a:cs typeface="Calibri"/>
            </a:endParaRPr>
          </a:p>
          <a:p>
            <a:pPr marL="0" indent="0" eaLnBrk="1" hangingPunct="1">
              <a:buNone/>
              <a:defRPr/>
            </a:pPr>
            <a:endParaRPr lang="en-GB" sz="1300" dirty="0">
              <a:cs typeface="Calibri"/>
            </a:endParaRPr>
          </a:p>
          <a:p>
            <a:pPr marL="0" indent="0" eaLnBrk="1" hangingPunct="1">
              <a:buNone/>
              <a:defRPr/>
            </a:pPr>
            <a:r>
              <a:rPr lang="en-GB" sz="1300" dirty="0">
                <a:cs typeface="Calibri"/>
              </a:rPr>
              <a:t>3.</a:t>
            </a:r>
          </a:p>
        </p:txBody>
      </p:sp>
      <p:sp>
        <p:nvSpPr>
          <p:cNvPr id="3" name="Rectangle 2">
            <a:extLst>
              <a:ext uri="{FF2B5EF4-FFF2-40B4-BE49-F238E27FC236}">
                <a16:creationId xmlns:a16="http://schemas.microsoft.com/office/drawing/2014/main" id="{D28A9B7F-E191-8139-7D54-44CCAF7CC33E}"/>
              </a:ext>
            </a:extLst>
          </p:cNvPr>
          <p:cNvSpPr/>
          <p:nvPr/>
        </p:nvSpPr>
        <p:spPr>
          <a:xfrm>
            <a:off x="4043835" y="2390517"/>
            <a:ext cx="3413224" cy="739894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Tips for dealing with nightmares</a:t>
            </a:r>
          </a:p>
          <a:p>
            <a:pPr algn="ctr"/>
            <a:endParaRPr lang="en-US" sz="1350" b="1" u="sng" dirty="0"/>
          </a:p>
          <a:p>
            <a:pPr marL="285750" indent="-285750">
              <a:buFont typeface="Arial" panose="020B0604020202020204" pitchFamily="34" charset="0"/>
              <a:buChar char="•"/>
            </a:pPr>
            <a:r>
              <a:rPr lang="en-US" sz="1350" dirty="0"/>
              <a:t>Try to remember that nightmares are not real, and cannot hurt you, even though the thoughts/feelings they cause are real</a:t>
            </a:r>
          </a:p>
          <a:p>
            <a:pPr marL="285750" indent="-285750">
              <a:buFont typeface="Arial" panose="020B0604020202020204" pitchFamily="34" charset="0"/>
              <a:buChar char="•"/>
            </a:pPr>
            <a:r>
              <a:rPr lang="en-US" sz="1350" dirty="0"/>
              <a:t>Parents can reassure children that they are safe (maybe write a note for them to keep by their bed, or go into their room during the night)</a:t>
            </a:r>
          </a:p>
          <a:p>
            <a:pPr marL="285750" indent="-285750">
              <a:buFont typeface="Arial" panose="020B0604020202020204" pitchFamily="34" charset="0"/>
              <a:buChar char="•"/>
            </a:pPr>
            <a:r>
              <a:rPr lang="en-US" sz="1350" dirty="0"/>
              <a:t>Take a favourite toy/item to bed to help you feel safe</a:t>
            </a:r>
          </a:p>
          <a:p>
            <a:pPr marL="285750" indent="-285750">
              <a:buFont typeface="Arial" panose="020B0604020202020204" pitchFamily="34" charset="0"/>
              <a:buChar char="•"/>
            </a:pPr>
            <a:r>
              <a:rPr lang="en-US" sz="1350" dirty="0"/>
              <a:t>Avoid anything you find triggering before bed</a:t>
            </a:r>
          </a:p>
          <a:p>
            <a:pPr marL="285750" indent="-285750">
              <a:buFont typeface="Arial" panose="020B0604020202020204" pitchFamily="34" charset="0"/>
              <a:buChar char="•"/>
            </a:pPr>
            <a:r>
              <a:rPr lang="en-US" sz="1350" dirty="0"/>
              <a:t>Make your bedroom a relaxing, cozy, stress-free and safe environment (e.g. don’t do school work in your bedroom, and fill it with your favourite things)</a:t>
            </a:r>
          </a:p>
          <a:p>
            <a:pPr marL="285750" indent="-285750">
              <a:buFont typeface="Arial" panose="020B0604020202020204" pitchFamily="34" charset="0"/>
              <a:buChar char="•"/>
            </a:pPr>
            <a:r>
              <a:rPr lang="en-US" sz="1350" dirty="0"/>
              <a:t>Try listening to gentle classical music or white noise while falling asleep</a:t>
            </a:r>
          </a:p>
          <a:p>
            <a:pPr marL="285750" indent="-285750">
              <a:buFont typeface="Arial" panose="020B0604020202020204" pitchFamily="34" charset="0"/>
              <a:buChar char="•"/>
            </a:pPr>
            <a:r>
              <a:rPr lang="en-US" sz="1350" dirty="0"/>
              <a:t>Wake-up/go to sleep at the same time each day so your body can develop a regular sleep schedule</a:t>
            </a:r>
          </a:p>
          <a:p>
            <a:pPr marL="285750" indent="-285750">
              <a:buFont typeface="Arial" panose="020B0604020202020204" pitchFamily="34" charset="0"/>
              <a:buChar char="•"/>
            </a:pPr>
            <a:r>
              <a:rPr lang="en-US" sz="1350" dirty="0"/>
              <a:t>Try some of the self-help worksheets in this pack (e.g. Relaxing safe place Imagery) just before bed.</a:t>
            </a:r>
          </a:p>
          <a:p>
            <a:pPr marL="285750" indent="-285750">
              <a:buFont typeface="Arial" panose="020B0604020202020204" pitchFamily="34" charset="0"/>
              <a:buChar char="•"/>
            </a:pPr>
            <a:r>
              <a:rPr lang="en-US" sz="1350" dirty="0"/>
              <a:t>If you feel that there is something in particular that you often worry about before bed, try to set aside some time earlier in the day to talk/think/write about the worry, and then do something relaxing afterwards. </a:t>
            </a:r>
          </a:p>
          <a:p>
            <a:pPr marL="285750" indent="-285750">
              <a:buFont typeface="Arial" panose="020B0604020202020204" pitchFamily="34" charset="0"/>
              <a:buChar char="•"/>
            </a:pPr>
            <a:r>
              <a:rPr lang="en-US" sz="1350" dirty="0"/>
              <a:t>Try different relaxation techniques during the day so you can find what works for you and can then use this to calm down quickly if you wake up from a nightmare.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89C1BF-1151-E26F-081B-8660387EA3C0}"/>
              </a:ext>
            </a:extLst>
          </p:cNvPr>
          <p:cNvSpPr txBox="1"/>
          <p:nvPr/>
        </p:nvSpPr>
        <p:spPr>
          <a:xfrm>
            <a:off x="1833303" y="156174"/>
            <a:ext cx="3968256" cy="327204"/>
          </a:xfrm>
          <a:prstGeom prst="rect">
            <a:avLst/>
          </a:prstGeom>
          <a:noFill/>
        </p:spPr>
        <p:txBody>
          <a:bodyPr wrap="square" lIns="80199" tIns="40100" rIns="80199" bIns="40100" anchor="t">
            <a:spAutoFit/>
          </a:bodyPr>
          <a:lstStyle/>
          <a:p>
            <a:pPr algn="ctr">
              <a:defRPr/>
            </a:pPr>
            <a:r>
              <a:rPr lang="en-US" sz="1600" u="sng" dirty="0">
                <a:latin typeface="Calibri"/>
                <a:cs typeface="Arial"/>
              </a:rPr>
              <a:t>Changing How I Cope: Overcoming Avoidance</a:t>
            </a:r>
            <a:endParaRPr lang="en-US" sz="1600" u="sng" dirty="0"/>
          </a:p>
        </p:txBody>
      </p:sp>
      <p:sp>
        <p:nvSpPr>
          <p:cNvPr id="5" name="TextBox 4">
            <a:extLst>
              <a:ext uri="{FF2B5EF4-FFF2-40B4-BE49-F238E27FC236}">
                <a16:creationId xmlns:a16="http://schemas.microsoft.com/office/drawing/2014/main" id="{BAE41FC3-BE61-AB41-24C2-8F7E8B4E6FD2}"/>
              </a:ext>
            </a:extLst>
          </p:cNvPr>
          <p:cNvSpPr txBox="1"/>
          <p:nvPr/>
        </p:nvSpPr>
        <p:spPr>
          <a:xfrm>
            <a:off x="298083" y="1929471"/>
            <a:ext cx="6963507" cy="727314"/>
          </a:xfrm>
          <a:prstGeom prst="rect">
            <a:avLst/>
          </a:prstGeom>
          <a:noFill/>
        </p:spPr>
        <p:txBody>
          <a:bodyPr wrap="square" lIns="80199" tIns="40100" rIns="80199" bIns="40100" anchor="t">
            <a:spAutoFit/>
          </a:bodyPr>
          <a:lstStyle/>
          <a:p>
            <a:pPr marL="300236" indent="-300236">
              <a:buFontTx/>
              <a:buAutoNum type="arabicPeriod"/>
              <a:defRPr/>
            </a:pPr>
            <a:r>
              <a:rPr lang="en-US" sz="1400" dirty="0">
                <a:latin typeface="Calibri"/>
                <a:cs typeface="Arial"/>
              </a:rPr>
              <a:t>The first step is to think about things you have stopped doing/are doing less/are avoiding as a result of your PTSD. Make a note below of things you are avoiding because of how you are feeling.</a:t>
            </a:r>
            <a:endParaRPr lang="en-US" sz="2000" dirty="0">
              <a:latin typeface="Calibri"/>
              <a:cs typeface="Arial"/>
            </a:endParaRPr>
          </a:p>
        </p:txBody>
      </p:sp>
      <p:graphicFrame>
        <p:nvGraphicFramePr>
          <p:cNvPr id="31" name="Table 30">
            <a:extLst>
              <a:ext uri="{FF2B5EF4-FFF2-40B4-BE49-F238E27FC236}">
                <a16:creationId xmlns:a16="http://schemas.microsoft.com/office/drawing/2014/main" id="{F042DFB9-5379-8EAF-8A47-6925E744F3B8}"/>
              </a:ext>
            </a:extLst>
          </p:cNvPr>
          <p:cNvGraphicFramePr>
            <a:graphicFrameLocks noGrp="1"/>
          </p:cNvGraphicFramePr>
          <p:nvPr>
            <p:extLst>
              <p:ext uri="{D42A27DB-BD31-4B8C-83A1-F6EECF244321}">
                <p14:modId xmlns:p14="http://schemas.microsoft.com/office/powerpoint/2010/main" val="362354955"/>
              </p:ext>
            </p:extLst>
          </p:nvPr>
        </p:nvGraphicFramePr>
        <p:xfrm>
          <a:off x="535144" y="2688693"/>
          <a:ext cx="6564573" cy="2218387"/>
        </p:xfrm>
        <a:graphic>
          <a:graphicData uri="http://schemas.openxmlformats.org/drawingml/2006/table">
            <a:tbl>
              <a:tblPr firstRow="1" firstCol="1" bandRow="1">
                <a:tableStyleId>{5C22544A-7EE6-4342-B048-85BDC9FD1C3A}</a:tableStyleId>
              </a:tblPr>
              <a:tblGrid>
                <a:gridCol w="6564573">
                  <a:extLst>
                    <a:ext uri="{9D8B030D-6E8A-4147-A177-3AD203B41FA5}">
                      <a16:colId xmlns:a16="http://schemas.microsoft.com/office/drawing/2014/main" val="20000"/>
                    </a:ext>
                  </a:extLst>
                </a:gridCol>
              </a:tblGrid>
              <a:tr h="341748">
                <a:tc>
                  <a:txBody>
                    <a:bodyPr/>
                    <a:lstStyle/>
                    <a:p>
                      <a:pPr>
                        <a:lnSpc>
                          <a:spcPct val="107000"/>
                        </a:lnSpc>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hings</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around the home:</a:t>
                      </a:r>
                    </a:p>
                    <a:p>
                      <a:pPr>
                        <a:lnSpc>
                          <a:spcPct val="107000"/>
                        </a:lnSpc>
                        <a:spcAft>
                          <a:spcPts val="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40" marR="60140" marT="0" marB="0">
                    <a:solidFill>
                      <a:srgbClr val="FFCCFF">
                        <a:alpha val="26000"/>
                      </a:srgbClr>
                    </a:solidFill>
                  </a:tcPr>
                </a:tc>
                <a:extLst>
                  <a:ext uri="{0D108BD9-81ED-4DB2-BD59-A6C34878D82A}">
                    <a16:rowId xmlns:a16="http://schemas.microsoft.com/office/drawing/2014/main" val="10000"/>
                  </a:ext>
                </a:extLst>
              </a:tr>
              <a:tr h="341748">
                <a:tc>
                  <a:txBody>
                    <a:bodyPr/>
                    <a:lstStyle/>
                    <a:p>
                      <a:pPr>
                        <a:lnSpc>
                          <a:spcPct val="107000"/>
                        </a:lnSpc>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120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hings</a:t>
                      </a: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work or school:</a:t>
                      </a:r>
                    </a:p>
                    <a:p>
                      <a:pPr>
                        <a:lnSpc>
                          <a:spcPct val="107000"/>
                        </a:lnSpc>
                        <a:spcAft>
                          <a:spcPts val="0"/>
                        </a:spcAft>
                      </a:pP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40" marR="60140" marT="0" marB="0">
                    <a:solidFill>
                      <a:srgbClr val="FFCCFF">
                        <a:alpha val="26000"/>
                      </a:srgbClr>
                    </a:solidFill>
                  </a:tcPr>
                </a:tc>
                <a:extLst>
                  <a:ext uri="{0D108BD9-81ED-4DB2-BD59-A6C34878D82A}">
                    <a16:rowId xmlns:a16="http://schemas.microsoft.com/office/drawing/2014/main" val="10001"/>
                  </a:ext>
                </a:extLst>
              </a:tr>
              <a:tr h="341748">
                <a:tc>
                  <a:txBody>
                    <a:bodyPr/>
                    <a:lstStyle/>
                    <a:p>
                      <a:pPr>
                        <a:lnSpc>
                          <a:spcPct val="107000"/>
                        </a:lnSpc>
                        <a:spcAft>
                          <a:spcPts val="0"/>
                        </a:spcAft>
                      </a:pPr>
                      <a:r>
                        <a:rPr lang="en-GB" sz="1200" dirty="0">
                          <a:solidFill>
                            <a:schemeClr val="tx1"/>
                          </a:solidFill>
                          <a:effectLst/>
                        </a:rPr>
                        <a:t>Hobbies and interests: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40" marR="60140" marT="0" marB="0">
                    <a:solidFill>
                      <a:srgbClr val="FFCCFF">
                        <a:alpha val="26000"/>
                      </a:srgbClr>
                    </a:solidFill>
                  </a:tcPr>
                </a:tc>
                <a:extLst>
                  <a:ext uri="{0D108BD9-81ED-4DB2-BD59-A6C34878D82A}">
                    <a16:rowId xmlns:a16="http://schemas.microsoft.com/office/drawing/2014/main" val="10002"/>
                  </a:ext>
                </a:extLst>
              </a:tr>
              <a:tr h="341748">
                <a:tc>
                  <a:txBody>
                    <a:bodyPr/>
                    <a:lstStyle/>
                    <a:p>
                      <a:pPr>
                        <a:lnSpc>
                          <a:spcPct val="107000"/>
                        </a:lnSpc>
                        <a:spcAft>
                          <a:spcPts val="0"/>
                        </a:spcAft>
                      </a:pPr>
                      <a:r>
                        <a:rPr lang="en-GB" sz="1200">
                          <a:solidFill>
                            <a:schemeClr val="tx1"/>
                          </a:solidFill>
                          <a:effectLst/>
                        </a:rPr>
                        <a:t>Social activities with friends and family:</a:t>
                      </a: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0140" marR="60140" marT="0" marB="0">
                    <a:solidFill>
                      <a:srgbClr val="FFCCFF">
                        <a:alpha val="26000"/>
                      </a:srgbClr>
                    </a:solidFill>
                  </a:tcPr>
                </a:tc>
                <a:extLst>
                  <a:ext uri="{0D108BD9-81ED-4DB2-BD59-A6C34878D82A}">
                    <a16:rowId xmlns:a16="http://schemas.microsoft.com/office/drawing/2014/main" val="10003"/>
                  </a:ext>
                </a:extLst>
              </a:tr>
              <a:tr h="341748">
                <a:tc>
                  <a:txBody>
                    <a:bodyPr/>
                    <a:lstStyle/>
                    <a:p>
                      <a:pPr>
                        <a:lnSpc>
                          <a:spcPct val="107000"/>
                        </a:lnSpc>
                        <a:spcAft>
                          <a:spcPts val="0"/>
                        </a:spcAft>
                      </a:pPr>
                      <a:r>
                        <a:rPr lang="en-GB" sz="1200">
                          <a:solidFill>
                            <a:schemeClr val="tx1"/>
                          </a:solidFill>
                          <a:effectLst/>
                        </a:rPr>
                        <a:t>Anything else?</a:t>
                      </a:r>
                    </a:p>
                    <a:p>
                      <a:pPr>
                        <a:lnSpc>
                          <a:spcPct val="107000"/>
                        </a:lnSpc>
                        <a:spcAft>
                          <a:spcPts val="0"/>
                        </a:spcAft>
                      </a:pPr>
                      <a:endParaRPr lang="en-GB" sz="1200">
                        <a:solidFill>
                          <a:schemeClr val="tx1"/>
                        </a:solidFill>
                        <a:effectLst/>
                      </a:endParaRPr>
                    </a:p>
                  </a:txBody>
                  <a:tcPr marL="60140" marR="60140" marT="0" marB="0">
                    <a:solidFill>
                      <a:srgbClr val="FFCCFF">
                        <a:alpha val="26000"/>
                      </a:srgbClr>
                    </a:solidFill>
                  </a:tcPr>
                </a:tc>
                <a:extLst>
                  <a:ext uri="{0D108BD9-81ED-4DB2-BD59-A6C34878D82A}">
                    <a16:rowId xmlns:a16="http://schemas.microsoft.com/office/drawing/2014/main" val="10004"/>
                  </a:ext>
                </a:extLst>
              </a:tr>
              <a:tr h="304497">
                <a:tc>
                  <a:txBody>
                    <a:bodyPr/>
                    <a:lstStyle/>
                    <a:p>
                      <a:pP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40" marR="60140" marT="0" marB="0">
                    <a:solidFill>
                      <a:srgbClr val="FFCCFF">
                        <a:alpha val="26000"/>
                      </a:srgbClr>
                    </a:solidFill>
                  </a:tcPr>
                </a:tc>
                <a:extLst>
                  <a:ext uri="{0D108BD9-81ED-4DB2-BD59-A6C34878D82A}">
                    <a16:rowId xmlns:a16="http://schemas.microsoft.com/office/drawing/2014/main" val="10005"/>
                  </a:ext>
                </a:extLst>
              </a:tr>
            </a:tbl>
          </a:graphicData>
        </a:graphic>
      </p:graphicFrame>
      <p:sp>
        <p:nvSpPr>
          <p:cNvPr id="53" name="TextBox 52">
            <a:extLst>
              <a:ext uri="{FF2B5EF4-FFF2-40B4-BE49-F238E27FC236}">
                <a16:creationId xmlns:a16="http://schemas.microsoft.com/office/drawing/2014/main" id="{E85657A1-EA51-FE5C-94BE-24143296160A}"/>
              </a:ext>
            </a:extLst>
          </p:cNvPr>
          <p:cNvSpPr txBox="1"/>
          <p:nvPr/>
        </p:nvSpPr>
        <p:spPr>
          <a:xfrm>
            <a:off x="302260" y="5080682"/>
            <a:ext cx="6959330" cy="2235419"/>
          </a:xfrm>
          <a:prstGeom prst="rect">
            <a:avLst/>
          </a:prstGeom>
          <a:noFill/>
        </p:spPr>
        <p:txBody>
          <a:bodyPr wrap="square" lIns="80199" tIns="40100" rIns="80199" bIns="40100" anchor="t">
            <a:spAutoFit/>
          </a:bodyPr>
          <a:lstStyle/>
          <a:p>
            <a:pPr>
              <a:defRPr/>
            </a:pPr>
            <a:r>
              <a:rPr lang="en-US" sz="1400" dirty="0">
                <a:latin typeface="Calibri"/>
                <a:cs typeface="Arial"/>
              </a:rPr>
              <a:t>2. Once you have filled in Section 1, the next step is to plan how easy it would be to start doing some of the avoided activities again.  It may seem overwhelming in the beginning, however, it is much easier if you break the process down into smaller steps.</a:t>
            </a:r>
          </a:p>
          <a:p>
            <a:pPr>
              <a:defRPr/>
            </a:pPr>
            <a:r>
              <a:rPr lang="en-US" sz="1400" dirty="0">
                <a:latin typeface="Calibri"/>
                <a:cs typeface="Arial"/>
              </a:rPr>
              <a:t>Create a ladder (hierarchy) of things you avoid with the ones you are most anxious about at the top, and the ones that bother you less at the bottom.  Try to include a good mix of the things you wrote down in Section 1. Start to tackle your fears and your PTSD by starting at the bottom of the ladder and gradually working your way through each step. Before completing each task, write down what you </a:t>
            </a:r>
            <a:r>
              <a:rPr lang="en-US" sz="1400" b="1" u="sng" dirty="0">
                <a:latin typeface="Calibri"/>
                <a:cs typeface="Arial"/>
              </a:rPr>
              <a:t>think</a:t>
            </a:r>
            <a:r>
              <a:rPr lang="en-US" sz="1400" dirty="0">
                <a:latin typeface="Calibri"/>
                <a:cs typeface="Arial"/>
              </a:rPr>
              <a:t> will happen, and follow this up by writing down what </a:t>
            </a:r>
            <a:r>
              <a:rPr lang="en-US" sz="1400" b="1" u="sng" dirty="0">
                <a:latin typeface="Calibri"/>
                <a:cs typeface="Arial"/>
              </a:rPr>
              <a:t>actually</a:t>
            </a:r>
            <a:r>
              <a:rPr lang="en-US" sz="1400" dirty="0">
                <a:latin typeface="Calibri"/>
                <a:cs typeface="Arial"/>
              </a:rPr>
              <a:t> happened after task completion. Hopefully you will start to see that it is mostly not as bad as you think it is going to be. </a:t>
            </a:r>
            <a:endParaRPr lang="en-GB" sz="1600" dirty="0"/>
          </a:p>
        </p:txBody>
      </p:sp>
      <p:cxnSp>
        <p:nvCxnSpPr>
          <p:cNvPr id="54" name="Straight Connector 53">
            <a:extLst>
              <a:ext uri="{FF2B5EF4-FFF2-40B4-BE49-F238E27FC236}">
                <a16:creationId xmlns:a16="http://schemas.microsoft.com/office/drawing/2014/main" id="{9FD411F2-7970-EC84-FA2A-FDF38ACD9281}"/>
              </a:ext>
            </a:extLst>
          </p:cNvPr>
          <p:cNvCxnSpPr>
            <a:cxnSpLocks/>
          </p:cNvCxnSpPr>
          <p:nvPr/>
        </p:nvCxnSpPr>
        <p:spPr>
          <a:xfrm>
            <a:off x="1004199" y="7585494"/>
            <a:ext cx="0" cy="2205473"/>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62091-DC2D-AF84-8349-517CF182769B}"/>
              </a:ext>
            </a:extLst>
          </p:cNvPr>
          <p:cNvCxnSpPr>
            <a:cxnSpLocks/>
          </p:cNvCxnSpPr>
          <p:nvPr/>
        </p:nvCxnSpPr>
        <p:spPr>
          <a:xfrm>
            <a:off x="1673917" y="7581316"/>
            <a:ext cx="4177" cy="220965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B9222E-4DFA-5B04-B9F4-68B913CB13C9}"/>
              </a:ext>
            </a:extLst>
          </p:cNvPr>
          <p:cNvCxnSpPr/>
          <p:nvPr/>
        </p:nvCxnSpPr>
        <p:spPr>
          <a:xfrm flipH="1">
            <a:off x="1004199" y="7978133"/>
            <a:ext cx="67389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F14376D-A15D-0F10-E7CA-B2761D970BBE}"/>
              </a:ext>
            </a:extLst>
          </p:cNvPr>
          <p:cNvCxnSpPr/>
          <p:nvPr/>
        </p:nvCxnSpPr>
        <p:spPr>
          <a:xfrm flipH="1">
            <a:off x="1004199" y="8461277"/>
            <a:ext cx="67389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B0F71D7-78F2-7E37-D636-2E8E2AD5CFA9}"/>
              </a:ext>
            </a:extLst>
          </p:cNvPr>
          <p:cNvCxnSpPr/>
          <p:nvPr/>
        </p:nvCxnSpPr>
        <p:spPr>
          <a:xfrm flipH="1">
            <a:off x="1004199" y="8959736"/>
            <a:ext cx="67389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867870-EFED-046A-B7BE-281B49B466E2}"/>
              </a:ext>
            </a:extLst>
          </p:cNvPr>
          <p:cNvCxnSpPr/>
          <p:nvPr/>
        </p:nvCxnSpPr>
        <p:spPr>
          <a:xfrm flipH="1">
            <a:off x="1004199" y="9484650"/>
            <a:ext cx="67389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9F60C00-32BE-8228-B5FE-07071AF81E5F}"/>
              </a:ext>
            </a:extLst>
          </p:cNvPr>
          <p:cNvCxnSpPr/>
          <p:nvPr/>
        </p:nvCxnSpPr>
        <p:spPr>
          <a:xfrm>
            <a:off x="1839607" y="8003195"/>
            <a:ext cx="24741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206FD09-1726-789A-76A8-C5038D7A8A53}"/>
              </a:ext>
            </a:extLst>
          </p:cNvPr>
          <p:cNvCxnSpPr/>
          <p:nvPr/>
        </p:nvCxnSpPr>
        <p:spPr>
          <a:xfrm>
            <a:off x="1839607" y="8459884"/>
            <a:ext cx="24741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5BC34CA-91D6-D361-E337-6C159B2A554E}"/>
              </a:ext>
            </a:extLst>
          </p:cNvPr>
          <p:cNvCxnSpPr/>
          <p:nvPr/>
        </p:nvCxnSpPr>
        <p:spPr>
          <a:xfrm>
            <a:off x="1839607" y="8915181"/>
            <a:ext cx="24741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9917505-8C6C-7FFF-4C3F-B624FE7B4520}"/>
              </a:ext>
            </a:extLst>
          </p:cNvPr>
          <p:cNvCxnSpPr/>
          <p:nvPr/>
        </p:nvCxnSpPr>
        <p:spPr>
          <a:xfrm>
            <a:off x="1839607" y="9371870"/>
            <a:ext cx="24741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E06E697-B133-8C01-A3F9-DA2C2023A249}"/>
              </a:ext>
            </a:extLst>
          </p:cNvPr>
          <p:cNvCxnSpPr/>
          <p:nvPr/>
        </p:nvCxnSpPr>
        <p:spPr>
          <a:xfrm>
            <a:off x="4721759" y="7989272"/>
            <a:ext cx="795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AB4AD25-9A1D-0454-AD31-AFF92F1DEA27}"/>
              </a:ext>
            </a:extLst>
          </p:cNvPr>
          <p:cNvCxnSpPr/>
          <p:nvPr/>
        </p:nvCxnSpPr>
        <p:spPr>
          <a:xfrm>
            <a:off x="4721759" y="8459884"/>
            <a:ext cx="795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9E15228-BB12-242C-AC27-C7CD82F2CE6C}"/>
              </a:ext>
            </a:extLst>
          </p:cNvPr>
          <p:cNvCxnSpPr/>
          <p:nvPr/>
        </p:nvCxnSpPr>
        <p:spPr>
          <a:xfrm>
            <a:off x="4721759" y="8915181"/>
            <a:ext cx="795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73DD8BA-D762-4DFD-F59B-A437F1E8216D}"/>
              </a:ext>
            </a:extLst>
          </p:cNvPr>
          <p:cNvCxnSpPr/>
          <p:nvPr/>
        </p:nvCxnSpPr>
        <p:spPr>
          <a:xfrm>
            <a:off x="4721759" y="9371870"/>
            <a:ext cx="795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45" name="TextBox 82">
            <a:extLst>
              <a:ext uri="{FF2B5EF4-FFF2-40B4-BE49-F238E27FC236}">
                <a16:creationId xmlns:a16="http://schemas.microsoft.com/office/drawing/2014/main" id="{75E11476-6FF4-D7DC-82FB-7DE847C3CDA6}"/>
              </a:ext>
            </a:extLst>
          </p:cNvPr>
          <p:cNvSpPr txBox="1">
            <a:spLocks noChangeArrowheads="1"/>
          </p:cNvSpPr>
          <p:nvPr/>
        </p:nvSpPr>
        <p:spPr bwMode="auto">
          <a:xfrm>
            <a:off x="1839607" y="7462967"/>
            <a:ext cx="3973751"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228" u="sng"/>
              <a:t>Situation</a:t>
            </a:r>
            <a:r>
              <a:rPr lang="en-GB" altLang="en-US" sz="1228"/>
              <a:t>                                                               </a:t>
            </a:r>
            <a:r>
              <a:rPr lang="en-GB" altLang="en-US" sz="1228" u="sng"/>
              <a:t>Difficulty (0-10)</a:t>
            </a:r>
          </a:p>
        </p:txBody>
      </p:sp>
      <p:sp>
        <p:nvSpPr>
          <p:cNvPr id="17446" name="TextBox 83">
            <a:extLst>
              <a:ext uri="{FF2B5EF4-FFF2-40B4-BE49-F238E27FC236}">
                <a16:creationId xmlns:a16="http://schemas.microsoft.com/office/drawing/2014/main" id="{3F17493A-CEF9-7B6B-70EB-07D202B72512}"/>
              </a:ext>
            </a:extLst>
          </p:cNvPr>
          <p:cNvSpPr txBox="1">
            <a:spLocks noChangeArrowheads="1"/>
          </p:cNvSpPr>
          <p:nvPr/>
        </p:nvSpPr>
        <p:spPr bwMode="auto">
          <a:xfrm>
            <a:off x="1746317" y="7742113"/>
            <a:ext cx="2744310"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228" dirty="0"/>
              <a:t>Example: having a blood test</a:t>
            </a:r>
          </a:p>
        </p:txBody>
      </p:sp>
      <p:sp>
        <p:nvSpPr>
          <p:cNvPr id="17447" name="TextBox 84">
            <a:extLst>
              <a:ext uri="{FF2B5EF4-FFF2-40B4-BE49-F238E27FC236}">
                <a16:creationId xmlns:a16="http://schemas.microsoft.com/office/drawing/2014/main" id="{BF72D0C8-DF7B-4558-192C-4C4754928723}"/>
              </a:ext>
            </a:extLst>
          </p:cNvPr>
          <p:cNvSpPr txBox="1">
            <a:spLocks noChangeArrowheads="1"/>
          </p:cNvSpPr>
          <p:nvPr/>
        </p:nvSpPr>
        <p:spPr bwMode="auto">
          <a:xfrm>
            <a:off x="4522654" y="7706629"/>
            <a:ext cx="1351967"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228"/>
              <a:t>10 (most difficult)</a:t>
            </a:r>
          </a:p>
        </p:txBody>
      </p:sp>
      <p:sp>
        <p:nvSpPr>
          <p:cNvPr id="17448" name="TextBox 87">
            <a:extLst>
              <a:ext uri="{FF2B5EF4-FFF2-40B4-BE49-F238E27FC236}">
                <a16:creationId xmlns:a16="http://schemas.microsoft.com/office/drawing/2014/main" id="{283F53E8-FCEE-9EC0-BCB4-0D32C14F1201}"/>
              </a:ext>
            </a:extLst>
          </p:cNvPr>
          <p:cNvSpPr txBox="1">
            <a:spLocks noChangeArrowheads="1"/>
          </p:cNvSpPr>
          <p:nvPr/>
        </p:nvSpPr>
        <p:spPr bwMode="auto">
          <a:xfrm>
            <a:off x="1785306" y="9110112"/>
            <a:ext cx="2649632"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28" dirty="0"/>
              <a:t>Example: talking about a blood test</a:t>
            </a:r>
            <a:endParaRPr lang="en-GB" altLang="en-US" sz="1228" dirty="0"/>
          </a:p>
        </p:txBody>
      </p:sp>
      <p:sp>
        <p:nvSpPr>
          <p:cNvPr id="17449" name="TextBox 88">
            <a:extLst>
              <a:ext uri="{FF2B5EF4-FFF2-40B4-BE49-F238E27FC236}">
                <a16:creationId xmlns:a16="http://schemas.microsoft.com/office/drawing/2014/main" id="{99081394-506C-2DC5-C63F-0284FEB6BAA2}"/>
              </a:ext>
            </a:extLst>
          </p:cNvPr>
          <p:cNvSpPr txBox="1">
            <a:spLocks noChangeArrowheads="1"/>
          </p:cNvSpPr>
          <p:nvPr/>
        </p:nvSpPr>
        <p:spPr bwMode="auto">
          <a:xfrm>
            <a:off x="4693911" y="9110111"/>
            <a:ext cx="1353359"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228"/>
              <a:t>1 (least difficult)</a:t>
            </a:r>
          </a:p>
        </p:txBody>
      </p:sp>
      <p:sp>
        <p:nvSpPr>
          <p:cNvPr id="17452" name="Slide Number Placeholder 7">
            <a:extLst>
              <a:ext uri="{FF2B5EF4-FFF2-40B4-BE49-F238E27FC236}">
                <a16:creationId xmlns:a16="http://schemas.microsoft.com/office/drawing/2014/main" id="{DDCA82F4-A7CB-D774-614B-56DD554E9192}"/>
              </a:ext>
            </a:extLst>
          </p:cNvPr>
          <p:cNvSpPr txBox="1">
            <a:spLocks/>
          </p:cNvSpPr>
          <p:nvPr/>
        </p:nvSpPr>
        <p:spPr bwMode="auto">
          <a:xfrm>
            <a:off x="6445261" y="153499"/>
            <a:ext cx="286823"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79A2A89D-5C24-AB43-92DB-404C8A308AFD}" type="slidenum">
              <a:rPr lang="en-GB" altLang="en-US" sz="789"/>
              <a:pPr algn="r" eaLnBrk="1" hangingPunct="1">
                <a:spcBef>
                  <a:spcPct val="0"/>
                </a:spcBef>
                <a:buFontTx/>
                <a:buNone/>
              </a:pPr>
              <a:t>18</a:t>
            </a:fld>
            <a:endParaRPr lang="en-GB" altLang="en-US" sz="789" dirty="0"/>
          </a:p>
        </p:txBody>
      </p:sp>
      <p:sp>
        <p:nvSpPr>
          <p:cNvPr id="29" name="Oval 28">
            <a:extLst>
              <a:ext uri="{FF2B5EF4-FFF2-40B4-BE49-F238E27FC236}">
                <a16:creationId xmlns:a16="http://schemas.microsoft.com/office/drawing/2014/main" id="{E29135AB-F186-BD33-D849-31AB7399431E}"/>
              </a:ext>
            </a:extLst>
          </p:cNvPr>
          <p:cNvSpPr/>
          <p:nvPr/>
        </p:nvSpPr>
        <p:spPr>
          <a:xfrm>
            <a:off x="6484247" y="199152"/>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B9B1A159-3130-2CC6-4EF2-86F8390960D3}"/>
              </a:ext>
            </a:extLst>
          </p:cNvPr>
          <p:cNvSpPr>
            <a:spLocks noGrp="1"/>
          </p:cNvSpPr>
          <p:nvPr>
            <p:ph type="ftr" sz="quarter" idx="11"/>
          </p:nvPr>
        </p:nvSpPr>
        <p:spPr>
          <a:xfrm>
            <a:off x="2209800" y="9917669"/>
            <a:ext cx="3306987"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
        <p:nvSpPr>
          <p:cNvPr id="4" name="TextBox 3">
            <a:extLst>
              <a:ext uri="{FF2B5EF4-FFF2-40B4-BE49-F238E27FC236}">
                <a16:creationId xmlns:a16="http://schemas.microsoft.com/office/drawing/2014/main" id="{138A4DF5-3686-BDE9-1C5E-8645B172D0A0}"/>
              </a:ext>
            </a:extLst>
          </p:cNvPr>
          <p:cNvSpPr txBox="1">
            <a:spLocks noChangeArrowheads="1"/>
          </p:cNvSpPr>
          <p:nvPr/>
        </p:nvSpPr>
        <p:spPr bwMode="auto">
          <a:xfrm>
            <a:off x="202877" y="626428"/>
            <a:ext cx="7094560" cy="1177199"/>
          </a:xfrm>
          <a:prstGeom prst="rect">
            <a:avLst/>
          </a:prstGeom>
          <a:solidFill>
            <a:srgbClr val="FFC0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a:buNone/>
            </a:pPr>
            <a:r>
              <a:rPr lang="en-US" altLang="en-US" sz="1400" i="1" dirty="0">
                <a:latin typeface="Calibri"/>
                <a:cs typeface="Arial"/>
              </a:rPr>
              <a:t>When we experience trauma, we can often stop doing things that we used to enjoy. However, avoiding things often makes us feel worse in the long-term. When we avoid thinking about the traumatic event and how it impacts us, it actually  maintains or worsens any symptoms or difficulties you are experiencing. Therefore, we really encourage journalling, talking or drawing about your traumatic experience and ways in which you are struggling.</a:t>
            </a:r>
            <a:endParaRPr lang="en-GB" altLang="en-US" sz="1400" i="1" dirty="0">
              <a:latin typeface="Calibri"/>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D3759947-B588-5BE0-C4D3-9D901AF1A167}"/>
              </a:ext>
            </a:extLst>
          </p:cNvPr>
          <p:cNvSpPr txBox="1">
            <a:spLocks noChangeArrowheads="1"/>
          </p:cNvSpPr>
          <p:nvPr/>
        </p:nvSpPr>
        <p:spPr bwMode="auto">
          <a:xfrm>
            <a:off x="1241946" y="321085"/>
            <a:ext cx="4273176" cy="34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How Thinking about Difficult Memories can Help</a:t>
            </a:r>
          </a:p>
        </p:txBody>
      </p:sp>
      <p:sp>
        <p:nvSpPr>
          <p:cNvPr id="5" name="TextBox 3">
            <a:extLst>
              <a:ext uri="{FF2B5EF4-FFF2-40B4-BE49-F238E27FC236}">
                <a16:creationId xmlns:a16="http://schemas.microsoft.com/office/drawing/2014/main" id="{BB9B2356-8099-0EBD-F8FF-FFCBCCDAA58D}"/>
              </a:ext>
            </a:extLst>
          </p:cNvPr>
          <p:cNvSpPr txBox="1">
            <a:spLocks noChangeArrowheads="1"/>
          </p:cNvSpPr>
          <p:nvPr/>
        </p:nvSpPr>
        <p:spPr bwMode="auto">
          <a:xfrm>
            <a:off x="281041" y="5362510"/>
            <a:ext cx="3498796" cy="2469860"/>
          </a:xfrm>
          <a:prstGeom prst="rect">
            <a:avLst/>
          </a:prstGeom>
          <a:solidFill>
            <a:schemeClr val="bg1">
              <a:alpha val="12157"/>
            </a:schemeClr>
          </a:solidFill>
          <a:ln>
            <a:noFill/>
          </a:ln>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Telling someone about ways in which you’re struggling can be really difficult, but it can also be really helpful. Because there are not currently any medications that cure PTSD, talking to and receiving therapy from a professional is the best way of managing PTSD. However, as a first step it is also really helpful to talk to parents, teachers or any other trusted adult about the ways in which you are struggling. Putting it into words can also make it feel easier to manage. </a:t>
            </a:r>
          </a:p>
        </p:txBody>
      </p:sp>
      <p:sp>
        <p:nvSpPr>
          <p:cNvPr id="6" name="Rounded Rectangle 5">
            <a:extLst>
              <a:ext uri="{FF2B5EF4-FFF2-40B4-BE49-F238E27FC236}">
                <a16:creationId xmlns:a16="http://schemas.microsoft.com/office/drawing/2014/main" id="{85D8597F-B967-71D5-F899-66F4CA407906}"/>
              </a:ext>
            </a:extLst>
          </p:cNvPr>
          <p:cNvSpPr/>
          <p:nvPr/>
        </p:nvSpPr>
        <p:spPr>
          <a:xfrm>
            <a:off x="3779837" y="5406044"/>
            <a:ext cx="3498796" cy="2456915"/>
          </a:xfrm>
          <a:prstGeom prst="roundRect">
            <a:avLst/>
          </a:prstGeom>
          <a:solidFill>
            <a:schemeClr val="accent3">
              <a:lumMod val="20000"/>
              <a:lumOff val="8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Some tips for talking to parents/teacher</a:t>
            </a:r>
            <a:endParaRPr lang="en-US" sz="1400" dirty="0"/>
          </a:p>
          <a:p>
            <a:pPr algn="ctr"/>
            <a:endParaRPr lang="en-US" sz="1400" dirty="0"/>
          </a:p>
          <a:p>
            <a:pPr marL="171450" indent="-171450">
              <a:buFont typeface="Arial" panose="020B0604020202020204" pitchFamily="34" charset="0"/>
              <a:buChar char="•"/>
            </a:pPr>
            <a:r>
              <a:rPr lang="en-US" sz="1400" dirty="0"/>
              <a:t>Try speaking to them in a space in which you feel safe and comfortable</a:t>
            </a:r>
          </a:p>
          <a:p>
            <a:pPr marL="171450" indent="-171450">
              <a:buFont typeface="Arial" panose="020B0604020202020204" pitchFamily="34" charset="0"/>
              <a:buChar char="•"/>
            </a:pPr>
            <a:r>
              <a:rPr lang="en-US" sz="1400" dirty="0"/>
              <a:t>Remember that it is okay to say you are confused or don’t exactly understand what is happening</a:t>
            </a:r>
          </a:p>
          <a:p>
            <a:pPr marL="171450" indent="-171450">
              <a:buFont typeface="Arial" panose="020B0604020202020204" pitchFamily="34" charset="0"/>
              <a:buChar char="•"/>
            </a:pPr>
            <a:r>
              <a:rPr lang="en-US" sz="1400" dirty="0"/>
              <a:t>Sometimes it is easier to draw out your feelings or write down your thoughts, rather than speaking about your feelings directly out loud</a:t>
            </a:r>
          </a:p>
        </p:txBody>
      </p:sp>
      <p:sp>
        <p:nvSpPr>
          <p:cNvPr id="7" name="Rounded Rectangle 6">
            <a:extLst>
              <a:ext uri="{FF2B5EF4-FFF2-40B4-BE49-F238E27FC236}">
                <a16:creationId xmlns:a16="http://schemas.microsoft.com/office/drawing/2014/main" id="{7844107A-F1A3-D41A-707C-6F6D3187DF8A}"/>
              </a:ext>
            </a:extLst>
          </p:cNvPr>
          <p:cNvSpPr/>
          <p:nvPr/>
        </p:nvSpPr>
        <p:spPr>
          <a:xfrm>
            <a:off x="171856" y="7933343"/>
            <a:ext cx="4026972" cy="2643671"/>
          </a:xfrm>
          <a:prstGeom prst="roundRect">
            <a:avLst/>
          </a:prstGeom>
          <a:solidFill>
            <a:schemeClr val="accent4">
              <a:lumMod val="20000"/>
              <a:lumOff val="8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Some tips for parents to talk to your child</a:t>
            </a:r>
            <a:endParaRPr lang="en-US" sz="1400" dirty="0"/>
          </a:p>
          <a:p>
            <a:pPr algn="ctr"/>
            <a:endParaRPr lang="en-US" sz="1400" dirty="0"/>
          </a:p>
          <a:p>
            <a:pPr marL="171450" indent="-171450">
              <a:buFont typeface="Arial" panose="020B0604020202020204" pitchFamily="34" charset="0"/>
              <a:buChar char="•"/>
            </a:pPr>
            <a:r>
              <a:rPr lang="en-US" sz="1400" dirty="0"/>
              <a:t>Initiate the conversation and give them space to talk</a:t>
            </a:r>
          </a:p>
          <a:p>
            <a:pPr marL="171450" indent="-171450">
              <a:buFont typeface="Arial" panose="020B0604020202020204" pitchFamily="34" charset="0"/>
              <a:buChar char="•"/>
            </a:pPr>
            <a:r>
              <a:rPr lang="en-US" sz="1400" dirty="0"/>
              <a:t>Use open and non-judgmental follow-up questions/clarifications (e.g. it sounds like what your feeling is…)</a:t>
            </a:r>
          </a:p>
          <a:p>
            <a:pPr marL="171450" indent="-171450">
              <a:buFont typeface="Arial" panose="020B0604020202020204" pitchFamily="34" charset="0"/>
              <a:buChar char="•"/>
            </a:pPr>
            <a:r>
              <a:rPr lang="en-US" sz="1400" dirty="0"/>
              <a:t>Support them (e.g. say that you’re there for them and things will get better)</a:t>
            </a:r>
          </a:p>
          <a:p>
            <a:pPr marL="171450" indent="-171450">
              <a:buFont typeface="Arial" panose="020B0604020202020204" pitchFamily="34" charset="0"/>
              <a:buChar char="•"/>
            </a:pPr>
            <a:r>
              <a:rPr lang="en-US" sz="1400" dirty="0"/>
              <a:t>Acknowledge how difficult it was for them to speak to you, and thank them for being open</a:t>
            </a:r>
          </a:p>
          <a:p>
            <a:pPr marL="171450" indent="-171450">
              <a:buFont typeface="Arial" panose="020B0604020202020204" pitchFamily="34" charset="0"/>
              <a:buChar char="•"/>
            </a:pPr>
            <a:r>
              <a:rPr lang="en-US" sz="1400" dirty="0"/>
              <a:t>Listen</a:t>
            </a:r>
          </a:p>
        </p:txBody>
      </p:sp>
      <p:grpSp>
        <p:nvGrpSpPr>
          <p:cNvPr id="13" name="Group 12">
            <a:extLst>
              <a:ext uri="{FF2B5EF4-FFF2-40B4-BE49-F238E27FC236}">
                <a16:creationId xmlns:a16="http://schemas.microsoft.com/office/drawing/2014/main" id="{60978F78-05D4-78C2-4825-C39CAC8FE620}"/>
              </a:ext>
            </a:extLst>
          </p:cNvPr>
          <p:cNvGrpSpPr/>
          <p:nvPr/>
        </p:nvGrpSpPr>
        <p:grpSpPr>
          <a:xfrm>
            <a:off x="4542007" y="8081582"/>
            <a:ext cx="2736626" cy="1620090"/>
            <a:chOff x="3926251" y="704538"/>
            <a:chExt cx="3549929" cy="2905129"/>
          </a:xfrm>
        </p:grpSpPr>
        <p:pic>
          <p:nvPicPr>
            <p:cNvPr id="3074" name="Picture 2" descr="Free vector child psychologist flat icons set with kids psychological counselling scenes isolated vector illustration">
              <a:extLst>
                <a:ext uri="{FF2B5EF4-FFF2-40B4-BE49-F238E27FC236}">
                  <a16:creationId xmlns:a16="http://schemas.microsoft.com/office/drawing/2014/main" id="{C9148E8C-76CD-993D-98A9-3567AA12AB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32"/>
            <a:stretch/>
          </p:blipFill>
          <p:spPr bwMode="auto">
            <a:xfrm>
              <a:off x="3926251" y="851554"/>
              <a:ext cx="3514952" cy="27581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6DC4861-6787-7179-E282-BBDED73D3D9C}"/>
                </a:ext>
              </a:extLst>
            </p:cNvPr>
            <p:cNvSpPr/>
            <p:nvPr/>
          </p:nvSpPr>
          <p:spPr>
            <a:xfrm>
              <a:off x="3926251" y="704538"/>
              <a:ext cx="1135428" cy="209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4CFA44-7D57-B079-916A-D31727B22555}"/>
                </a:ext>
              </a:extLst>
            </p:cNvPr>
            <p:cNvSpPr/>
            <p:nvPr/>
          </p:nvSpPr>
          <p:spPr>
            <a:xfrm>
              <a:off x="6340752" y="704538"/>
              <a:ext cx="1135428" cy="209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7">
            <a:extLst>
              <a:ext uri="{FF2B5EF4-FFF2-40B4-BE49-F238E27FC236}">
                <a16:creationId xmlns:a16="http://schemas.microsoft.com/office/drawing/2014/main" id="{49CAA7DC-E2EE-CB28-8C53-733EE4C2E73F}"/>
              </a:ext>
            </a:extLst>
          </p:cNvPr>
          <p:cNvSpPr txBox="1">
            <a:spLocks/>
          </p:cNvSpPr>
          <p:nvPr/>
        </p:nvSpPr>
        <p:spPr bwMode="auto">
          <a:xfrm>
            <a:off x="6802576" y="241727"/>
            <a:ext cx="286823"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79A2A89D-5C24-AB43-92DB-404C8A308AFD}" type="slidenum">
              <a:rPr lang="en-GB" altLang="en-US" sz="789"/>
              <a:pPr algn="r" eaLnBrk="1" hangingPunct="1">
                <a:spcBef>
                  <a:spcPct val="0"/>
                </a:spcBef>
                <a:buFontTx/>
                <a:buNone/>
              </a:pPr>
              <a:t>19</a:t>
            </a:fld>
            <a:endParaRPr lang="en-GB" altLang="en-US" sz="789" dirty="0"/>
          </a:p>
        </p:txBody>
      </p:sp>
      <p:sp>
        <p:nvSpPr>
          <p:cNvPr id="16" name="Oval 15">
            <a:extLst>
              <a:ext uri="{FF2B5EF4-FFF2-40B4-BE49-F238E27FC236}">
                <a16:creationId xmlns:a16="http://schemas.microsoft.com/office/drawing/2014/main" id="{7212DD77-EF9F-76CA-2923-31C8F73B435D}"/>
              </a:ext>
            </a:extLst>
          </p:cNvPr>
          <p:cNvSpPr/>
          <p:nvPr/>
        </p:nvSpPr>
        <p:spPr>
          <a:xfrm>
            <a:off x="6822070" y="331103"/>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TextBox 16">
            <a:extLst>
              <a:ext uri="{FF2B5EF4-FFF2-40B4-BE49-F238E27FC236}">
                <a16:creationId xmlns:a16="http://schemas.microsoft.com/office/drawing/2014/main" id="{4BB4FA85-6364-CCD0-1A3B-12984E652F88}"/>
              </a:ext>
            </a:extLst>
          </p:cNvPr>
          <p:cNvSpPr txBox="1"/>
          <p:nvPr/>
        </p:nvSpPr>
        <p:spPr>
          <a:xfrm>
            <a:off x="281041" y="803858"/>
            <a:ext cx="6997592" cy="4401205"/>
          </a:xfrm>
          <a:prstGeom prst="rect">
            <a:avLst/>
          </a:prstGeom>
          <a:solidFill>
            <a:schemeClr val="accent4">
              <a:lumMod val="20000"/>
              <a:lumOff val="80000"/>
            </a:schemeClr>
          </a:solidFill>
        </p:spPr>
        <p:txBody>
          <a:bodyPr wrap="square">
            <a:spAutoFit/>
          </a:bodyPr>
          <a:lstStyle/>
          <a:p>
            <a:r>
              <a:rPr lang="en-GB" sz="1400" dirty="0"/>
              <a:t>If a memory feels distressing, sometimes we try to avoid thinking about it. But then we never fully understand what happened, and the difficult feeling remains. If we avoid our distressing memories then when we come to relax at night, our brains suddenly want to remind us of all the things that have happened and it can be difficult to get to sleep. It can be helpful to get a good balance between avoiding our memories and overthinking about them, by setting a designated ‘worry time’ during the day where you allow yourself to remember what happened to you. To set this up:</a:t>
            </a:r>
          </a:p>
          <a:p>
            <a:r>
              <a:rPr lang="en-GB" sz="1400" dirty="0"/>
              <a:t> </a:t>
            </a:r>
          </a:p>
          <a:p>
            <a:r>
              <a:rPr lang="en-GB" sz="1400" dirty="0"/>
              <a:t>1. Create a set worry time (should be no longer than 10-15 minutes). </a:t>
            </a:r>
          </a:p>
          <a:p>
            <a:r>
              <a:rPr lang="en-GB" sz="1400" dirty="0"/>
              <a:t>What time works best? When you’re home from school? Ideally not just before bed. </a:t>
            </a:r>
          </a:p>
          <a:p>
            <a:r>
              <a:rPr lang="en-GB" sz="1400" dirty="0"/>
              <a:t> </a:t>
            </a:r>
          </a:p>
          <a:p>
            <a:r>
              <a:rPr lang="en-GB" sz="1400" dirty="0"/>
              <a:t>2. Postpone overthinking/worries</a:t>
            </a:r>
          </a:p>
          <a:p>
            <a:r>
              <a:rPr lang="en-GB" sz="1400" dirty="0"/>
              <a:t>When a distressing memory appears during the day remind yourself ‘I don’t need to worry about this now, I can worry about it later’, then do something to distract yourself.</a:t>
            </a:r>
          </a:p>
          <a:p>
            <a:r>
              <a:rPr lang="en-GB" sz="1400" dirty="0"/>
              <a:t> </a:t>
            </a:r>
          </a:p>
          <a:p>
            <a:r>
              <a:rPr lang="en-GB" sz="1400" dirty="0"/>
              <a:t>3. Complete worry time at agreed time, for up to 15 minutes</a:t>
            </a:r>
          </a:p>
          <a:p>
            <a:r>
              <a:rPr lang="en-GB" sz="1400" dirty="0"/>
              <a:t>Maybe write down your worries? Or talk to a parent or friend? Or draw how you’ve been feeling? You might want to spend the time exploring your feelings, or problem-solving some solutions. It is important that we allow ourselves time to explore how we feel, but not think about it all day.</a:t>
            </a:r>
          </a:p>
        </p:txBody>
      </p:sp>
      <p:pic>
        <p:nvPicPr>
          <p:cNvPr id="18" name="Picture 17">
            <a:extLst>
              <a:ext uri="{FF2B5EF4-FFF2-40B4-BE49-F238E27FC236}">
                <a16:creationId xmlns:a16="http://schemas.microsoft.com/office/drawing/2014/main" id="{FCF7F9A7-B7E9-A39E-44E1-9A828794CD81}"/>
              </a:ext>
            </a:extLst>
          </p:cNvPr>
          <p:cNvPicPr>
            <a:picLocks noChangeAspect="1"/>
          </p:cNvPicPr>
          <p:nvPr/>
        </p:nvPicPr>
        <p:blipFill>
          <a:blip r:embed="rId3"/>
          <a:stretch>
            <a:fillRect/>
          </a:stretch>
        </p:blipFill>
        <p:spPr>
          <a:xfrm>
            <a:off x="4133201" y="9754414"/>
            <a:ext cx="3371380" cy="597460"/>
          </a:xfrm>
          <a:prstGeom prst="rect">
            <a:avLst/>
          </a:prstGeom>
        </p:spPr>
      </p:pic>
    </p:spTree>
    <p:extLst>
      <p:ext uri="{BB962C8B-B14F-4D97-AF65-F5344CB8AC3E}">
        <p14:creationId xmlns:p14="http://schemas.microsoft.com/office/powerpoint/2010/main" val="30371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E88D7AC-5358-D8FC-0A47-CEFE600B7624}"/>
              </a:ext>
            </a:extLst>
          </p:cNvPr>
          <p:cNvSpPr>
            <a:spLocks noGrp="1"/>
          </p:cNvSpPr>
          <p:nvPr>
            <p:ph type="title"/>
          </p:nvPr>
        </p:nvSpPr>
        <p:spPr>
          <a:xfrm>
            <a:off x="1100968" y="-286823"/>
            <a:ext cx="5414828" cy="1780809"/>
          </a:xfrm>
        </p:spPr>
        <p:txBody>
          <a:bodyPr/>
          <a:lstStyle/>
          <a:p>
            <a:pPr eaLnBrk="1" hangingPunct="1"/>
            <a:r>
              <a:rPr lang="en-GB" altLang="en-US" sz="1842" u="sng" dirty="0"/>
              <a:t>Contents </a:t>
            </a:r>
          </a:p>
        </p:txBody>
      </p:sp>
      <p:sp>
        <p:nvSpPr>
          <p:cNvPr id="3075" name="Content Placeholder 2">
            <a:extLst>
              <a:ext uri="{FF2B5EF4-FFF2-40B4-BE49-F238E27FC236}">
                <a16:creationId xmlns:a16="http://schemas.microsoft.com/office/drawing/2014/main" id="{FC2EDBBD-2574-6472-B4D4-3BDA6CF1698D}"/>
              </a:ext>
            </a:extLst>
          </p:cNvPr>
          <p:cNvSpPr>
            <a:spLocks noGrp="1"/>
          </p:cNvSpPr>
          <p:nvPr>
            <p:ph idx="1"/>
          </p:nvPr>
        </p:nvSpPr>
        <p:spPr>
          <a:xfrm>
            <a:off x="968227" y="1362641"/>
            <a:ext cx="5645443" cy="8652028"/>
          </a:xfrm>
        </p:spPr>
        <p:txBody>
          <a:bodyPr/>
          <a:lstStyle/>
          <a:p>
            <a:pPr marL="0" indent="0" eaLnBrk="1" hangingPunct="1">
              <a:buNone/>
              <a:defRPr/>
            </a:pPr>
            <a:r>
              <a:rPr lang="en-GB" altLang="en-US" sz="1579" dirty="0"/>
              <a:t>What Is Psychological Trauma?.............................................See p.3</a:t>
            </a:r>
          </a:p>
          <a:p>
            <a:pPr marL="0" indent="0" eaLnBrk="1" hangingPunct="1">
              <a:buNone/>
              <a:defRPr/>
            </a:pPr>
            <a:endParaRPr lang="en-GB" altLang="en-US" sz="1579" dirty="0"/>
          </a:p>
          <a:p>
            <a:pPr marL="0" indent="0" eaLnBrk="1" hangingPunct="1">
              <a:buNone/>
              <a:defRPr/>
            </a:pPr>
            <a:r>
              <a:rPr lang="en-GB" altLang="en-US" sz="1579" dirty="0"/>
              <a:t>What Is Post Traumatic Stress Disorder (PTSD)?...................See p.5</a:t>
            </a:r>
          </a:p>
          <a:p>
            <a:pPr marL="0" indent="0" eaLnBrk="1" hangingPunct="1">
              <a:buNone/>
              <a:defRPr/>
            </a:pPr>
            <a:endParaRPr lang="en-GB" altLang="en-US" sz="1579" dirty="0">
              <a:cs typeface="Calibri"/>
            </a:endParaRPr>
          </a:p>
          <a:p>
            <a:pPr marL="0" indent="0" eaLnBrk="1" hangingPunct="1">
              <a:buNone/>
              <a:defRPr/>
            </a:pPr>
            <a:r>
              <a:rPr lang="en-GB" altLang="en-US" sz="1579" dirty="0"/>
              <a:t>How Does Your Trauma Affect You?......................................See p.6</a:t>
            </a:r>
          </a:p>
          <a:p>
            <a:pPr marL="0" indent="0" eaLnBrk="1" hangingPunct="1">
              <a:buNone/>
              <a:defRPr/>
            </a:pPr>
            <a:endParaRPr lang="en-GB" altLang="en-US" sz="1579" dirty="0"/>
          </a:p>
          <a:p>
            <a:pPr marL="0" indent="0">
              <a:buNone/>
              <a:defRPr/>
            </a:pPr>
            <a:r>
              <a:rPr lang="en-GB" altLang="en-US" sz="1579" dirty="0"/>
              <a:t>How Does Your Brain Respond to Trauma?...........................See p.7</a:t>
            </a:r>
          </a:p>
          <a:p>
            <a:pPr marL="0" indent="0">
              <a:buNone/>
              <a:defRPr/>
            </a:pPr>
            <a:endParaRPr lang="en-GB" altLang="en-US" sz="1579" dirty="0">
              <a:solidFill>
                <a:srgbClr val="000000"/>
              </a:solidFill>
              <a:cs typeface="Calibri"/>
            </a:endParaRPr>
          </a:p>
          <a:p>
            <a:pPr marL="0" indent="0" eaLnBrk="1" hangingPunct="1">
              <a:buNone/>
              <a:defRPr/>
            </a:pPr>
            <a:r>
              <a:rPr lang="en-GB" altLang="en-US" sz="1579" dirty="0"/>
              <a:t>How is Your Memory Affected by Trauma?...........................See p.8</a:t>
            </a:r>
          </a:p>
          <a:p>
            <a:pPr marL="0" indent="0" eaLnBrk="1" hangingPunct="1">
              <a:buNone/>
              <a:defRPr/>
            </a:pPr>
            <a:endParaRPr lang="en-GB" altLang="en-US" sz="1579" dirty="0"/>
          </a:p>
          <a:p>
            <a:pPr marL="0" indent="0" eaLnBrk="1" hangingPunct="1">
              <a:buNone/>
              <a:defRPr/>
            </a:pPr>
            <a:r>
              <a:rPr lang="en-GB" altLang="en-US" sz="1579" dirty="0"/>
              <a:t>Guided Self-Help Worksheets……………………..……………..………See p.9</a:t>
            </a:r>
          </a:p>
          <a:p>
            <a:pPr marL="0" indent="0" eaLnBrk="1" hangingPunct="1">
              <a:buNone/>
              <a:defRPr/>
            </a:pPr>
            <a:endParaRPr lang="en-GB" altLang="en-US" sz="1579" dirty="0">
              <a:solidFill>
                <a:srgbClr val="000000"/>
              </a:solidFill>
              <a:cs typeface="Calibri"/>
            </a:endParaRPr>
          </a:p>
          <a:p>
            <a:pPr marL="0" indent="0">
              <a:buNone/>
              <a:defRPr/>
            </a:pPr>
            <a:r>
              <a:rPr lang="en-GB" altLang="en-US" sz="1579" dirty="0"/>
              <a:t>Why is Sleep Important?.....................................................See p.17</a:t>
            </a:r>
            <a:endParaRPr lang="en-GB" altLang="en-US" sz="1579" dirty="0">
              <a:solidFill>
                <a:srgbClr val="000000"/>
              </a:solidFill>
              <a:cs typeface="Calibri"/>
            </a:endParaRPr>
          </a:p>
          <a:p>
            <a:pPr marL="0" indent="0">
              <a:buNone/>
              <a:defRPr/>
            </a:pPr>
            <a:endParaRPr lang="en-GB" altLang="en-US" sz="1579" dirty="0">
              <a:solidFill>
                <a:srgbClr val="000000"/>
              </a:solidFill>
              <a:cs typeface="Calibri"/>
            </a:endParaRPr>
          </a:p>
          <a:p>
            <a:pPr marL="0" indent="0">
              <a:buNone/>
              <a:defRPr/>
            </a:pPr>
            <a:r>
              <a:rPr lang="en-GB" altLang="en-US" sz="1579" dirty="0">
                <a:solidFill>
                  <a:srgbClr val="000000"/>
                </a:solidFill>
                <a:cs typeface="Calibri"/>
              </a:rPr>
              <a:t>Changing How you Cope: Overcoming Avoidance…….........See p.18</a:t>
            </a:r>
          </a:p>
          <a:p>
            <a:pPr marL="0" indent="0">
              <a:buNone/>
              <a:defRPr/>
            </a:pPr>
            <a:endParaRPr lang="en-GB" altLang="en-US" sz="1579" dirty="0">
              <a:solidFill>
                <a:srgbClr val="000000"/>
              </a:solidFill>
              <a:cs typeface="Calibri"/>
            </a:endParaRPr>
          </a:p>
          <a:p>
            <a:pPr marL="0" indent="0">
              <a:buNone/>
              <a:defRPr/>
            </a:pPr>
            <a:r>
              <a:rPr lang="en-GB" altLang="en-US" sz="1579" dirty="0">
                <a:solidFill>
                  <a:srgbClr val="000000"/>
                </a:solidFill>
                <a:cs typeface="Calibri"/>
              </a:rPr>
              <a:t>How Thinking About Difficult Memories Can Help….....…… See p.19</a:t>
            </a:r>
          </a:p>
          <a:p>
            <a:pPr marL="0" indent="0">
              <a:buNone/>
              <a:defRPr/>
            </a:pPr>
            <a:endParaRPr lang="en-GB" altLang="en-US" sz="1579" dirty="0">
              <a:solidFill>
                <a:srgbClr val="000000"/>
              </a:solidFill>
              <a:cs typeface="Calibri"/>
            </a:endParaRPr>
          </a:p>
          <a:p>
            <a:pPr marL="0" indent="0">
              <a:buNone/>
              <a:defRPr/>
            </a:pPr>
            <a:r>
              <a:rPr lang="en-GB" altLang="en-US" sz="1579" dirty="0">
                <a:solidFill>
                  <a:srgbClr val="000000"/>
                </a:solidFill>
                <a:cs typeface="Calibri"/>
              </a:rPr>
              <a:t>How Talking To Someone Might Help……………………………….See p.20</a:t>
            </a:r>
          </a:p>
          <a:p>
            <a:pPr marL="0" indent="0">
              <a:buNone/>
              <a:defRPr/>
            </a:pPr>
            <a:endParaRPr lang="en-GB" altLang="en-US" sz="1579" dirty="0">
              <a:solidFill>
                <a:srgbClr val="FF0000"/>
              </a:solidFill>
            </a:endParaRPr>
          </a:p>
          <a:p>
            <a:pPr marL="0" indent="0" eaLnBrk="1" hangingPunct="1">
              <a:buNone/>
              <a:defRPr/>
            </a:pPr>
            <a:r>
              <a:rPr lang="en-GB" altLang="en-US" sz="1579" dirty="0"/>
              <a:t>Goal Setting……………………………………………………….…………….See p.21</a:t>
            </a:r>
            <a:endParaRPr lang="en-GB" altLang="en-US" sz="1579" dirty="0">
              <a:solidFill>
                <a:srgbClr val="FF0000"/>
              </a:solidFill>
            </a:endParaRPr>
          </a:p>
          <a:p>
            <a:pPr marL="0" indent="0" eaLnBrk="1" hangingPunct="1">
              <a:buNone/>
              <a:defRPr/>
            </a:pPr>
            <a:endParaRPr lang="en-GB" altLang="en-US" sz="1579" dirty="0"/>
          </a:p>
          <a:p>
            <a:pPr marL="0" indent="0" eaLnBrk="1" hangingPunct="1">
              <a:buNone/>
              <a:defRPr/>
            </a:pPr>
            <a:r>
              <a:rPr lang="en-GB" altLang="en-US" sz="1579" dirty="0"/>
              <a:t>Supporting Children/Young Adults with PTSD………..…….…..See p.23</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Online Support………………………………………………….……………. See p.24</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Local Support…………………………………………………………..……….See p.25</a:t>
            </a:r>
            <a:endParaRPr lang="en-GB" altLang="en-US" dirty="0"/>
          </a:p>
          <a:p>
            <a:pPr marL="0" indent="0" eaLnBrk="1" hangingPunct="1">
              <a:buNone/>
              <a:defRPr/>
            </a:pPr>
            <a:endParaRPr lang="en-GB" altLang="en-US" dirty="0">
              <a:highlight>
                <a:srgbClr val="FFFF00"/>
              </a:highlight>
            </a:endParaRPr>
          </a:p>
          <a:p>
            <a:pPr marL="370976" indent="-370976" eaLnBrk="1" hangingPunct="1">
              <a:buFont typeface="Arial" charset="0"/>
              <a:buChar char="•"/>
              <a:defRPr/>
            </a:pPr>
            <a:endParaRPr lang="en-GB" altLang="en-US" dirty="0">
              <a:cs typeface="Calibri"/>
            </a:endParaRPr>
          </a:p>
          <a:p>
            <a:pPr marL="0" indent="0" eaLnBrk="1" hangingPunct="1">
              <a:buNone/>
              <a:defRPr/>
            </a:pPr>
            <a:endParaRPr lang="en-GB" altLang="en-US" dirty="0">
              <a:cs typeface="Calibri"/>
            </a:endParaRPr>
          </a:p>
        </p:txBody>
      </p:sp>
      <p:sp>
        <p:nvSpPr>
          <p:cNvPr id="5124" name="Slide Number Placeholder 7">
            <a:extLst>
              <a:ext uri="{FF2B5EF4-FFF2-40B4-BE49-F238E27FC236}">
                <a16:creationId xmlns:a16="http://schemas.microsoft.com/office/drawing/2014/main" id="{78D3C7F7-125B-89C3-9E69-D0335940DCA3}"/>
              </a:ext>
            </a:extLst>
          </p:cNvPr>
          <p:cNvSpPr txBox="1">
            <a:spLocks/>
          </p:cNvSpPr>
          <p:nvPr/>
        </p:nvSpPr>
        <p:spPr bwMode="auto">
          <a:xfrm>
            <a:off x="3685617" y="719846"/>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2FCDC670-22A1-844C-8CE6-7CEB2873E60B}" type="slidenum">
              <a:rPr lang="en-GB" altLang="en-US" sz="789"/>
              <a:pPr algn="r" eaLnBrk="1" hangingPunct="1">
                <a:spcBef>
                  <a:spcPct val="0"/>
                </a:spcBef>
                <a:buFontTx/>
                <a:buNone/>
              </a:pPr>
              <a:t>2</a:t>
            </a:fld>
            <a:endParaRPr lang="en-GB" altLang="en-US" sz="789" dirty="0"/>
          </a:p>
        </p:txBody>
      </p:sp>
      <p:sp>
        <p:nvSpPr>
          <p:cNvPr id="5" name="Oval 4">
            <a:extLst>
              <a:ext uri="{FF2B5EF4-FFF2-40B4-BE49-F238E27FC236}">
                <a16:creationId xmlns:a16="http://schemas.microsoft.com/office/drawing/2014/main" id="{869FC858-6C75-2948-A5F7-D3E979DEB030}"/>
              </a:ext>
            </a:extLst>
          </p:cNvPr>
          <p:cNvSpPr/>
          <p:nvPr/>
        </p:nvSpPr>
        <p:spPr>
          <a:xfrm>
            <a:off x="3727688" y="799204"/>
            <a:ext cx="247837" cy="29656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D35D3801-88F4-172B-357A-16B4E8858DF8}"/>
              </a:ext>
            </a:extLst>
          </p:cNvPr>
          <p:cNvSpPr>
            <a:spLocks noGrp="1"/>
          </p:cNvSpPr>
          <p:nvPr>
            <p:ph type="ftr" sz="quarter" idx="11"/>
          </p:nvPr>
        </p:nvSpPr>
        <p:spPr>
          <a:xfrm>
            <a:off x="1743075" y="9730631"/>
            <a:ext cx="4095749" cy="568077"/>
          </a:xfrm>
        </p:spPr>
        <p:txBody>
          <a:bodyPr/>
          <a:lstStyle/>
          <a:p>
            <a:pPr>
              <a:defRPr/>
            </a:pPr>
            <a:r>
              <a:rPr lang="en-GB" sz="1100" dirty="0"/>
              <a:t>Developed by: </a:t>
            </a:r>
          </a:p>
          <a:p>
            <a:pPr>
              <a:defRPr/>
            </a:pPr>
            <a:r>
              <a:rPr lang="en-GB" sz="1100" dirty="0"/>
              <a:t>Jessica Stacey (Undergraduate Assistant Psychologist) </a:t>
            </a:r>
          </a:p>
          <a:p>
            <a:pPr>
              <a:defRPr/>
            </a:pPr>
            <a:r>
              <a:rPr lang="en-GB" sz="1100" dirty="0"/>
              <a:t>and Dr Hayley Thompson (Principal Clinical Psychologist)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D3759947-B588-5BE0-C4D3-9D901AF1A167}"/>
              </a:ext>
            </a:extLst>
          </p:cNvPr>
          <p:cNvSpPr txBox="1">
            <a:spLocks noChangeArrowheads="1"/>
          </p:cNvSpPr>
          <p:nvPr/>
        </p:nvSpPr>
        <p:spPr bwMode="auto">
          <a:xfrm>
            <a:off x="2044552" y="321085"/>
            <a:ext cx="3470570" cy="34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How might talking to someone help?</a:t>
            </a:r>
          </a:p>
        </p:txBody>
      </p:sp>
      <p:sp>
        <p:nvSpPr>
          <p:cNvPr id="8" name="Rounded Rectangle 7">
            <a:extLst>
              <a:ext uri="{FF2B5EF4-FFF2-40B4-BE49-F238E27FC236}">
                <a16:creationId xmlns:a16="http://schemas.microsoft.com/office/drawing/2014/main" id="{BC0AB565-DFC6-BA32-8876-715AAD45D790}"/>
              </a:ext>
            </a:extLst>
          </p:cNvPr>
          <p:cNvSpPr/>
          <p:nvPr/>
        </p:nvSpPr>
        <p:spPr>
          <a:xfrm>
            <a:off x="125874" y="7833597"/>
            <a:ext cx="7278349" cy="1801722"/>
          </a:xfrm>
          <a:prstGeom prst="roundRect">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en-US" sz="1300" dirty="0"/>
              <a:t>Psychologists understand that everyone’s trauma impacts them differently, so therefore everyone needs different things from therapy. However the most common types of therapy for PTSD are Narrative Exposure Therapy (NET), Eye Movement Desensitization and Reprocessing (EMDR), and Trauma-Focused Cognitive Behaviour Therapy (CBT). Each of these therapies involves either talking about, thinking about or drawing your memories, with support, to help you process them and recover. </a:t>
            </a:r>
          </a:p>
          <a:p>
            <a:endParaRPr lang="en-US" sz="1300" dirty="0"/>
          </a:p>
          <a:p>
            <a:r>
              <a:rPr lang="en-US" sz="1300" dirty="0"/>
              <a:t> </a:t>
            </a:r>
            <a:r>
              <a:rPr lang="en-US" sz="1300" i="1" dirty="0"/>
              <a:t>There is lots more information about these types of therapy on the NHS website.</a:t>
            </a:r>
          </a:p>
        </p:txBody>
      </p:sp>
      <p:sp>
        <p:nvSpPr>
          <p:cNvPr id="15" name="Slide Number Placeholder 7">
            <a:extLst>
              <a:ext uri="{FF2B5EF4-FFF2-40B4-BE49-F238E27FC236}">
                <a16:creationId xmlns:a16="http://schemas.microsoft.com/office/drawing/2014/main" id="{49CAA7DC-E2EE-CB28-8C53-733EE4C2E73F}"/>
              </a:ext>
            </a:extLst>
          </p:cNvPr>
          <p:cNvSpPr txBox="1">
            <a:spLocks/>
          </p:cNvSpPr>
          <p:nvPr/>
        </p:nvSpPr>
        <p:spPr bwMode="auto">
          <a:xfrm>
            <a:off x="6802576" y="241727"/>
            <a:ext cx="286823"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79A2A89D-5C24-AB43-92DB-404C8A308AFD}" type="slidenum">
              <a:rPr lang="en-GB" altLang="en-US" sz="789"/>
              <a:pPr algn="r" eaLnBrk="1" hangingPunct="1">
                <a:spcBef>
                  <a:spcPct val="0"/>
                </a:spcBef>
                <a:buFontTx/>
                <a:buNone/>
              </a:pPr>
              <a:t>20</a:t>
            </a:fld>
            <a:endParaRPr lang="en-GB" altLang="en-US" sz="789" dirty="0"/>
          </a:p>
        </p:txBody>
      </p:sp>
      <p:sp>
        <p:nvSpPr>
          <p:cNvPr id="16" name="Oval 15">
            <a:extLst>
              <a:ext uri="{FF2B5EF4-FFF2-40B4-BE49-F238E27FC236}">
                <a16:creationId xmlns:a16="http://schemas.microsoft.com/office/drawing/2014/main" id="{7212DD77-EF9F-76CA-2923-31C8F73B435D}"/>
              </a:ext>
            </a:extLst>
          </p:cNvPr>
          <p:cNvSpPr/>
          <p:nvPr/>
        </p:nvSpPr>
        <p:spPr>
          <a:xfrm>
            <a:off x="6822070" y="331103"/>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2" name="Picture 1">
            <a:extLst>
              <a:ext uri="{FF2B5EF4-FFF2-40B4-BE49-F238E27FC236}">
                <a16:creationId xmlns:a16="http://schemas.microsoft.com/office/drawing/2014/main" id="{FF30E0AE-FC0E-E3E0-6562-177A44BF7577}"/>
              </a:ext>
            </a:extLst>
          </p:cNvPr>
          <p:cNvPicPr>
            <a:picLocks noChangeAspect="1"/>
          </p:cNvPicPr>
          <p:nvPr/>
        </p:nvPicPr>
        <p:blipFill>
          <a:blip r:embed="rId2"/>
          <a:stretch>
            <a:fillRect/>
          </a:stretch>
        </p:blipFill>
        <p:spPr>
          <a:xfrm>
            <a:off x="155451" y="920480"/>
            <a:ext cx="7248772" cy="591363"/>
          </a:xfrm>
          <a:prstGeom prst="rect">
            <a:avLst/>
          </a:prstGeom>
        </p:spPr>
      </p:pic>
      <p:pic>
        <p:nvPicPr>
          <p:cNvPr id="9" name="Picture 8">
            <a:extLst>
              <a:ext uri="{FF2B5EF4-FFF2-40B4-BE49-F238E27FC236}">
                <a16:creationId xmlns:a16="http://schemas.microsoft.com/office/drawing/2014/main" id="{6B5146F0-E8D5-2022-6441-E65573731866}"/>
              </a:ext>
            </a:extLst>
          </p:cNvPr>
          <p:cNvPicPr>
            <a:picLocks noChangeAspect="1"/>
          </p:cNvPicPr>
          <p:nvPr/>
        </p:nvPicPr>
        <p:blipFill>
          <a:blip r:embed="rId3"/>
          <a:stretch>
            <a:fillRect/>
          </a:stretch>
        </p:blipFill>
        <p:spPr>
          <a:xfrm>
            <a:off x="371877" y="2045235"/>
            <a:ext cx="6815919" cy="4865030"/>
          </a:xfrm>
          <a:prstGeom prst="rect">
            <a:avLst/>
          </a:prstGeom>
        </p:spPr>
      </p:pic>
      <p:pic>
        <p:nvPicPr>
          <p:cNvPr id="11" name="Picture 10">
            <a:extLst>
              <a:ext uri="{FF2B5EF4-FFF2-40B4-BE49-F238E27FC236}">
                <a16:creationId xmlns:a16="http://schemas.microsoft.com/office/drawing/2014/main" id="{9D4A043B-D2EF-E83B-A827-65264712EA56}"/>
              </a:ext>
            </a:extLst>
          </p:cNvPr>
          <p:cNvPicPr>
            <a:picLocks noChangeAspect="1"/>
          </p:cNvPicPr>
          <p:nvPr/>
        </p:nvPicPr>
        <p:blipFill>
          <a:blip r:embed="rId4"/>
          <a:stretch>
            <a:fillRect/>
          </a:stretch>
        </p:blipFill>
        <p:spPr>
          <a:xfrm>
            <a:off x="1862479" y="6947234"/>
            <a:ext cx="5541744" cy="377985"/>
          </a:xfrm>
          <a:prstGeom prst="rect">
            <a:avLst/>
          </a:prstGeom>
        </p:spPr>
      </p:pic>
      <p:pic>
        <p:nvPicPr>
          <p:cNvPr id="14" name="Picture 13">
            <a:extLst>
              <a:ext uri="{FF2B5EF4-FFF2-40B4-BE49-F238E27FC236}">
                <a16:creationId xmlns:a16="http://schemas.microsoft.com/office/drawing/2014/main" id="{BA23C8A6-9377-28F3-0F4E-57C5F456B8F7}"/>
              </a:ext>
            </a:extLst>
          </p:cNvPr>
          <p:cNvPicPr>
            <a:picLocks noChangeAspect="1"/>
          </p:cNvPicPr>
          <p:nvPr/>
        </p:nvPicPr>
        <p:blipFill>
          <a:blip r:embed="rId5"/>
          <a:stretch>
            <a:fillRect/>
          </a:stretch>
        </p:blipFill>
        <p:spPr>
          <a:xfrm>
            <a:off x="2044552" y="9844967"/>
            <a:ext cx="3371380" cy="597460"/>
          </a:xfrm>
          <a:prstGeom prst="rect">
            <a:avLst/>
          </a:prstGeom>
        </p:spPr>
      </p:pic>
    </p:spTree>
    <p:extLst>
      <p:ext uri="{BB962C8B-B14F-4D97-AF65-F5344CB8AC3E}">
        <p14:creationId xmlns:p14="http://schemas.microsoft.com/office/powerpoint/2010/main" val="174649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8">
            <a:extLst>
              <a:ext uri="{FF2B5EF4-FFF2-40B4-BE49-F238E27FC236}">
                <a16:creationId xmlns:a16="http://schemas.microsoft.com/office/drawing/2014/main" id="{3CC3461D-ED69-E2F7-DDF8-03A379380D50}"/>
              </a:ext>
            </a:extLst>
          </p:cNvPr>
          <p:cNvGrpSpPr>
            <a:grpSpLocks/>
          </p:cNvGrpSpPr>
          <p:nvPr/>
        </p:nvGrpSpPr>
        <p:grpSpPr bwMode="auto">
          <a:xfrm>
            <a:off x="382592" y="4098607"/>
            <a:ext cx="6693797" cy="5081854"/>
            <a:chOff x="-352634" y="4689594"/>
            <a:chExt cx="7630133" cy="4345757"/>
          </a:xfrm>
        </p:grpSpPr>
        <p:grpSp>
          <p:nvGrpSpPr>
            <p:cNvPr id="15369" name="Group 4">
              <a:extLst>
                <a:ext uri="{FF2B5EF4-FFF2-40B4-BE49-F238E27FC236}">
                  <a16:creationId xmlns:a16="http://schemas.microsoft.com/office/drawing/2014/main" id="{A6B2398E-CBB5-79AF-90C1-6AC433369791}"/>
                </a:ext>
              </a:extLst>
            </p:cNvPr>
            <p:cNvGrpSpPr>
              <a:grpSpLocks/>
            </p:cNvGrpSpPr>
            <p:nvPr/>
          </p:nvGrpSpPr>
          <p:grpSpPr bwMode="auto">
            <a:xfrm>
              <a:off x="-352634" y="5357557"/>
              <a:ext cx="7630133" cy="3677794"/>
              <a:chOff x="-352633" y="5726889"/>
              <a:chExt cx="7630133" cy="3677794"/>
            </a:xfrm>
          </p:grpSpPr>
          <p:grpSp>
            <p:nvGrpSpPr>
              <p:cNvPr id="15371" name="Group 6">
                <a:extLst>
                  <a:ext uri="{FF2B5EF4-FFF2-40B4-BE49-F238E27FC236}">
                    <a16:creationId xmlns:a16="http://schemas.microsoft.com/office/drawing/2014/main" id="{89A49B37-8459-234F-1429-C6BBBCE9BEFE}"/>
                  </a:ext>
                </a:extLst>
              </p:cNvPr>
              <p:cNvGrpSpPr>
                <a:grpSpLocks/>
              </p:cNvGrpSpPr>
              <p:nvPr/>
            </p:nvGrpSpPr>
            <p:grpSpPr bwMode="auto">
              <a:xfrm>
                <a:off x="3033121" y="5726889"/>
                <a:ext cx="924964" cy="720353"/>
                <a:chOff x="2856655" y="5004028"/>
                <a:chExt cx="924964" cy="720353"/>
              </a:xfrm>
            </p:grpSpPr>
            <p:sp>
              <p:nvSpPr>
                <p:cNvPr id="35" name="Oval 34">
                  <a:extLst>
                    <a:ext uri="{FF2B5EF4-FFF2-40B4-BE49-F238E27FC236}">
                      <a16:creationId xmlns:a16="http://schemas.microsoft.com/office/drawing/2014/main" id="{9B046B52-9379-83D9-4A11-3BB9B3C5963C}"/>
                    </a:ext>
                  </a:extLst>
                </p:cNvPr>
                <p:cNvSpPr/>
                <p:nvPr/>
              </p:nvSpPr>
              <p:spPr>
                <a:xfrm>
                  <a:off x="2856655" y="5004028"/>
                  <a:ext cx="899890" cy="7203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400" name="TextBox 35">
                  <a:extLst>
                    <a:ext uri="{FF2B5EF4-FFF2-40B4-BE49-F238E27FC236}">
                      <a16:creationId xmlns:a16="http://schemas.microsoft.com/office/drawing/2014/main" id="{523F22F3-B882-3AA4-02E6-010B291E4D48}"/>
                    </a:ext>
                  </a:extLst>
                </p:cNvPr>
                <p:cNvSpPr txBox="1">
                  <a:spLocks noChangeArrowheads="1"/>
                </p:cNvSpPr>
                <p:nvPr/>
              </p:nvSpPr>
              <p:spPr bwMode="auto">
                <a:xfrm>
                  <a:off x="2881728" y="5234011"/>
                  <a:ext cx="899891" cy="26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91" b="1" dirty="0"/>
                    <a:t>trauma</a:t>
                  </a:r>
                </a:p>
              </p:txBody>
            </p:sp>
          </p:grpSp>
          <p:grpSp>
            <p:nvGrpSpPr>
              <p:cNvPr id="15372" name="Group 7">
                <a:extLst>
                  <a:ext uri="{FF2B5EF4-FFF2-40B4-BE49-F238E27FC236}">
                    <a16:creationId xmlns:a16="http://schemas.microsoft.com/office/drawing/2014/main" id="{089B3F2D-E3B4-188C-B197-4DC1E508BAB2}"/>
                  </a:ext>
                </a:extLst>
              </p:cNvPr>
              <p:cNvGrpSpPr>
                <a:grpSpLocks/>
              </p:cNvGrpSpPr>
              <p:nvPr/>
            </p:nvGrpSpPr>
            <p:grpSpPr bwMode="auto">
              <a:xfrm>
                <a:off x="711184" y="7194981"/>
                <a:ext cx="5617278" cy="735831"/>
                <a:chOff x="351144" y="6829598"/>
                <a:chExt cx="5617278" cy="735831"/>
              </a:xfrm>
            </p:grpSpPr>
            <p:grpSp>
              <p:nvGrpSpPr>
                <p:cNvPr id="15381" name="Group 16">
                  <a:extLst>
                    <a:ext uri="{FF2B5EF4-FFF2-40B4-BE49-F238E27FC236}">
                      <a16:creationId xmlns:a16="http://schemas.microsoft.com/office/drawing/2014/main" id="{B3FED7F3-AC07-82B1-96C2-A40E052B19E4}"/>
                    </a:ext>
                  </a:extLst>
                </p:cNvPr>
                <p:cNvGrpSpPr>
                  <a:grpSpLocks/>
                </p:cNvGrpSpPr>
                <p:nvPr/>
              </p:nvGrpSpPr>
              <p:grpSpPr bwMode="auto">
                <a:xfrm>
                  <a:off x="351144" y="6829598"/>
                  <a:ext cx="926617" cy="691776"/>
                  <a:chOff x="2843804" y="6084442"/>
                  <a:chExt cx="926617" cy="691776"/>
                </a:xfrm>
              </p:grpSpPr>
              <p:sp>
                <p:nvSpPr>
                  <p:cNvPr id="33" name="Oval 32">
                    <a:extLst>
                      <a:ext uri="{FF2B5EF4-FFF2-40B4-BE49-F238E27FC236}">
                        <a16:creationId xmlns:a16="http://schemas.microsoft.com/office/drawing/2014/main" id="{07831036-084A-E0CA-2BA2-87FE5770FC06}"/>
                      </a:ext>
                    </a:extLst>
                  </p:cNvPr>
                  <p:cNvSpPr/>
                  <p:nvPr/>
                </p:nvSpPr>
                <p:spPr>
                  <a:xfrm>
                    <a:off x="2843804" y="6084442"/>
                    <a:ext cx="845927" cy="691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98" name="TextBox 33">
                    <a:extLst>
                      <a:ext uri="{FF2B5EF4-FFF2-40B4-BE49-F238E27FC236}">
                        <a16:creationId xmlns:a16="http://schemas.microsoft.com/office/drawing/2014/main" id="{F22F9EAA-2C20-3BE7-E709-CF7112A6474D}"/>
                      </a:ext>
                    </a:extLst>
                  </p:cNvPr>
                  <p:cNvSpPr txBox="1">
                    <a:spLocks noChangeArrowheads="1"/>
                  </p:cNvSpPr>
                  <p:nvPr/>
                </p:nvSpPr>
                <p:spPr bwMode="auto">
                  <a:xfrm>
                    <a:off x="2897941" y="6290319"/>
                    <a:ext cx="872480" cy="2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91" dirty="0"/>
                      <a:t>Sleep</a:t>
                    </a:r>
                  </a:p>
                </p:txBody>
              </p:sp>
            </p:grpSp>
            <p:grpSp>
              <p:nvGrpSpPr>
                <p:cNvPr id="15382" name="Group 17">
                  <a:extLst>
                    <a:ext uri="{FF2B5EF4-FFF2-40B4-BE49-F238E27FC236}">
                      <a16:creationId xmlns:a16="http://schemas.microsoft.com/office/drawing/2014/main" id="{5A109E4D-6483-14CC-5257-779425AEF940}"/>
                    </a:ext>
                  </a:extLst>
                </p:cNvPr>
                <p:cNvGrpSpPr>
                  <a:grpSpLocks/>
                </p:cNvGrpSpPr>
                <p:nvPr/>
              </p:nvGrpSpPr>
              <p:grpSpPr bwMode="auto">
                <a:xfrm>
                  <a:off x="1251209" y="6829598"/>
                  <a:ext cx="910815" cy="691776"/>
                  <a:chOff x="4131529" y="5516762"/>
                  <a:chExt cx="910815" cy="691776"/>
                </a:xfrm>
              </p:grpSpPr>
              <p:sp>
                <p:nvSpPr>
                  <p:cNvPr id="31" name="Oval 30">
                    <a:extLst>
                      <a:ext uri="{FF2B5EF4-FFF2-40B4-BE49-F238E27FC236}">
                        <a16:creationId xmlns:a16="http://schemas.microsoft.com/office/drawing/2014/main" id="{BC41FE1D-7C99-9D6F-32A6-6548BDC32425}"/>
                      </a:ext>
                    </a:extLst>
                  </p:cNvPr>
                  <p:cNvSpPr/>
                  <p:nvPr/>
                </p:nvSpPr>
                <p:spPr>
                  <a:xfrm>
                    <a:off x="4131529" y="5516762"/>
                    <a:ext cx="810151" cy="691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96" name="TextBox 31">
                    <a:extLst>
                      <a:ext uri="{FF2B5EF4-FFF2-40B4-BE49-F238E27FC236}">
                        <a16:creationId xmlns:a16="http://schemas.microsoft.com/office/drawing/2014/main" id="{0F6D7D10-09C7-F900-D0BD-E89479CBC84A}"/>
                      </a:ext>
                    </a:extLst>
                  </p:cNvPr>
                  <p:cNvSpPr txBox="1">
                    <a:spLocks noChangeArrowheads="1"/>
                  </p:cNvSpPr>
                  <p:nvPr/>
                </p:nvSpPr>
                <p:spPr bwMode="auto">
                  <a:xfrm>
                    <a:off x="4148777" y="5718991"/>
                    <a:ext cx="893567" cy="2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91" dirty="0"/>
                      <a:t>Eating</a:t>
                    </a:r>
                  </a:p>
                </p:txBody>
              </p:sp>
            </p:grpSp>
            <p:grpSp>
              <p:nvGrpSpPr>
                <p:cNvPr id="15383" name="Group 18">
                  <a:extLst>
                    <a:ext uri="{FF2B5EF4-FFF2-40B4-BE49-F238E27FC236}">
                      <a16:creationId xmlns:a16="http://schemas.microsoft.com/office/drawing/2014/main" id="{32204CCD-9F04-C45B-84AB-64376838A2F2}"/>
                    </a:ext>
                  </a:extLst>
                </p:cNvPr>
                <p:cNvGrpSpPr>
                  <a:grpSpLocks/>
                </p:cNvGrpSpPr>
                <p:nvPr/>
              </p:nvGrpSpPr>
              <p:grpSpPr bwMode="auto">
                <a:xfrm>
                  <a:off x="2133465" y="6829598"/>
                  <a:ext cx="1019067" cy="691776"/>
                  <a:chOff x="4077681" y="5516761"/>
                  <a:chExt cx="1019067" cy="691776"/>
                </a:xfrm>
              </p:grpSpPr>
              <p:sp>
                <p:nvSpPr>
                  <p:cNvPr id="29" name="Oval 28">
                    <a:extLst>
                      <a:ext uri="{FF2B5EF4-FFF2-40B4-BE49-F238E27FC236}">
                        <a16:creationId xmlns:a16="http://schemas.microsoft.com/office/drawing/2014/main" id="{9F886C8B-6765-B675-4C98-F4777902F330}"/>
                      </a:ext>
                    </a:extLst>
                  </p:cNvPr>
                  <p:cNvSpPr/>
                  <p:nvPr/>
                </p:nvSpPr>
                <p:spPr>
                  <a:xfrm>
                    <a:off x="4077681" y="5516761"/>
                    <a:ext cx="936393" cy="691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94" name="TextBox 29">
                    <a:extLst>
                      <a:ext uri="{FF2B5EF4-FFF2-40B4-BE49-F238E27FC236}">
                        <a16:creationId xmlns:a16="http://schemas.microsoft.com/office/drawing/2014/main" id="{93518F72-7EBC-7974-AD02-A5FCA0D90E98}"/>
                      </a:ext>
                    </a:extLst>
                  </p:cNvPr>
                  <p:cNvSpPr txBox="1">
                    <a:spLocks noChangeArrowheads="1"/>
                  </p:cNvSpPr>
                  <p:nvPr/>
                </p:nvSpPr>
                <p:spPr bwMode="auto">
                  <a:xfrm>
                    <a:off x="4160646" y="5626979"/>
                    <a:ext cx="936102" cy="47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91" dirty="0"/>
                      <a:t>Social-</a:t>
                    </a:r>
                    <a:r>
                      <a:rPr lang="en-GB" altLang="en-US" sz="1491" dirty="0" err="1"/>
                      <a:t>ising</a:t>
                    </a:r>
                    <a:endParaRPr lang="en-GB" altLang="en-US" sz="1491" dirty="0"/>
                  </a:p>
                </p:txBody>
              </p:sp>
            </p:grpSp>
            <p:grpSp>
              <p:nvGrpSpPr>
                <p:cNvPr id="15384" name="Group 19">
                  <a:extLst>
                    <a:ext uri="{FF2B5EF4-FFF2-40B4-BE49-F238E27FC236}">
                      <a16:creationId xmlns:a16="http://schemas.microsoft.com/office/drawing/2014/main" id="{6397E6F8-EA0B-3CC9-1ED4-BB31677038C8}"/>
                    </a:ext>
                  </a:extLst>
                </p:cNvPr>
                <p:cNvGrpSpPr>
                  <a:grpSpLocks/>
                </p:cNvGrpSpPr>
                <p:nvPr/>
              </p:nvGrpSpPr>
              <p:grpSpPr bwMode="auto">
                <a:xfrm>
                  <a:off x="3141278" y="6873652"/>
                  <a:ext cx="901477" cy="691777"/>
                  <a:chOff x="4221398" y="5544685"/>
                  <a:chExt cx="901477" cy="691777"/>
                </a:xfrm>
              </p:grpSpPr>
              <p:sp>
                <p:nvSpPr>
                  <p:cNvPr id="27" name="Oval 26">
                    <a:extLst>
                      <a:ext uri="{FF2B5EF4-FFF2-40B4-BE49-F238E27FC236}">
                        <a16:creationId xmlns:a16="http://schemas.microsoft.com/office/drawing/2014/main" id="{44433ACD-640D-051E-7C97-848CCC3C1220}"/>
                      </a:ext>
                    </a:extLst>
                  </p:cNvPr>
                  <p:cNvSpPr/>
                  <p:nvPr/>
                </p:nvSpPr>
                <p:spPr>
                  <a:xfrm>
                    <a:off x="4221398" y="5544685"/>
                    <a:ext cx="901477" cy="691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92" name="TextBox 27">
                    <a:extLst>
                      <a:ext uri="{FF2B5EF4-FFF2-40B4-BE49-F238E27FC236}">
                        <a16:creationId xmlns:a16="http://schemas.microsoft.com/office/drawing/2014/main" id="{230AA4D3-997D-8280-5175-2226F8469715}"/>
                      </a:ext>
                    </a:extLst>
                  </p:cNvPr>
                  <p:cNvSpPr txBox="1">
                    <a:spLocks noChangeArrowheads="1"/>
                  </p:cNvSpPr>
                  <p:nvPr/>
                </p:nvSpPr>
                <p:spPr bwMode="auto">
                  <a:xfrm>
                    <a:off x="4293063" y="5749454"/>
                    <a:ext cx="825838" cy="2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91" dirty="0"/>
                      <a:t>Mood</a:t>
                    </a:r>
                  </a:p>
                </p:txBody>
              </p:sp>
            </p:grpSp>
            <p:grpSp>
              <p:nvGrpSpPr>
                <p:cNvPr id="15385" name="Group 20">
                  <a:extLst>
                    <a:ext uri="{FF2B5EF4-FFF2-40B4-BE49-F238E27FC236}">
                      <a16:creationId xmlns:a16="http://schemas.microsoft.com/office/drawing/2014/main" id="{A727FF1C-4516-4F25-D353-A43C1F0C6286}"/>
                    </a:ext>
                  </a:extLst>
                </p:cNvPr>
                <p:cNvGrpSpPr>
                  <a:grpSpLocks/>
                </p:cNvGrpSpPr>
                <p:nvPr/>
              </p:nvGrpSpPr>
              <p:grpSpPr bwMode="auto">
                <a:xfrm>
                  <a:off x="4114175" y="6873652"/>
                  <a:ext cx="970936" cy="691777"/>
                  <a:chOff x="4330199" y="5544685"/>
                  <a:chExt cx="970936" cy="691777"/>
                </a:xfrm>
              </p:grpSpPr>
              <p:sp>
                <p:nvSpPr>
                  <p:cNvPr id="25" name="Oval 24">
                    <a:extLst>
                      <a:ext uri="{FF2B5EF4-FFF2-40B4-BE49-F238E27FC236}">
                        <a16:creationId xmlns:a16="http://schemas.microsoft.com/office/drawing/2014/main" id="{E1DE38BD-D801-C614-B48C-803E15514056}"/>
                      </a:ext>
                    </a:extLst>
                  </p:cNvPr>
                  <p:cNvSpPr/>
                  <p:nvPr/>
                </p:nvSpPr>
                <p:spPr>
                  <a:xfrm>
                    <a:off x="4330199" y="5544685"/>
                    <a:ext cx="864974" cy="691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90" name="TextBox 25">
                    <a:extLst>
                      <a:ext uri="{FF2B5EF4-FFF2-40B4-BE49-F238E27FC236}">
                        <a16:creationId xmlns:a16="http://schemas.microsoft.com/office/drawing/2014/main" id="{F9ECC2A1-38A8-5E4A-45D7-B0BAA6CF8BB5}"/>
                      </a:ext>
                    </a:extLst>
                  </p:cNvPr>
                  <p:cNvSpPr txBox="1">
                    <a:spLocks noChangeArrowheads="1"/>
                  </p:cNvSpPr>
                  <p:nvPr/>
                </p:nvSpPr>
                <p:spPr bwMode="auto">
                  <a:xfrm>
                    <a:off x="4365032" y="5755612"/>
                    <a:ext cx="936103" cy="2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91" dirty="0"/>
                      <a:t>Family</a:t>
                    </a:r>
                  </a:p>
                </p:txBody>
              </p:sp>
            </p:grpSp>
            <p:grpSp>
              <p:nvGrpSpPr>
                <p:cNvPr id="15386" name="Group 21">
                  <a:extLst>
                    <a:ext uri="{FF2B5EF4-FFF2-40B4-BE49-F238E27FC236}">
                      <a16:creationId xmlns:a16="http://schemas.microsoft.com/office/drawing/2014/main" id="{89F8F612-9764-3506-8ADD-E35DD7E3BE9C}"/>
                    </a:ext>
                  </a:extLst>
                </p:cNvPr>
                <p:cNvGrpSpPr>
                  <a:grpSpLocks/>
                </p:cNvGrpSpPr>
                <p:nvPr/>
              </p:nvGrpSpPr>
              <p:grpSpPr bwMode="auto">
                <a:xfrm>
                  <a:off x="5050568" y="6873652"/>
                  <a:ext cx="917854" cy="691777"/>
                  <a:chOff x="4330488" y="5544685"/>
                  <a:chExt cx="917854" cy="691777"/>
                </a:xfrm>
              </p:grpSpPr>
              <p:sp>
                <p:nvSpPr>
                  <p:cNvPr id="23" name="Oval 22">
                    <a:extLst>
                      <a:ext uri="{FF2B5EF4-FFF2-40B4-BE49-F238E27FC236}">
                        <a16:creationId xmlns:a16="http://schemas.microsoft.com/office/drawing/2014/main" id="{E31BC12B-C6E6-84C0-4F09-4B2770EBDEB7}"/>
                      </a:ext>
                    </a:extLst>
                  </p:cNvPr>
                  <p:cNvSpPr/>
                  <p:nvPr/>
                </p:nvSpPr>
                <p:spPr>
                  <a:xfrm>
                    <a:off x="4330488" y="5544685"/>
                    <a:ext cx="863386" cy="691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88" name="TextBox 23">
                    <a:extLst>
                      <a:ext uri="{FF2B5EF4-FFF2-40B4-BE49-F238E27FC236}">
                        <a16:creationId xmlns:a16="http://schemas.microsoft.com/office/drawing/2014/main" id="{C3AA7CB1-4037-CE51-B7DE-7B2A45373802}"/>
                      </a:ext>
                    </a:extLst>
                  </p:cNvPr>
                  <p:cNvSpPr txBox="1">
                    <a:spLocks noChangeArrowheads="1"/>
                  </p:cNvSpPr>
                  <p:nvPr/>
                </p:nvSpPr>
                <p:spPr bwMode="auto">
                  <a:xfrm>
                    <a:off x="4384894" y="5749454"/>
                    <a:ext cx="863448" cy="2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91" dirty="0"/>
                      <a:t>School</a:t>
                    </a:r>
                  </a:p>
                </p:txBody>
              </p:sp>
            </p:grpSp>
          </p:grpSp>
          <p:cxnSp>
            <p:nvCxnSpPr>
              <p:cNvPr id="9" name="Straight Arrow Connector 8">
                <a:extLst>
                  <a:ext uri="{FF2B5EF4-FFF2-40B4-BE49-F238E27FC236}">
                    <a16:creationId xmlns:a16="http://schemas.microsoft.com/office/drawing/2014/main" id="{9504F975-BCD8-13CD-FF35-3861FABC5B9B}"/>
                  </a:ext>
                </a:extLst>
              </p:cNvPr>
              <p:cNvCxnSpPr>
                <a:stCxn id="35" idx="4"/>
                <a:endCxn id="23" idx="0"/>
              </p:cNvCxnSpPr>
              <p:nvPr/>
            </p:nvCxnSpPr>
            <p:spPr>
              <a:xfrm>
                <a:off x="3483859" y="6447243"/>
                <a:ext cx="2321938" cy="763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72A16D-7FED-AE91-3D0E-DE4F834F63BC}"/>
                  </a:ext>
                </a:extLst>
              </p:cNvPr>
              <p:cNvCxnSpPr>
                <a:endCxn id="25" idx="0"/>
              </p:cNvCxnSpPr>
              <p:nvPr/>
            </p:nvCxnSpPr>
            <p:spPr>
              <a:xfrm>
                <a:off x="3485447" y="6447243"/>
                <a:ext cx="1383957" cy="763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54EF9DD-AE84-E504-A64A-F673852AC06F}"/>
                  </a:ext>
                </a:extLst>
              </p:cNvPr>
              <p:cNvCxnSpPr>
                <a:endCxn id="27" idx="0"/>
              </p:cNvCxnSpPr>
              <p:nvPr/>
            </p:nvCxnSpPr>
            <p:spPr>
              <a:xfrm>
                <a:off x="3471163" y="6428192"/>
                <a:ext cx="461849" cy="782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2124C1F-6458-0914-BC82-29ACAAC941AC}"/>
                  </a:ext>
                </a:extLst>
              </p:cNvPr>
              <p:cNvCxnSpPr>
                <a:endCxn id="29" idx="0"/>
              </p:cNvCxnSpPr>
              <p:nvPr/>
            </p:nvCxnSpPr>
            <p:spPr>
              <a:xfrm flipH="1">
                <a:off x="2961702" y="6428192"/>
                <a:ext cx="509461" cy="766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5341E3-66F5-1842-D766-AF85AD93801E}"/>
                  </a:ext>
                </a:extLst>
              </p:cNvPr>
              <p:cNvCxnSpPr>
                <a:cxnSpLocks/>
                <a:stCxn id="35" idx="4"/>
                <a:endCxn id="31" idx="0"/>
              </p:cNvCxnSpPr>
              <p:nvPr/>
            </p:nvCxnSpPr>
            <p:spPr>
              <a:xfrm flipH="1">
                <a:off x="2016325" y="6447242"/>
                <a:ext cx="1466741" cy="747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C331E7-289E-0EC8-C9CA-52BDE323DC0C}"/>
                  </a:ext>
                </a:extLst>
              </p:cNvPr>
              <p:cNvCxnSpPr>
                <a:stCxn id="35" idx="4"/>
                <a:endCxn id="33" idx="0"/>
              </p:cNvCxnSpPr>
              <p:nvPr/>
            </p:nvCxnSpPr>
            <p:spPr>
              <a:xfrm flipH="1">
                <a:off x="1133355" y="6447243"/>
                <a:ext cx="2350505" cy="747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97BD1DF-8CC4-664C-0290-80434FC68E75}"/>
                  </a:ext>
                </a:extLst>
              </p:cNvPr>
              <p:cNvCxnSpPr>
                <a:stCxn id="35" idx="4"/>
              </p:cNvCxnSpPr>
              <p:nvPr/>
            </p:nvCxnSpPr>
            <p:spPr>
              <a:xfrm flipH="1">
                <a:off x="3461640" y="6447243"/>
                <a:ext cx="22219" cy="18693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80" name="TextBox 15">
                <a:extLst>
                  <a:ext uri="{FF2B5EF4-FFF2-40B4-BE49-F238E27FC236}">
                    <a16:creationId xmlns:a16="http://schemas.microsoft.com/office/drawing/2014/main" id="{E5C6DB58-064E-14DF-B70E-4171050C6689}"/>
                  </a:ext>
                </a:extLst>
              </p:cNvPr>
              <p:cNvSpPr txBox="1">
                <a:spLocks noChangeArrowheads="1"/>
              </p:cNvSpPr>
              <p:nvPr/>
            </p:nvSpPr>
            <p:spPr bwMode="auto">
              <a:xfrm>
                <a:off x="-352633" y="8368679"/>
                <a:ext cx="7630133" cy="1036004"/>
              </a:xfrm>
              <a:prstGeom prst="rect">
                <a:avLst/>
              </a:prstGeom>
              <a:solidFill>
                <a:srgbClr val="FBDBC1">
                  <a:alpha val="14902"/>
                </a:srgbClr>
              </a:solidFill>
              <a:ln w="254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Write down any other areas of your life that have been impacted by your trauma, and set a goal to work towards:</a:t>
                </a:r>
              </a:p>
              <a:p>
                <a:pPr eaLnBrk="1" hangingPunct="1">
                  <a:spcBef>
                    <a:spcPct val="0"/>
                  </a:spcBef>
                  <a:buFontTx/>
                  <a:buNone/>
                </a:pPr>
                <a:r>
                  <a:rPr lang="en-GB" altLang="en-US" sz="1491" dirty="0"/>
                  <a:t>_______________________________________________________________________________________________________________________________________________________________________________________________________________</a:t>
                </a:r>
              </a:p>
            </p:txBody>
          </p:sp>
        </p:grpSp>
        <p:sp>
          <p:nvSpPr>
            <p:cNvPr id="15370" name="TextBox 5">
              <a:extLst>
                <a:ext uri="{FF2B5EF4-FFF2-40B4-BE49-F238E27FC236}">
                  <a16:creationId xmlns:a16="http://schemas.microsoft.com/office/drawing/2014/main" id="{B521AAB0-B363-073B-17D0-0442807E79C7}"/>
                </a:ext>
              </a:extLst>
            </p:cNvPr>
            <p:cNvSpPr txBox="1">
              <a:spLocks noChangeArrowheads="1"/>
            </p:cNvSpPr>
            <p:nvPr/>
          </p:nvSpPr>
          <p:spPr bwMode="auto">
            <a:xfrm>
              <a:off x="476672" y="4689594"/>
              <a:ext cx="5976664" cy="4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99" tIns="40100" rIns="80199" bIns="40100" anchor="t">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latin typeface="Calibri"/>
                  <a:cs typeface="Arial"/>
                </a:rPr>
                <a:t>Areas To Think About When Planning Future Goals, For Reducing The Impact Of Trauma</a:t>
              </a:r>
              <a:endParaRPr lang="en-GB" altLang="en-US" sz="1579" u="sng" dirty="0"/>
            </a:p>
          </p:txBody>
        </p:sp>
      </p:grpSp>
      <p:sp>
        <p:nvSpPr>
          <p:cNvPr id="15363" name="TextBox 37">
            <a:extLst>
              <a:ext uri="{FF2B5EF4-FFF2-40B4-BE49-F238E27FC236}">
                <a16:creationId xmlns:a16="http://schemas.microsoft.com/office/drawing/2014/main" id="{D2CFD4E7-7C7C-D485-8BD0-E3773A559B1E}"/>
              </a:ext>
            </a:extLst>
          </p:cNvPr>
          <p:cNvSpPr txBox="1">
            <a:spLocks noChangeArrowheads="1"/>
          </p:cNvSpPr>
          <p:nvPr/>
        </p:nvSpPr>
        <p:spPr bwMode="auto">
          <a:xfrm>
            <a:off x="2179116" y="446465"/>
            <a:ext cx="3100751" cy="34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Planning Future Goals</a:t>
            </a:r>
          </a:p>
        </p:txBody>
      </p:sp>
      <p:pic>
        <p:nvPicPr>
          <p:cNvPr id="15364" name="Picture 2" descr="C:\Users\Maria.Langdrige\AppData\Local\Microsoft\Windows\Temporary Internet Files\Content.IE5\E913N55V\magnifying-glass-cartoon[1].gif">
            <a:extLst>
              <a:ext uri="{FF2B5EF4-FFF2-40B4-BE49-F238E27FC236}">
                <a16:creationId xmlns:a16="http://schemas.microsoft.com/office/drawing/2014/main" id="{D5581983-D7F4-0222-9663-9F59C63F5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39" y="1770394"/>
            <a:ext cx="1198213" cy="235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9">
            <a:extLst>
              <a:ext uri="{FF2B5EF4-FFF2-40B4-BE49-F238E27FC236}">
                <a16:creationId xmlns:a16="http://schemas.microsoft.com/office/drawing/2014/main" id="{CB7640F2-5F7D-D8AF-A152-1EA061A4BB82}"/>
              </a:ext>
            </a:extLst>
          </p:cNvPr>
          <p:cNvSpPr txBox="1">
            <a:spLocks noChangeArrowheads="1"/>
          </p:cNvSpPr>
          <p:nvPr/>
        </p:nvSpPr>
        <p:spPr bwMode="auto">
          <a:xfrm>
            <a:off x="1735180" y="1351857"/>
            <a:ext cx="5391556" cy="2469860"/>
          </a:xfrm>
          <a:prstGeom prst="rect">
            <a:avLst/>
          </a:prstGeom>
          <a:solidFill>
            <a:srgbClr val="BFDFFD">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marL="422275" indent="-422275">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AutoNum type="arabicPeriod"/>
            </a:pPr>
            <a:r>
              <a:rPr lang="en-GB" altLang="en-US" sz="1400" dirty="0"/>
              <a:t>Consider areas that you want to change or improve.</a:t>
            </a:r>
          </a:p>
          <a:p>
            <a:pPr eaLnBrk="1" hangingPunct="1">
              <a:spcBef>
                <a:spcPct val="0"/>
              </a:spcBef>
              <a:buFontTx/>
              <a:buAutoNum type="arabicPeriod"/>
            </a:pPr>
            <a:r>
              <a:rPr lang="en-GB" altLang="en-US" sz="1400" dirty="0"/>
              <a:t>Try to set goals you are capable of achieving using determination. </a:t>
            </a:r>
            <a:r>
              <a:rPr lang="en-GB" altLang="en-US" sz="1400" u="sng" dirty="0"/>
              <a:t>Do not underestimate your ability!</a:t>
            </a:r>
          </a:p>
          <a:p>
            <a:pPr eaLnBrk="1" hangingPunct="1">
              <a:spcBef>
                <a:spcPct val="0"/>
              </a:spcBef>
              <a:buFontTx/>
              <a:buAutoNum type="arabicPeriod"/>
            </a:pPr>
            <a:r>
              <a:rPr lang="en-GB" altLang="en-US" sz="1400" dirty="0"/>
              <a:t>Have faith in yourself - your thoughts can affect how you physically feel!</a:t>
            </a:r>
          </a:p>
          <a:p>
            <a:pPr eaLnBrk="1" hangingPunct="1">
              <a:spcBef>
                <a:spcPct val="0"/>
              </a:spcBef>
              <a:buFontTx/>
              <a:buAutoNum type="arabicPeriod"/>
            </a:pPr>
            <a:r>
              <a:rPr lang="en-GB" altLang="en-US" sz="1400" dirty="0"/>
              <a:t>Write down your goals. It will help you to see what you have achieved.</a:t>
            </a:r>
          </a:p>
          <a:p>
            <a:pPr eaLnBrk="1" hangingPunct="1">
              <a:spcBef>
                <a:spcPct val="0"/>
              </a:spcBef>
              <a:buFontTx/>
              <a:buAutoNum type="arabicPeriod"/>
            </a:pPr>
            <a:r>
              <a:rPr lang="en-GB" altLang="en-US" sz="1400" dirty="0"/>
              <a:t>Do not panic if you do not achieve your goal. Think about why. Perhaps you need to add in smaller step to achieve the long term goal?</a:t>
            </a:r>
          </a:p>
          <a:p>
            <a:pPr eaLnBrk="1" hangingPunct="1">
              <a:spcBef>
                <a:spcPct val="0"/>
              </a:spcBef>
              <a:buFontTx/>
              <a:buAutoNum type="arabicPeriod"/>
            </a:pPr>
            <a:r>
              <a:rPr lang="en-GB" altLang="en-US" sz="1400" dirty="0"/>
              <a:t>Reward yourself when you achieve a goal!</a:t>
            </a:r>
          </a:p>
        </p:txBody>
      </p:sp>
      <p:sp>
        <p:nvSpPr>
          <p:cNvPr id="15366" name="Slide Number Placeholder 7">
            <a:extLst>
              <a:ext uri="{FF2B5EF4-FFF2-40B4-BE49-F238E27FC236}">
                <a16:creationId xmlns:a16="http://schemas.microsoft.com/office/drawing/2014/main" id="{B1824217-B0C5-8BE8-3762-9AF9B75718FD}"/>
              </a:ext>
            </a:extLst>
          </p:cNvPr>
          <p:cNvSpPr txBox="1">
            <a:spLocks/>
          </p:cNvSpPr>
          <p:nvPr/>
        </p:nvSpPr>
        <p:spPr bwMode="auto">
          <a:xfrm>
            <a:off x="6384218" y="347644"/>
            <a:ext cx="286823"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DCF1F921-CE35-F345-A0FC-B4DF5F0E06B8}" type="slidenum">
              <a:rPr lang="en-GB" altLang="en-US" sz="789"/>
              <a:pPr algn="r" eaLnBrk="1" hangingPunct="1">
                <a:spcBef>
                  <a:spcPct val="0"/>
                </a:spcBef>
                <a:buFontTx/>
                <a:buNone/>
              </a:pPr>
              <a:t>21</a:t>
            </a:fld>
            <a:endParaRPr lang="en-GB" altLang="en-US" sz="789" dirty="0"/>
          </a:p>
        </p:txBody>
      </p:sp>
      <p:sp>
        <p:nvSpPr>
          <p:cNvPr id="68" name="Oval 67">
            <a:extLst>
              <a:ext uri="{FF2B5EF4-FFF2-40B4-BE49-F238E27FC236}">
                <a16:creationId xmlns:a16="http://schemas.microsoft.com/office/drawing/2014/main" id="{AAF059D6-2FEC-57DE-8844-6811BAF2642A}"/>
              </a:ext>
            </a:extLst>
          </p:cNvPr>
          <p:cNvSpPr/>
          <p:nvPr/>
        </p:nvSpPr>
        <p:spPr>
          <a:xfrm>
            <a:off x="6409459" y="450460"/>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0517E9D3-E048-3E77-40AD-6C771CC4EB9C}"/>
              </a:ext>
            </a:extLst>
          </p:cNvPr>
          <p:cNvSpPr>
            <a:spLocks noGrp="1"/>
          </p:cNvSpPr>
          <p:nvPr>
            <p:ph type="ftr" sz="quarter" idx="11"/>
          </p:nvPr>
        </p:nvSpPr>
        <p:spPr>
          <a:xfrm>
            <a:off x="2245487" y="9605107"/>
            <a:ext cx="3262667"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F0A8D77-FE7D-A1FB-73E3-1E4AA1D6FF96}"/>
              </a:ext>
            </a:extLst>
          </p:cNvPr>
          <p:cNvSpPr>
            <a:spLocks noGrp="1"/>
          </p:cNvSpPr>
          <p:nvPr>
            <p:ph type="title"/>
          </p:nvPr>
        </p:nvSpPr>
        <p:spPr>
          <a:xfrm>
            <a:off x="1285451" y="630590"/>
            <a:ext cx="5334071" cy="981602"/>
          </a:xfrm>
        </p:spPr>
        <p:txBody>
          <a:bodyPr/>
          <a:lstStyle/>
          <a:p>
            <a:pPr eaLnBrk="1" hangingPunct="1"/>
            <a:r>
              <a:rPr lang="en-GB" altLang="en-US" sz="1100" i="1" dirty="0"/>
              <a:t>Experiencing trauma can cause you to stop taking part in activities you enjoy. Goal setting is about working out what you would like to be able to do, and working towards achieving it. Goal setting is a powerful way of improving your quality of life and sense of control. It is important that goals are meaningful to you and feel good.  </a:t>
            </a:r>
          </a:p>
        </p:txBody>
      </p:sp>
      <p:sp>
        <p:nvSpPr>
          <p:cNvPr id="19459" name="Content Placeholder 2">
            <a:extLst>
              <a:ext uri="{FF2B5EF4-FFF2-40B4-BE49-F238E27FC236}">
                <a16:creationId xmlns:a16="http://schemas.microsoft.com/office/drawing/2014/main" id="{3330B3B8-4800-4B7F-A9AA-4C754A5BA254}"/>
              </a:ext>
            </a:extLst>
          </p:cNvPr>
          <p:cNvSpPr>
            <a:spLocks noGrp="1"/>
          </p:cNvSpPr>
          <p:nvPr>
            <p:ph idx="1"/>
          </p:nvPr>
        </p:nvSpPr>
        <p:spPr>
          <a:xfrm>
            <a:off x="125505" y="1612192"/>
            <a:ext cx="7276317" cy="1209947"/>
          </a:xfrm>
          <a:solidFill>
            <a:srgbClr val="FDCFDA">
              <a:alpha val="18039"/>
            </a:srgbClr>
          </a:solidFill>
        </p:spPr>
        <p:txBody>
          <a:bodyPr/>
          <a:lstStyle/>
          <a:p>
            <a:pPr marL="0" indent="0" algn="ctr">
              <a:buNone/>
            </a:pPr>
            <a:r>
              <a:rPr lang="en-US" altLang="en-US" sz="1200" b="1" u="sng" dirty="0"/>
              <a:t>S</a:t>
            </a:r>
            <a:r>
              <a:rPr lang="en-US" altLang="en-US" sz="1200" dirty="0"/>
              <a:t>pecific: clearly state what you would like to happen</a:t>
            </a:r>
          </a:p>
          <a:p>
            <a:pPr marL="0" indent="0" algn="ctr">
              <a:buNone/>
            </a:pPr>
            <a:r>
              <a:rPr lang="en-US" altLang="en-US" sz="1200" b="1" u="sng" dirty="0"/>
              <a:t>M</a:t>
            </a:r>
            <a:r>
              <a:rPr lang="en-US" altLang="en-US" sz="1200" dirty="0"/>
              <a:t>easurable: will you be able to say it was achieved?</a:t>
            </a:r>
          </a:p>
          <a:p>
            <a:pPr marL="0" indent="0" algn="ctr">
              <a:buNone/>
            </a:pPr>
            <a:r>
              <a:rPr lang="en-US" altLang="en-US" sz="1200" b="1" u="sng" dirty="0"/>
              <a:t>A</a:t>
            </a:r>
            <a:r>
              <a:rPr lang="en-US" altLang="en-US" sz="1200" dirty="0"/>
              <a:t>chievable: are you able to complete the task independently?</a:t>
            </a:r>
          </a:p>
          <a:p>
            <a:pPr marL="0" indent="0" algn="ctr">
              <a:buNone/>
            </a:pPr>
            <a:r>
              <a:rPr lang="en-US" altLang="en-US" sz="1200" b="1" u="sng" dirty="0"/>
              <a:t>R</a:t>
            </a:r>
            <a:r>
              <a:rPr lang="en-US" altLang="en-US" sz="1200" dirty="0"/>
              <a:t>ealistic: are you going to do it?</a:t>
            </a:r>
          </a:p>
          <a:p>
            <a:pPr marL="0" indent="0" algn="ctr">
              <a:buNone/>
            </a:pPr>
            <a:r>
              <a:rPr lang="en-US" altLang="en-US" sz="1200" b="1" u="sng" dirty="0"/>
              <a:t>T</a:t>
            </a:r>
            <a:r>
              <a:rPr lang="en-US" altLang="en-US" sz="1200" dirty="0"/>
              <a:t>imely: think whether it is ‘the right time’ to do this. Set yourself a realistic time limit to achieve this goal.</a:t>
            </a:r>
            <a:endParaRPr lang="en-GB" altLang="en-US" sz="1200" b="1" u="sng" dirty="0"/>
          </a:p>
        </p:txBody>
      </p:sp>
      <p:pic>
        <p:nvPicPr>
          <p:cNvPr id="19460" name="Picture 6">
            <a:extLst>
              <a:ext uri="{FF2B5EF4-FFF2-40B4-BE49-F238E27FC236}">
                <a16:creationId xmlns:a16="http://schemas.microsoft.com/office/drawing/2014/main" id="{74F61A7F-7CFB-6D74-009F-5353A5664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285" y="329997"/>
            <a:ext cx="324417" cy="30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FB77C7BA-B391-4088-568E-9835D89F6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702" y="311190"/>
            <a:ext cx="392641" cy="39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a:extLst>
              <a:ext uri="{FF2B5EF4-FFF2-40B4-BE49-F238E27FC236}">
                <a16:creationId xmlns:a16="http://schemas.microsoft.com/office/drawing/2014/main" id="{65568568-9E90-6236-B6D3-08E7B2096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315" y="340281"/>
            <a:ext cx="228344" cy="3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a:extLst>
              <a:ext uri="{FF2B5EF4-FFF2-40B4-BE49-F238E27FC236}">
                <a16:creationId xmlns:a16="http://schemas.microsoft.com/office/drawing/2014/main" id="{AA6F4E2F-22BE-F111-4B07-1871C6C5BB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014" y="348143"/>
            <a:ext cx="253407" cy="31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a:extLst>
              <a:ext uri="{FF2B5EF4-FFF2-40B4-BE49-F238E27FC236}">
                <a16:creationId xmlns:a16="http://schemas.microsoft.com/office/drawing/2014/main" id="{868F4707-C27A-EFEC-98CF-D4DF8AA0D4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3865" y="360762"/>
            <a:ext cx="201889"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22">
            <a:extLst>
              <a:ext uri="{FF2B5EF4-FFF2-40B4-BE49-F238E27FC236}">
                <a16:creationId xmlns:a16="http://schemas.microsoft.com/office/drawing/2014/main" id="{A7FDD368-A54D-2738-87A0-87A80BDC2BAC}"/>
              </a:ext>
            </a:extLst>
          </p:cNvPr>
          <p:cNvSpPr txBox="1">
            <a:spLocks noChangeArrowheads="1"/>
          </p:cNvSpPr>
          <p:nvPr/>
        </p:nvSpPr>
        <p:spPr bwMode="auto">
          <a:xfrm>
            <a:off x="4265071" y="6537209"/>
            <a:ext cx="31667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spcBef>
                <a:spcPct val="0"/>
              </a:spcBef>
              <a:buFontTx/>
              <a:buNone/>
            </a:pPr>
            <a:r>
              <a:rPr lang="en-US" altLang="en-US" sz="1200" i="1" dirty="0"/>
              <a:t>A goal is something that you are motivated to work towards and achieve. When you are working on activity levels, it is important to set goals that can help to both motivate you, as well as direct your efforts and energy.</a:t>
            </a:r>
            <a:endParaRPr lang="en-GB" altLang="en-US" sz="1200" i="1" dirty="0"/>
          </a:p>
        </p:txBody>
      </p:sp>
      <p:sp>
        <p:nvSpPr>
          <p:cNvPr id="15" name="TextBox 14">
            <a:extLst>
              <a:ext uri="{FF2B5EF4-FFF2-40B4-BE49-F238E27FC236}">
                <a16:creationId xmlns:a16="http://schemas.microsoft.com/office/drawing/2014/main" id="{69908AA5-D9CB-A791-38D0-2BE17545E732}"/>
              </a:ext>
            </a:extLst>
          </p:cNvPr>
          <p:cNvSpPr txBox="1"/>
          <p:nvPr/>
        </p:nvSpPr>
        <p:spPr>
          <a:xfrm>
            <a:off x="125506" y="2854800"/>
            <a:ext cx="4053239" cy="3220304"/>
          </a:xfrm>
          <a:prstGeom prst="rect">
            <a:avLst/>
          </a:prstGeom>
          <a:solidFill>
            <a:srgbClr val="CFFDD3">
              <a:alpha val="13000"/>
            </a:srgbClr>
          </a:solidFill>
        </p:spPr>
        <p:txBody>
          <a:bodyPr wrap="square" lIns="80199" tIns="40100" rIns="80199" bIns="40100" anchor="t">
            <a:spAutoFit/>
          </a:bodyPr>
          <a:lstStyle/>
          <a:p>
            <a:pPr>
              <a:defRPr/>
            </a:pPr>
            <a:r>
              <a:rPr lang="en-US" sz="1200" b="1" dirty="0"/>
              <a:t>Specific </a:t>
            </a:r>
          </a:p>
          <a:p>
            <a:pPr>
              <a:defRPr/>
            </a:pPr>
            <a:r>
              <a:rPr lang="en-US" sz="1200" dirty="0">
                <a:latin typeface="Calibri"/>
                <a:cs typeface="Arial"/>
              </a:rPr>
              <a:t>To create a specific goal it must answer the 6 ‘W’s.</a:t>
            </a:r>
          </a:p>
          <a:p>
            <a:pPr marL="300793" indent="-300793">
              <a:buFontTx/>
              <a:buAutoNum type="arabicPeriod"/>
              <a:defRPr/>
            </a:pPr>
            <a:r>
              <a:rPr lang="en-US" sz="1200" u="sng" dirty="0"/>
              <a:t>WHO</a:t>
            </a:r>
            <a:r>
              <a:rPr lang="en-US" sz="1200" dirty="0"/>
              <a:t> is this goal for/who is involved in it?</a:t>
            </a:r>
          </a:p>
          <a:p>
            <a:pPr marL="300793" indent="-300793">
              <a:buFontTx/>
              <a:buAutoNum type="arabicPeriod"/>
              <a:defRPr/>
            </a:pPr>
            <a:r>
              <a:rPr lang="en-US" sz="1200" u="sng" dirty="0"/>
              <a:t>WHAT</a:t>
            </a:r>
            <a:r>
              <a:rPr lang="en-US" sz="1200" dirty="0"/>
              <a:t> is it that needs to be accomplished?</a:t>
            </a:r>
          </a:p>
          <a:p>
            <a:pPr marL="300793" indent="-300793">
              <a:buFontTx/>
              <a:buAutoNum type="arabicPeriod"/>
              <a:defRPr/>
            </a:pPr>
            <a:r>
              <a:rPr lang="en-US" sz="1200" u="sng" dirty="0"/>
              <a:t>WHERE</a:t>
            </a:r>
            <a:r>
              <a:rPr lang="en-US" sz="1200" dirty="0"/>
              <a:t> should this goal take place?</a:t>
            </a:r>
          </a:p>
          <a:p>
            <a:pPr marL="300793" indent="-300793">
              <a:buFontTx/>
              <a:buAutoNum type="arabicPeriod"/>
              <a:defRPr/>
            </a:pPr>
            <a:r>
              <a:rPr lang="en-US" sz="1200" u="sng" dirty="0"/>
              <a:t>WHEN</a:t>
            </a:r>
            <a:r>
              <a:rPr lang="en-US" sz="1200" dirty="0"/>
              <a:t> will this goal be completed, or how long will it take?</a:t>
            </a:r>
          </a:p>
          <a:p>
            <a:pPr marL="300793" indent="-300793">
              <a:buFontTx/>
              <a:buAutoNum type="arabicPeriod"/>
              <a:defRPr/>
            </a:pPr>
            <a:r>
              <a:rPr lang="en-US" sz="1200" u="sng" dirty="0"/>
              <a:t>WHICH</a:t>
            </a:r>
            <a:r>
              <a:rPr lang="en-US" sz="1200" dirty="0"/>
              <a:t> things or requirements, and constraints, need to be identified?</a:t>
            </a:r>
          </a:p>
          <a:p>
            <a:pPr marL="300793" indent="-300793">
              <a:buFontTx/>
              <a:buAutoNum type="arabicPeriod"/>
              <a:defRPr/>
            </a:pPr>
            <a:r>
              <a:rPr lang="en-US" sz="1200" u="sng" dirty="0"/>
              <a:t>WHY</a:t>
            </a:r>
            <a:r>
              <a:rPr lang="en-US" sz="1200" dirty="0"/>
              <a:t> does this goal need to be accomplished? What is its purpose?</a:t>
            </a:r>
          </a:p>
          <a:p>
            <a:pPr>
              <a:defRPr/>
            </a:pPr>
            <a:r>
              <a:rPr lang="en-US" sz="1200" dirty="0"/>
              <a:t>For example:</a:t>
            </a:r>
          </a:p>
          <a:p>
            <a:pPr>
              <a:defRPr/>
            </a:pPr>
            <a:r>
              <a:rPr lang="en-US" sz="1200" dirty="0">
                <a:latin typeface="Calibri"/>
                <a:cs typeface="Arial"/>
              </a:rPr>
              <a:t>‘I want to use deep breathing to help manage my symptoms’ as a SMART goal would be: </a:t>
            </a:r>
            <a:endParaRPr lang="en-US" sz="1200" dirty="0"/>
          </a:p>
          <a:p>
            <a:pPr>
              <a:defRPr/>
            </a:pPr>
            <a:r>
              <a:rPr lang="en-US" sz="1200" dirty="0">
                <a:latin typeface="Calibri"/>
                <a:cs typeface="Arial"/>
              </a:rPr>
              <a:t>‘I want to do deep breathing for 5-10 minutes, at least every bedtime at home for one month, to reduce the feeling of panic in my body’.</a:t>
            </a:r>
            <a:endParaRPr lang="en-GB" sz="1200" dirty="0">
              <a:latin typeface="Calibri"/>
              <a:cs typeface="Arial"/>
            </a:endParaRPr>
          </a:p>
        </p:txBody>
      </p:sp>
      <p:sp>
        <p:nvSpPr>
          <p:cNvPr id="19467" name="TextBox 18">
            <a:extLst>
              <a:ext uri="{FF2B5EF4-FFF2-40B4-BE49-F238E27FC236}">
                <a16:creationId xmlns:a16="http://schemas.microsoft.com/office/drawing/2014/main" id="{41DD385B-AD82-451D-4D74-6303F25A1D2A}"/>
              </a:ext>
            </a:extLst>
          </p:cNvPr>
          <p:cNvSpPr txBox="1">
            <a:spLocks noChangeArrowheads="1"/>
          </p:cNvSpPr>
          <p:nvPr/>
        </p:nvSpPr>
        <p:spPr bwMode="auto">
          <a:xfrm>
            <a:off x="4269247" y="2976540"/>
            <a:ext cx="3132575" cy="1742977"/>
          </a:xfrm>
          <a:prstGeom prst="rect">
            <a:avLst/>
          </a:prstGeom>
          <a:solidFill>
            <a:srgbClr val="99CCFF">
              <a:alpha val="2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p>
            <a:r>
              <a:rPr lang="en-US" altLang="en-US" sz="1200" b="1" dirty="0"/>
              <a:t>Measurable</a:t>
            </a:r>
          </a:p>
          <a:p>
            <a:r>
              <a:rPr lang="en-GB" altLang="en-US" sz="1200" dirty="0">
                <a:latin typeface="Calibri"/>
                <a:cs typeface="Arial"/>
              </a:rPr>
              <a:t>Measurable goals make it easier to stay on track to meeting your goals. Questions like ‘how much’, or ‘how many’, or ‘how will I tell if I met my goal’ is a good way to determine what to measure. For example, practicing deep breathing for 5-10 minutes everyday is quantifiable and measurable. You can track your progress and see results.</a:t>
            </a:r>
          </a:p>
        </p:txBody>
      </p:sp>
      <p:sp>
        <p:nvSpPr>
          <p:cNvPr id="19468" name="TextBox 21">
            <a:extLst>
              <a:ext uri="{FF2B5EF4-FFF2-40B4-BE49-F238E27FC236}">
                <a16:creationId xmlns:a16="http://schemas.microsoft.com/office/drawing/2014/main" id="{50754957-12B9-572C-13F1-B7D073E182FA}"/>
              </a:ext>
            </a:extLst>
          </p:cNvPr>
          <p:cNvSpPr txBox="1">
            <a:spLocks noChangeArrowheads="1"/>
          </p:cNvSpPr>
          <p:nvPr/>
        </p:nvSpPr>
        <p:spPr bwMode="auto">
          <a:xfrm>
            <a:off x="125505" y="6179227"/>
            <a:ext cx="4115897" cy="1373645"/>
          </a:xfrm>
          <a:prstGeom prst="rect">
            <a:avLst/>
          </a:prstGeom>
          <a:solidFill>
            <a:srgbClr val="EBCFFD">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p>
            <a:r>
              <a:rPr lang="en-US" altLang="en-US" sz="1200" b="1" dirty="0"/>
              <a:t>Timely</a:t>
            </a:r>
          </a:p>
          <a:p>
            <a:r>
              <a:rPr lang="en-US" altLang="en-US" sz="1200" dirty="0">
                <a:latin typeface="Calibri"/>
                <a:cs typeface="Arial"/>
              </a:rPr>
              <a:t>An important factor in achieving your goals is seeing the progress you have made. Set a time limit to complete your goal. For example, practice deep breathing techniques for 5-10 minutes each day, for a month before you tackle another goal. Write down your progress, seeing progress can motivate and encourage you.</a:t>
            </a:r>
            <a:endParaRPr lang="en-GB" altLang="en-US" sz="1200" dirty="0">
              <a:latin typeface="Calibri"/>
              <a:cs typeface="Arial"/>
            </a:endParaRPr>
          </a:p>
        </p:txBody>
      </p:sp>
      <p:sp>
        <p:nvSpPr>
          <p:cNvPr id="20" name="TextBox 19">
            <a:extLst>
              <a:ext uri="{FF2B5EF4-FFF2-40B4-BE49-F238E27FC236}">
                <a16:creationId xmlns:a16="http://schemas.microsoft.com/office/drawing/2014/main" id="{38327089-70C2-EC60-08BF-9C265CB6FA9C}"/>
              </a:ext>
            </a:extLst>
          </p:cNvPr>
          <p:cNvSpPr txBox="1"/>
          <p:nvPr/>
        </p:nvSpPr>
        <p:spPr>
          <a:xfrm>
            <a:off x="4306243" y="4873918"/>
            <a:ext cx="3125614" cy="1558311"/>
          </a:xfrm>
          <a:prstGeom prst="rect">
            <a:avLst/>
          </a:prstGeom>
          <a:solidFill>
            <a:schemeClr val="accent6">
              <a:lumMod val="20000"/>
              <a:lumOff val="80000"/>
              <a:alpha val="20000"/>
            </a:schemeClr>
          </a:solidFill>
        </p:spPr>
        <p:txBody>
          <a:bodyPr wrap="square" lIns="80199" tIns="40100" rIns="80199" bIns="40100" anchor="t">
            <a:spAutoFit/>
          </a:bodyPr>
          <a:lstStyle/>
          <a:p>
            <a:pPr>
              <a:defRPr/>
            </a:pPr>
            <a:r>
              <a:rPr lang="en-US" sz="1200" b="1" dirty="0"/>
              <a:t>Realistic</a:t>
            </a:r>
          </a:p>
          <a:p>
            <a:pPr>
              <a:defRPr/>
            </a:pPr>
            <a:r>
              <a:rPr lang="en-US" sz="1200" dirty="0">
                <a:latin typeface="Calibri"/>
                <a:cs typeface="Arial"/>
              </a:rPr>
              <a:t>When you are coping with trauma you need to have goals which are realistic and reasonable. It is easy to get ahead of yourself. Sometimes people fall into the trap of getting overwhelmed by goals which seem impossible. Make a realistic goal by breaking into smaller goals.</a:t>
            </a:r>
            <a:endParaRPr lang="en-GB" sz="1200" dirty="0">
              <a:latin typeface="Calibri"/>
              <a:cs typeface="Arial"/>
            </a:endParaRPr>
          </a:p>
        </p:txBody>
      </p:sp>
      <p:sp>
        <p:nvSpPr>
          <p:cNvPr id="3" name="Left Brace 2">
            <a:extLst>
              <a:ext uri="{FF2B5EF4-FFF2-40B4-BE49-F238E27FC236}">
                <a16:creationId xmlns:a16="http://schemas.microsoft.com/office/drawing/2014/main" id="{6D9AD50E-3004-1A97-FDAC-57259AFDA62C}"/>
              </a:ext>
            </a:extLst>
          </p:cNvPr>
          <p:cNvSpPr/>
          <p:nvPr/>
        </p:nvSpPr>
        <p:spPr>
          <a:xfrm>
            <a:off x="4178745" y="6540593"/>
            <a:ext cx="193676" cy="1015663"/>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3" name="Left Brace 22">
            <a:extLst>
              <a:ext uri="{FF2B5EF4-FFF2-40B4-BE49-F238E27FC236}">
                <a16:creationId xmlns:a16="http://schemas.microsoft.com/office/drawing/2014/main" id="{F3C84568-9A16-07A9-B7DE-4D61166CE68C}"/>
              </a:ext>
            </a:extLst>
          </p:cNvPr>
          <p:cNvSpPr/>
          <p:nvPr/>
        </p:nvSpPr>
        <p:spPr>
          <a:xfrm flipH="1">
            <a:off x="7261846" y="6533825"/>
            <a:ext cx="193678" cy="1022431"/>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9473" name="TextBox 3">
            <a:extLst>
              <a:ext uri="{FF2B5EF4-FFF2-40B4-BE49-F238E27FC236}">
                <a16:creationId xmlns:a16="http://schemas.microsoft.com/office/drawing/2014/main" id="{102C9211-2A27-B244-EAC2-1DDD0B37370E}"/>
              </a:ext>
            </a:extLst>
          </p:cNvPr>
          <p:cNvSpPr txBox="1">
            <a:spLocks noChangeArrowheads="1"/>
          </p:cNvSpPr>
          <p:nvPr/>
        </p:nvSpPr>
        <p:spPr bwMode="auto">
          <a:xfrm>
            <a:off x="4475456" y="360274"/>
            <a:ext cx="1649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t>Goals</a:t>
            </a:r>
            <a:endParaRPr lang="en-GB" altLang="en-US" dirty="0"/>
          </a:p>
        </p:txBody>
      </p:sp>
      <p:cxnSp>
        <p:nvCxnSpPr>
          <p:cNvPr id="6" name="Straight Connector 5">
            <a:extLst>
              <a:ext uri="{FF2B5EF4-FFF2-40B4-BE49-F238E27FC236}">
                <a16:creationId xmlns:a16="http://schemas.microsoft.com/office/drawing/2014/main" id="{AE84A886-4A51-2D44-B2AF-803BC5113540}"/>
              </a:ext>
            </a:extLst>
          </p:cNvPr>
          <p:cNvCxnSpPr/>
          <p:nvPr/>
        </p:nvCxnSpPr>
        <p:spPr>
          <a:xfrm>
            <a:off x="2801717" y="666495"/>
            <a:ext cx="24463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75" name="Slide Number Placeholder 7">
            <a:extLst>
              <a:ext uri="{FF2B5EF4-FFF2-40B4-BE49-F238E27FC236}">
                <a16:creationId xmlns:a16="http://schemas.microsoft.com/office/drawing/2014/main" id="{8EB87F17-4FAF-B7FA-35C5-71322D126328}"/>
              </a:ext>
            </a:extLst>
          </p:cNvPr>
          <p:cNvSpPr txBox="1">
            <a:spLocks noChangeArrowheads="1"/>
          </p:cNvSpPr>
          <p:nvPr/>
        </p:nvSpPr>
        <p:spPr bwMode="auto">
          <a:xfrm>
            <a:off x="5726335" y="223095"/>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89" tIns="40094" rIns="80189" bIns="40094"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EB858227-6389-8745-88CC-223F5E48D355}" type="slidenum">
              <a:rPr lang="en-GB" altLang="en-US" sz="789"/>
              <a:pPr algn="r" eaLnBrk="1" hangingPunct="1">
                <a:spcBef>
                  <a:spcPct val="0"/>
                </a:spcBef>
                <a:buFontTx/>
                <a:buNone/>
              </a:pPr>
              <a:t>22</a:t>
            </a:fld>
            <a:endParaRPr lang="en-GB" altLang="en-US" sz="789" dirty="0"/>
          </a:p>
        </p:txBody>
      </p:sp>
      <p:sp>
        <p:nvSpPr>
          <p:cNvPr id="26" name="Oval 25">
            <a:extLst>
              <a:ext uri="{FF2B5EF4-FFF2-40B4-BE49-F238E27FC236}">
                <a16:creationId xmlns:a16="http://schemas.microsoft.com/office/drawing/2014/main" id="{FB7B0873-AD03-3231-6851-793FDCEB2942}"/>
              </a:ext>
            </a:extLst>
          </p:cNvPr>
          <p:cNvSpPr/>
          <p:nvPr/>
        </p:nvSpPr>
        <p:spPr>
          <a:xfrm>
            <a:off x="5763929" y="284422"/>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TextBox 23">
            <a:extLst>
              <a:ext uri="{FF2B5EF4-FFF2-40B4-BE49-F238E27FC236}">
                <a16:creationId xmlns:a16="http://schemas.microsoft.com/office/drawing/2014/main" id="{A95B17B3-13AA-44B2-B3BC-F48305F06F0E}"/>
              </a:ext>
            </a:extLst>
          </p:cNvPr>
          <p:cNvSpPr txBox="1"/>
          <p:nvPr/>
        </p:nvSpPr>
        <p:spPr>
          <a:xfrm>
            <a:off x="125505" y="7617517"/>
            <a:ext cx="7276317" cy="2339102"/>
          </a:xfrm>
          <a:prstGeom prst="rect">
            <a:avLst/>
          </a:prstGeom>
          <a:solidFill>
            <a:schemeClr val="accent4">
              <a:alpha val="8000"/>
            </a:schemeClr>
          </a:solidFill>
        </p:spPr>
        <p:txBody>
          <a:bodyPr wrap="square">
            <a:spAutoFit/>
          </a:bodyPr>
          <a:lstStyle/>
          <a:p>
            <a:pPr algn="ctr">
              <a:defRPr/>
            </a:pPr>
            <a:r>
              <a:rPr lang="en-US" sz="2000" b="1" dirty="0"/>
              <a:t>Doing more</a:t>
            </a:r>
            <a:endParaRPr lang="en-US" sz="1400" dirty="0"/>
          </a:p>
          <a:p>
            <a:pPr algn="ctr">
              <a:defRPr/>
            </a:pPr>
            <a:r>
              <a:rPr lang="en-US" sz="1400" dirty="0"/>
              <a:t>Mood can be greatly affected by what we do, when we do it, and with whom.</a:t>
            </a:r>
          </a:p>
          <a:p>
            <a:pPr algn="ctr">
              <a:defRPr/>
            </a:pPr>
            <a:r>
              <a:rPr lang="en-US" sz="1400" dirty="0"/>
              <a:t>Keep track of what you do each day and make sure you are spending your time doing enough things that give you a sense of:</a:t>
            </a:r>
            <a:endParaRPr lang="en-US" sz="1400" i="1" dirty="0"/>
          </a:p>
          <a:p>
            <a:pPr algn="ctr">
              <a:defRPr/>
            </a:pPr>
            <a:r>
              <a:rPr lang="en-US" sz="1400" i="1" dirty="0"/>
              <a:t>A - achievement</a:t>
            </a:r>
          </a:p>
          <a:p>
            <a:pPr algn="ctr">
              <a:defRPr/>
            </a:pPr>
            <a:r>
              <a:rPr lang="en-US" sz="1400" i="1" dirty="0"/>
              <a:t>C – closeness to others</a:t>
            </a:r>
          </a:p>
          <a:p>
            <a:pPr algn="ctr">
              <a:defRPr/>
            </a:pPr>
            <a:r>
              <a:rPr lang="en-US" sz="1400" i="1" dirty="0"/>
              <a:t>E – enjoyment</a:t>
            </a:r>
          </a:p>
          <a:p>
            <a:pPr algn="ctr">
              <a:defRPr/>
            </a:pPr>
            <a:r>
              <a:rPr lang="en-US" sz="1400" dirty="0"/>
              <a:t>Being mindful of these 3 things when goal setting may help you to set meaningful SMART goals. Doing more also allows less time for negative and unhelpful thoughts and overthinking, which will have a positive effect on mood. </a:t>
            </a:r>
          </a:p>
        </p:txBody>
      </p:sp>
      <p:sp>
        <p:nvSpPr>
          <p:cNvPr id="2" name="Footer Placeholder 5">
            <a:extLst>
              <a:ext uri="{FF2B5EF4-FFF2-40B4-BE49-F238E27FC236}">
                <a16:creationId xmlns:a16="http://schemas.microsoft.com/office/drawing/2014/main" id="{7AB5014E-8146-99E1-D27B-569B916F0222}"/>
              </a:ext>
            </a:extLst>
          </p:cNvPr>
          <p:cNvSpPr>
            <a:spLocks noGrp="1"/>
          </p:cNvSpPr>
          <p:nvPr>
            <p:ph type="ftr" sz="quarter" idx="11"/>
          </p:nvPr>
        </p:nvSpPr>
        <p:spPr>
          <a:xfrm>
            <a:off x="2025375" y="10096584"/>
            <a:ext cx="3625880"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55214-95BF-EE91-9D61-015C54C705CA}"/>
              </a:ext>
            </a:extLst>
          </p:cNvPr>
          <p:cNvSpPr>
            <a:spLocks noGrp="1"/>
          </p:cNvSpPr>
          <p:nvPr>
            <p:ph idx="1"/>
          </p:nvPr>
        </p:nvSpPr>
        <p:spPr>
          <a:xfrm>
            <a:off x="519954" y="325808"/>
            <a:ext cx="6669740" cy="9314788"/>
          </a:xfrm>
        </p:spPr>
        <p:txBody>
          <a:bodyPr>
            <a:normAutofit fontScale="92500" lnSpcReduction="10000"/>
          </a:bodyPr>
          <a:lstStyle/>
          <a:p>
            <a:pPr marL="0" indent="0" algn="ctr">
              <a:buNone/>
              <a:defRPr/>
            </a:pPr>
            <a:r>
              <a:rPr lang="en-GB" sz="1800" u="sng" dirty="0"/>
              <a:t>For parents: Supporting Young Children and Teenagers experiencing PTSD</a:t>
            </a:r>
          </a:p>
          <a:p>
            <a:pPr marL="0" indent="0" algn="ctr">
              <a:buNone/>
              <a:defRPr/>
            </a:pPr>
            <a:endParaRPr lang="en-GB" sz="1800" u="sng" dirty="0"/>
          </a:p>
          <a:p>
            <a:pPr marL="0" indent="0" algn="ctr">
              <a:buNone/>
              <a:defRPr/>
            </a:pPr>
            <a:endParaRPr lang="en-GB" sz="1200" u="sng" dirty="0"/>
          </a:p>
          <a:p>
            <a:pPr marL="0" indent="0">
              <a:buNone/>
              <a:defRPr/>
            </a:pPr>
            <a:r>
              <a:rPr lang="en-GB" sz="1600" dirty="0"/>
              <a:t>It can be difficult to see a child/teenager struggling. However, as an adult there are ways in which you can help improve their ability to cope with PTSD:</a:t>
            </a:r>
            <a:endParaRPr lang="en-GB" sz="1600" dirty="0">
              <a:cs typeface="Calibri"/>
            </a:endParaRPr>
          </a:p>
          <a:p>
            <a:pPr marL="0" indent="0">
              <a:buNone/>
              <a:defRPr/>
            </a:pPr>
            <a:endParaRPr lang="en-GB" sz="1600" dirty="0"/>
          </a:p>
          <a:p>
            <a:pPr marL="401056" indent="-401056">
              <a:buAutoNum type="arabicPeriod"/>
              <a:defRPr/>
            </a:pPr>
            <a:r>
              <a:rPr lang="en-GB" sz="1600" b="1" dirty="0"/>
              <a:t>Set Routine and Record </a:t>
            </a:r>
            <a:r>
              <a:rPr lang="en-GB" sz="1600" dirty="0"/>
              <a:t>– It is important that the young person establishes a routine to ensure they get enough sleep, but also so they can live a balanced life where their energy is dedicated to family time and hobbies, as well as schoolwork. </a:t>
            </a:r>
            <a:r>
              <a:rPr lang="en-GB" sz="1600" dirty="0">
                <a:solidFill>
                  <a:srgbClr val="000000"/>
                </a:solidFill>
              </a:rPr>
              <a:t>Keeping a diary can really help with this as it allows you and your child to track their energy levels and understand what activities use up more energy resources. You can find an activity, rest and sleep diary using this link - </a:t>
            </a:r>
            <a:r>
              <a:rPr lang="en-GB" sz="1600" dirty="0">
                <a:ea typeface="+mn-lt"/>
                <a:cs typeface="+mn-lt"/>
                <a:hlinkClick r:id="rId3"/>
              </a:rPr>
              <a:t>https://www.ruh.nhs.uk/patients/services/clinical_depts/paediatric_cfs_me/documents/CFSActivityRestSleepdiary.pdf</a:t>
            </a:r>
            <a:endParaRPr lang="en-GB" sz="1600" dirty="0">
              <a:solidFill>
                <a:schemeClr val="accent6">
                  <a:lumMod val="75000"/>
                </a:schemeClr>
              </a:solidFill>
              <a:cs typeface="Calibri"/>
            </a:endParaRPr>
          </a:p>
          <a:p>
            <a:pPr marL="401056" indent="-401056">
              <a:buFont typeface="Arial" charset="0"/>
              <a:buAutoNum type="arabicPeriod"/>
              <a:defRPr/>
            </a:pPr>
            <a:r>
              <a:rPr lang="en-GB" sz="1600" b="1" dirty="0"/>
              <a:t>Distract and reduce focus on PTSD symptoms </a:t>
            </a:r>
            <a:r>
              <a:rPr lang="en-GB" sz="1600" dirty="0"/>
              <a:t>- It can be difficult to know how to respond to a child/ young adult who is experiencing symptoms of PTSD. Often, the natural urge is to pay attention to signs that the young person may be struggling. It is important to avoid making the child/ young person worry or become anxious, as they may focus on their symptoms more. Although it is challenging as a parent, it is important to minimise attention on the symptoms, for example, by not asking about something which you know acts as a trigger for them. However, encourage them to set worry time, to think about anything that is distressing them at a planned time (see page 19).</a:t>
            </a:r>
            <a:endParaRPr lang="en-GB" sz="1600" dirty="0">
              <a:solidFill>
                <a:schemeClr val="accent6">
                  <a:lumMod val="75000"/>
                </a:schemeClr>
              </a:solidFill>
              <a:cs typeface="Calibri"/>
            </a:endParaRPr>
          </a:p>
          <a:p>
            <a:pPr marL="401056" indent="-401056">
              <a:buFont typeface="Arial" charset="0"/>
              <a:buAutoNum type="arabicPeriod"/>
              <a:defRPr/>
            </a:pPr>
            <a:r>
              <a:rPr lang="en-GB" sz="1600" b="1" dirty="0"/>
              <a:t>Encourage normal activities – </a:t>
            </a:r>
            <a:r>
              <a:rPr lang="en-GB" sz="1600" dirty="0"/>
              <a:t>It is important that the young person continues to participate in activities they enjoy, rather than dedicating all their energy to schoolwork. These activities may need to become less frequent/shorter, but you can still support them to participate despite being fatigued as a consequence of PTSD.</a:t>
            </a:r>
            <a:endParaRPr lang="en-GB" sz="1600" dirty="0">
              <a:cs typeface="Calibri"/>
            </a:endParaRPr>
          </a:p>
          <a:p>
            <a:pPr marL="401056" indent="-401056">
              <a:buFont typeface="Arial" charset="0"/>
              <a:buAutoNum type="arabicPeriod"/>
              <a:defRPr/>
            </a:pPr>
            <a:r>
              <a:rPr lang="en-GB" sz="1600" b="1" dirty="0"/>
              <a:t>Provide encouragement </a:t>
            </a:r>
            <a:r>
              <a:rPr lang="en-GB" sz="1600" dirty="0"/>
              <a:t>– Children and young people will feel more confident in their ability to cope with their PTSD with your support and confidence. Your role is to provide positive encouragement that they can cope with and manage their PTSD.</a:t>
            </a:r>
            <a:endParaRPr lang="en-GB" sz="1600" dirty="0">
              <a:cs typeface="Calibri"/>
            </a:endParaRPr>
          </a:p>
          <a:p>
            <a:pPr marL="401056" indent="-401056">
              <a:buFont typeface="Arial" charset="0"/>
              <a:buAutoNum type="arabicPeriod"/>
              <a:defRPr/>
            </a:pPr>
            <a:r>
              <a:rPr lang="en-GB" sz="1600" b="1" dirty="0"/>
              <a:t>Support  and communicate</a:t>
            </a:r>
            <a:r>
              <a:rPr lang="en-GB" sz="1600" dirty="0"/>
              <a:t>– PTSD may affect your child/teenager’s ability to attend school, complete homework, coursework and revision. Offering support with studies may relieve some of the stress, and in turn decrease fatigue/other symptoms. You may like to provide this information booklet to their school/college so they can provide extra support where necessary. </a:t>
            </a:r>
          </a:p>
          <a:p>
            <a:pPr marL="401056" indent="-401056">
              <a:buFont typeface="Arial" charset="0"/>
              <a:buAutoNum type="arabicPeriod"/>
              <a:defRPr/>
            </a:pPr>
            <a:endParaRPr lang="en-GB" sz="1600" dirty="0">
              <a:cs typeface="Calibri"/>
            </a:endParaRPr>
          </a:p>
          <a:p>
            <a:pPr marL="0" indent="0" algn="ctr">
              <a:buNone/>
              <a:defRPr/>
            </a:pPr>
            <a:r>
              <a:rPr lang="en-GB" sz="1600" b="1" dirty="0">
                <a:cs typeface="Calibri"/>
              </a:rPr>
              <a:t>There are plenty additional tips and guides for parents linked on page 24</a:t>
            </a:r>
          </a:p>
        </p:txBody>
      </p:sp>
      <p:sp>
        <p:nvSpPr>
          <p:cNvPr id="35843" name="Slide Number Placeholder 7">
            <a:extLst>
              <a:ext uri="{FF2B5EF4-FFF2-40B4-BE49-F238E27FC236}">
                <a16:creationId xmlns:a16="http://schemas.microsoft.com/office/drawing/2014/main" id="{9219C30D-E9BA-19FF-16D2-503858512591}"/>
              </a:ext>
            </a:extLst>
          </p:cNvPr>
          <p:cNvSpPr txBox="1">
            <a:spLocks/>
          </p:cNvSpPr>
          <p:nvPr/>
        </p:nvSpPr>
        <p:spPr bwMode="auto">
          <a:xfrm>
            <a:off x="3624910" y="720111"/>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78D0FF4C-79CD-694C-8BAB-CBE71DA22B63}" type="slidenum">
              <a:rPr lang="en-GB" altLang="en-US" sz="789"/>
              <a:pPr algn="r" eaLnBrk="1" hangingPunct="1">
                <a:spcBef>
                  <a:spcPct val="0"/>
                </a:spcBef>
                <a:buFontTx/>
                <a:buNone/>
              </a:pPr>
              <a:t>23</a:t>
            </a:fld>
            <a:endParaRPr lang="en-GB" altLang="en-US" sz="789"/>
          </a:p>
        </p:txBody>
      </p:sp>
      <p:sp>
        <p:nvSpPr>
          <p:cNvPr id="6" name="Oval 5">
            <a:extLst>
              <a:ext uri="{FF2B5EF4-FFF2-40B4-BE49-F238E27FC236}">
                <a16:creationId xmlns:a16="http://schemas.microsoft.com/office/drawing/2014/main" id="{8D9B7FC1-4BB0-5EB7-6F00-7BB7184872F7}"/>
              </a:ext>
            </a:extLst>
          </p:cNvPr>
          <p:cNvSpPr/>
          <p:nvPr/>
        </p:nvSpPr>
        <p:spPr>
          <a:xfrm>
            <a:off x="3655222" y="793208"/>
            <a:ext cx="249229"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7FF12C1D-607F-00DD-E0D5-2F3A6B78C5AF}"/>
              </a:ext>
            </a:extLst>
          </p:cNvPr>
          <p:cNvSpPr>
            <a:spLocks noGrp="1"/>
          </p:cNvSpPr>
          <p:nvPr>
            <p:ph type="ftr" sz="quarter" idx="11"/>
          </p:nvPr>
        </p:nvSpPr>
        <p:spPr>
          <a:xfrm>
            <a:off x="2352675" y="9797929"/>
            <a:ext cx="3238499" cy="568077"/>
          </a:xfrm>
        </p:spPr>
        <p:txBody>
          <a:bodyPr/>
          <a:lstStyle/>
          <a:p>
            <a:pPr>
              <a:defRPr/>
            </a:pPr>
            <a:r>
              <a:rPr lang="en-GB" sz="1000" dirty="0"/>
              <a:t>Developed by: </a:t>
            </a:r>
          </a:p>
          <a:p>
            <a:pPr>
              <a:defRPr/>
            </a:pPr>
            <a:r>
              <a:rPr lang="en-GB" sz="1000" dirty="0"/>
              <a:t>Jessica Stacey (Undergraduate Assistant Psychologist) and Dr Hayley Thompson (Principal Clinical Psychologist)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91E3CB19-B1FA-18CD-948B-60AD1034117A}"/>
              </a:ext>
            </a:extLst>
          </p:cNvPr>
          <p:cNvSpPr>
            <a:spLocks noChangeArrowheads="1"/>
          </p:cNvSpPr>
          <p:nvPr/>
        </p:nvSpPr>
        <p:spPr bwMode="auto">
          <a:xfrm>
            <a:off x="3081657" y="402975"/>
            <a:ext cx="1426994"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Online Support</a:t>
            </a:r>
          </a:p>
          <a:p>
            <a:pPr algn="ctr" eaLnBrk="1" hangingPunct="1">
              <a:spcBef>
                <a:spcPct val="0"/>
              </a:spcBef>
              <a:buFontTx/>
              <a:buNone/>
            </a:pPr>
            <a:endParaRPr lang="en-GB" altLang="en-US" sz="1579" b="1" u="sng" dirty="0"/>
          </a:p>
        </p:txBody>
      </p:sp>
      <p:sp>
        <p:nvSpPr>
          <p:cNvPr id="37892" name="Rectangle 4">
            <a:extLst>
              <a:ext uri="{FF2B5EF4-FFF2-40B4-BE49-F238E27FC236}">
                <a16:creationId xmlns:a16="http://schemas.microsoft.com/office/drawing/2014/main" id="{01A44483-AFE0-C4FF-C724-74B62BA3EDAF}"/>
              </a:ext>
            </a:extLst>
          </p:cNvPr>
          <p:cNvSpPr>
            <a:spLocks noChangeArrowheads="1"/>
          </p:cNvSpPr>
          <p:nvPr/>
        </p:nvSpPr>
        <p:spPr bwMode="auto">
          <a:xfrm>
            <a:off x="94735" y="784807"/>
            <a:ext cx="7334765" cy="9340121"/>
          </a:xfrm>
          <a:prstGeom prst="rect">
            <a:avLst/>
          </a:prstGeom>
          <a:solidFill>
            <a:srgbClr val="00FFFF">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None/>
            </a:pPr>
            <a:r>
              <a:rPr lang="en-GB" altLang="en-US" sz="1228" b="1" dirty="0">
                <a:latin typeface="Calibri"/>
                <a:cs typeface="Arial"/>
              </a:rPr>
              <a:t>Trauma resources:</a:t>
            </a:r>
          </a:p>
          <a:p>
            <a:pPr>
              <a:spcBef>
                <a:spcPct val="0"/>
              </a:spcBef>
              <a:buNone/>
            </a:pPr>
            <a:r>
              <a:rPr lang="en-GB" altLang="en-US" sz="1228" dirty="0" err="1">
                <a:latin typeface="Calibri"/>
                <a:cs typeface="Arial"/>
              </a:rPr>
              <a:t>MindEd</a:t>
            </a:r>
            <a:r>
              <a:rPr lang="en-GB" altLang="en-US" sz="1228" dirty="0">
                <a:latin typeface="Calibri"/>
                <a:cs typeface="Arial"/>
              </a:rPr>
              <a:t> PTSD education and information for families: </a:t>
            </a:r>
            <a:r>
              <a:rPr lang="en-GB" altLang="en-US" sz="1228" dirty="0">
                <a:latin typeface="Calibri"/>
                <a:cs typeface="Arial"/>
                <a:hlinkClick r:id="rId3"/>
              </a:rPr>
              <a:t>https://mindedforfamilies.org.uk/Content/trauma_and_coping</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Animations explaining PTSD: </a:t>
            </a:r>
            <a:r>
              <a:rPr lang="en-GB" altLang="en-US" sz="1228" dirty="0">
                <a:latin typeface="Calibri"/>
                <a:cs typeface="Arial"/>
                <a:hlinkClick r:id="rId4"/>
              </a:rPr>
              <a:t>https://uktraumacouncil.org/resources/trauma-and-ptsd</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Making a Plan: Dealing with things that remind you of what happened: </a:t>
            </a:r>
            <a:r>
              <a:rPr lang="en-GB" altLang="en-US" sz="1228" dirty="0">
                <a:latin typeface="Calibri"/>
                <a:cs typeface="Arial"/>
                <a:hlinkClick r:id="rId5"/>
              </a:rPr>
              <a:t>https://www.nctsn.org/sites/default/files/resources//making_a_plan_dealing_with_things_that_remind_you_what_happened.pdf</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What do I say? Talking about what happened with others: </a:t>
            </a:r>
            <a:r>
              <a:rPr lang="en-GB" altLang="en-US" sz="1228" dirty="0">
                <a:latin typeface="Calibri"/>
                <a:cs typeface="Arial"/>
                <a:hlinkClick r:id="rId6"/>
              </a:rPr>
              <a:t>https://www.nctsn.org/sites/default/files/resources//what_do_i_say_talking_about_what_happened.pdf</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At the Hospital: Helping my Child Cope: </a:t>
            </a:r>
            <a:r>
              <a:rPr lang="en-GB" altLang="en-US" sz="1228" dirty="0">
                <a:latin typeface="Calibri"/>
                <a:cs typeface="Arial"/>
                <a:hlinkClick r:id="rId7"/>
              </a:rPr>
              <a:t>https://www.nctsn.org/sites/default/files/resources//at_the_hospital_helping_my_child_cope_parents.pdf</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At the Hospital: Helping my Teen Cope: </a:t>
            </a:r>
            <a:r>
              <a:rPr lang="en-GB" altLang="en-US" sz="1228" dirty="0">
                <a:latin typeface="Calibri"/>
                <a:cs typeface="Arial"/>
                <a:hlinkClick r:id="rId8"/>
              </a:rPr>
              <a:t>https://www.nctsn.org/sites/default/files/resources//at_the_hospital_helping_my_teen_cope_parents.pdf</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After the Hospital: Helping my Child Cope: </a:t>
            </a:r>
            <a:r>
              <a:rPr lang="en-GB" altLang="en-US" sz="1228" dirty="0">
                <a:latin typeface="Calibri"/>
                <a:cs typeface="Arial"/>
                <a:hlinkClick r:id="rId9"/>
              </a:rPr>
              <a:t>https://www.nctsn.org/sites/default/files/resources//after_the_hospital_helping_my_child_cope_parents.pdf</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After the Hospital: Getting Back to a Schedule:</a:t>
            </a:r>
          </a:p>
          <a:p>
            <a:pPr>
              <a:spcBef>
                <a:spcPct val="0"/>
              </a:spcBef>
              <a:buNone/>
            </a:pPr>
            <a:r>
              <a:rPr lang="en-GB" altLang="en-US" sz="1228" dirty="0">
                <a:latin typeface="Calibri"/>
                <a:cs typeface="Arial"/>
                <a:hlinkClick r:id="rId10"/>
              </a:rPr>
              <a:t>https://www.nctsn.org/sites/default/files/resources//after_the_hospital_getting_back_to_schedule.pdf</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When it hurts: Dealing with the Pain: </a:t>
            </a:r>
            <a:r>
              <a:rPr lang="en-GB" altLang="en-US" sz="1228" dirty="0">
                <a:latin typeface="Calibri"/>
                <a:cs typeface="Arial"/>
                <a:hlinkClick r:id="rId11"/>
              </a:rPr>
              <a:t>https://www.nctsn.org/sites/default/files/resources//when_it_hurts_dealing_with_pain.pdf</a:t>
            </a:r>
            <a:endParaRPr lang="en-GB" altLang="en-US" sz="1228" dirty="0">
              <a:latin typeface="Calibri"/>
              <a:cs typeface="Arial"/>
            </a:endParaRPr>
          </a:p>
          <a:p>
            <a:pPr>
              <a:spcBef>
                <a:spcPct val="0"/>
              </a:spcBef>
              <a:buNone/>
            </a:pPr>
            <a:endParaRPr lang="en-GB" altLang="en-US" sz="1228" dirty="0">
              <a:latin typeface="Calibri"/>
              <a:cs typeface="Arial"/>
            </a:endParaRPr>
          </a:p>
          <a:p>
            <a:pPr>
              <a:spcBef>
                <a:spcPct val="0"/>
              </a:spcBef>
              <a:buNone/>
            </a:pPr>
            <a:r>
              <a:rPr lang="en-GB" altLang="en-US" sz="1228" dirty="0">
                <a:latin typeface="Calibri"/>
                <a:cs typeface="Arial"/>
              </a:rPr>
              <a:t>The Teen Trauma Journal by Laura Stokes (printed book)</a:t>
            </a:r>
          </a:p>
          <a:p>
            <a:pPr eaLnBrk="1" hangingPunct="1">
              <a:spcBef>
                <a:spcPct val="0"/>
              </a:spcBef>
              <a:buNone/>
            </a:pPr>
            <a:endParaRPr lang="en-GB" altLang="en-US" sz="1228" dirty="0">
              <a:latin typeface="Calibri"/>
              <a:cs typeface="Calibri"/>
            </a:endParaRPr>
          </a:p>
          <a:p>
            <a:pPr eaLnBrk="1" hangingPunct="1">
              <a:spcBef>
                <a:spcPct val="0"/>
              </a:spcBef>
              <a:buNone/>
            </a:pPr>
            <a:r>
              <a:rPr lang="en-GB" altLang="en-US" sz="1228" b="1" dirty="0">
                <a:latin typeface="Calibri"/>
                <a:cs typeface="Arial"/>
              </a:rPr>
              <a:t>Other useful websites:</a:t>
            </a:r>
            <a:endParaRPr lang="en-GB" altLang="en-US" sz="1228" b="1" dirty="0"/>
          </a:p>
          <a:p>
            <a:pPr eaLnBrk="1" hangingPunct="1">
              <a:spcBef>
                <a:spcPct val="0"/>
              </a:spcBef>
              <a:buFontTx/>
              <a:buNone/>
            </a:pPr>
            <a:r>
              <a:rPr lang="en-GB" altLang="en-US" sz="1228" dirty="0">
                <a:latin typeface="Calibri"/>
                <a:cs typeface="Arial"/>
              </a:rPr>
              <a:t>Resources for Teachers, Parents, Carers, and Children: </a:t>
            </a:r>
            <a:r>
              <a:rPr lang="en-GB" altLang="en-US" sz="1228" u="sng" dirty="0">
                <a:latin typeface="Calibri"/>
                <a:cs typeface="Arial"/>
                <a:hlinkClick r:id="rId12"/>
              </a:rPr>
              <a:t>http://www.youngminds.org.uk/</a:t>
            </a:r>
            <a:endParaRPr lang="en-GB" altLang="en-US" sz="1228" u="sng" dirty="0">
              <a:latin typeface="Calibri"/>
              <a:cs typeface="Arial"/>
            </a:endParaRPr>
          </a:p>
          <a:p>
            <a:pPr eaLnBrk="1" hangingPunct="1">
              <a:spcBef>
                <a:spcPct val="0"/>
              </a:spcBef>
              <a:buFontTx/>
              <a:buNone/>
            </a:pPr>
            <a:endParaRPr lang="en-GB" altLang="en-US" sz="1228" dirty="0"/>
          </a:p>
          <a:p>
            <a:pPr eaLnBrk="1" hangingPunct="1">
              <a:spcBef>
                <a:spcPct val="0"/>
              </a:spcBef>
              <a:buNone/>
            </a:pPr>
            <a:r>
              <a:rPr lang="en-GB" altLang="en-US" sz="1228" dirty="0">
                <a:latin typeface="Calibri"/>
                <a:cs typeface="Arial"/>
              </a:rPr>
              <a:t>Free Online Counselling: </a:t>
            </a:r>
            <a:r>
              <a:rPr lang="en-GB" altLang="en-US" sz="1228" u="sng" dirty="0">
                <a:latin typeface="Calibri"/>
                <a:cs typeface="Arial"/>
                <a:hlinkClick r:id="rId13"/>
              </a:rPr>
              <a:t>https://www.kooth.com/</a:t>
            </a:r>
            <a:r>
              <a:rPr lang="en-GB" altLang="en-US" sz="1228" u="sng" dirty="0">
                <a:latin typeface="Calibri"/>
                <a:cs typeface="Arial"/>
              </a:rPr>
              <a:t> </a:t>
            </a:r>
            <a:endParaRPr lang="en-GB" altLang="en-US" sz="1228" u="sng" dirty="0"/>
          </a:p>
          <a:p>
            <a:pPr eaLnBrk="1" hangingPunct="1">
              <a:spcBef>
                <a:spcPct val="0"/>
              </a:spcBef>
              <a:buFontTx/>
              <a:buNone/>
            </a:pPr>
            <a:endParaRPr lang="en-GB" altLang="en-US" sz="1228" dirty="0"/>
          </a:p>
          <a:p>
            <a:pPr eaLnBrk="1" hangingPunct="1">
              <a:spcBef>
                <a:spcPct val="0"/>
              </a:spcBef>
              <a:buFontTx/>
              <a:buNone/>
            </a:pPr>
            <a:r>
              <a:rPr lang="en-GB" altLang="en-US" sz="1228" dirty="0">
                <a:latin typeface="Calibri"/>
                <a:cs typeface="Arial"/>
              </a:rPr>
              <a:t>Stress and Anxiety: </a:t>
            </a:r>
            <a:r>
              <a:rPr lang="en-GB" altLang="en-US" sz="1228" u="sng" dirty="0">
                <a:latin typeface="Calibri"/>
                <a:cs typeface="Arial"/>
                <a:hlinkClick r:id="rId14"/>
              </a:rPr>
              <a:t>https://www.moodcafe.co.uk/for-children-and-young-people/feeling-worried,-frightened,-stressed-or-anxious.aspx</a:t>
            </a:r>
            <a:endParaRPr lang="en-GB" altLang="en-US" sz="1228" u="sng" dirty="0">
              <a:latin typeface="Calibri"/>
              <a:cs typeface="Arial"/>
            </a:endParaRPr>
          </a:p>
          <a:p>
            <a:pPr eaLnBrk="1" hangingPunct="1">
              <a:spcBef>
                <a:spcPct val="0"/>
              </a:spcBef>
              <a:buFontTx/>
              <a:buNone/>
            </a:pPr>
            <a:endParaRPr lang="en-GB" altLang="en-US" sz="1228" dirty="0"/>
          </a:p>
          <a:p>
            <a:pPr eaLnBrk="1" hangingPunct="1">
              <a:spcBef>
                <a:spcPct val="0"/>
              </a:spcBef>
              <a:buFontTx/>
              <a:buNone/>
            </a:pPr>
            <a:r>
              <a:rPr lang="en-GB" altLang="en-US" sz="1228" dirty="0">
                <a:latin typeface="Calibri"/>
                <a:cs typeface="Arial"/>
              </a:rPr>
              <a:t>Anxiety and Depression: </a:t>
            </a:r>
            <a:r>
              <a:rPr lang="en-GB" altLang="en-US" sz="1228" u="sng" dirty="0">
                <a:latin typeface="Calibri"/>
                <a:cs typeface="Arial"/>
                <a:hlinkClick r:id="rId15"/>
              </a:rPr>
              <a:t>https://www.nhs.uk/conditions/stress-anxiety-depression/anxiety-in-children/</a:t>
            </a:r>
            <a:endParaRPr lang="en-GB" altLang="en-US" sz="1228" u="sng" dirty="0">
              <a:latin typeface="Calibri"/>
              <a:cs typeface="Arial"/>
            </a:endParaRPr>
          </a:p>
          <a:p>
            <a:pPr eaLnBrk="1" hangingPunct="1">
              <a:spcBef>
                <a:spcPct val="0"/>
              </a:spcBef>
              <a:buFontTx/>
              <a:buNone/>
            </a:pPr>
            <a:endParaRPr lang="en-GB" altLang="en-US" sz="1228" u="sng" dirty="0"/>
          </a:p>
          <a:p>
            <a:pPr eaLnBrk="1" hangingPunct="1">
              <a:spcBef>
                <a:spcPct val="0"/>
              </a:spcBef>
              <a:buNone/>
            </a:pPr>
            <a:r>
              <a:rPr lang="en-GB" altLang="en-US" sz="1228" dirty="0">
                <a:latin typeface="Calibri"/>
                <a:cs typeface="Arial"/>
              </a:rPr>
              <a:t>Mindful Breathing: </a:t>
            </a:r>
            <a:r>
              <a:rPr lang="en-GB" altLang="en-US" sz="1228" u="sng" dirty="0">
                <a:latin typeface="Calibri"/>
                <a:cs typeface="Arial"/>
                <a:hlinkClick r:id="rId16"/>
              </a:rPr>
              <a:t>www.getselfhelp.co.uk/mindfulness.htm</a:t>
            </a:r>
            <a:r>
              <a:rPr lang="en-GB" altLang="en-US" sz="1228" i="1" dirty="0">
                <a:latin typeface="Calibri"/>
                <a:cs typeface="Arial"/>
              </a:rPr>
              <a:t> </a:t>
            </a:r>
            <a:endParaRPr lang="en-GB" altLang="en-US" sz="1228" i="1" dirty="0"/>
          </a:p>
          <a:p>
            <a:pPr eaLnBrk="1" hangingPunct="1">
              <a:spcBef>
                <a:spcPct val="0"/>
              </a:spcBef>
              <a:buFontTx/>
              <a:buNone/>
            </a:pPr>
            <a:endParaRPr lang="en-GB" altLang="en-US" sz="1228" dirty="0"/>
          </a:p>
          <a:p>
            <a:pPr eaLnBrk="1" hangingPunct="1">
              <a:spcBef>
                <a:spcPct val="0"/>
              </a:spcBef>
              <a:buNone/>
            </a:pPr>
            <a:r>
              <a:rPr lang="en-GB" altLang="en-US" sz="1228" dirty="0">
                <a:latin typeface="Calibri"/>
                <a:cs typeface="Arial"/>
              </a:rPr>
              <a:t>Mindful Activity: </a:t>
            </a:r>
            <a:r>
              <a:rPr lang="en-GB" altLang="en-US" sz="1228" u="sng" dirty="0">
                <a:latin typeface="Calibri"/>
                <a:cs typeface="Arial"/>
                <a:hlinkClick r:id="rId16"/>
              </a:rPr>
              <a:t>www.getselfhelp.co.uk/mindfulness.htm</a:t>
            </a:r>
            <a:r>
              <a:rPr lang="en-GB" altLang="en-US" sz="1228" i="1" dirty="0">
                <a:latin typeface="Calibri"/>
                <a:cs typeface="Arial"/>
              </a:rPr>
              <a:t> </a:t>
            </a:r>
            <a:endParaRPr lang="en-GB" altLang="en-US" sz="1228" i="1" dirty="0"/>
          </a:p>
          <a:p>
            <a:pPr eaLnBrk="1" hangingPunct="1">
              <a:spcBef>
                <a:spcPct val="0"/>
              </a:spcBef>
              <a:buFontTx/>
              <a:buNone/>
            </a:pPr>
            <a:endParaRPr lang="en-GB" altLang="en-US" sz="1228" dirty="0"/>
          </a:p>
          <a:p>
            <a:pPr eaLnBrk="1" hangingPunct="1">
              <a:spcBef>
                <a:spcPct val="0"/>
              </a:spcBef>
              <a:buNone/>
            </a:pPr>
            <a:r>
              <a:rPr lang="en-GB" altLang="en-US" sz="1228" dirty="0">
                <a:latin typeface="Calibri"/>
                <a:cs typeface="Arial"/>
              </a:rPr>
              <a:t>Relaxation Techniques: </a:t>
            </a:r>
            <a:r>
              <a:rPr lang="en-GB" altLang="en-US" sz="1228" u="sng" dirty="0">
                <a:latin typeface="Calibri"/>
                <a:cs typeface="Arial"/>
                <a:hlinkClick r:id="rId17"/>
              </a:rPr>
              <a:t>www.getselfhelp.co.uk/relax.htm</a:t>
            </a:r>
            <a:r>
              <a:rPr lang="en-GB" altLang="en-US" sz="1228" dirty="0">
                <a:latin typeface="Calibri"/>
                <a:cs typeface="Arial"/>
              </a:rPr>
              <a:t> </a:t>
            </a:r>
            <a:endParaRPr lang="en-GB" altLang="en-US" sz="1228" dirty="0"/>
          </a:p>
          <a:p>
            <a:pPr eaLnBrk="1" hangingPunct="1">
              <a:spcBef>
                <a:spcPct val="0"/>
              </a:spcBef>
              <a:buFontTx/>
              <a:buNone/>
            </a:pPr>
            <a:endParaRPr lang="en-GB" altLang="en-US" sz="1228" dirty="0"/>
          </a:p>
          <a:p>
            <a:pPr eaLnBrk="1" hangingPunct="1">
              <a:spcBef>
                <a:spcPct val="0"/>
              </a:spcBef>
              <a:buNone/>
            </a:pPr>
            <a:r>
              <a:rPr lang="en-GB" altLang="en-US" sz="1228" dirty="0">
                <a:latin typeface="Calibri"/>
                <a:cs typeface="Arial"/>
              </a:rPr>
              <a:t>Thought Distancing: </a:t>
            </a:r>
            <a:r>
              <a:rPr lang="en-GB" altLang="en-US" sz="1228" u="sng" dirty="0">
                <a:latin typeface="Calibri"/>
                <a:cs typeface="Arial"/>
                <a:hlinkClick r:id="rId18"/>
              </a:rPr>
              <a:t>www.getselfhelp.co.uk/cbtsetp6.htm</a:t>
            </a:r>
            <a:r>
              <a:rPr lang="en-GB" altLang="en-US" sz="1228" dirty="0">
                <a:latin typeface="Calibri"/>
                <a:cs typeface="Arial"/>
              </a:rPr>
              <a:t> </a:t>
            </a:r>
            <a:endParaRPr lang="en-GB" altLang="en-US" sz="1228" dirty="0"/>
          </a:p>
          <a:p>
            <a:pPr eaLnBrk="1" hangingPunct="1">
              <a:spcBef>
                <a:spcPct val="0"/>
              </a:spcBef>
              <a:buFontTx/>
              <a:buNone/>
            </a:pPr>
            <a:endParaRPr lang="en-GB" altLang="en-US" sz="1228" dirty="0"/>
          </a:p>
          <a:p>
            <a:pPr eaLnBrk="1" hangingPunct="1">
              <a:spcBef>
                <a:spcPct val="0"/>
              </a:spcBef>
              <a:buNone/>
            </a:pPr>
            <a:r>
              <a:rPr lang="en-GB" altLang="en-US" sz="1228" dirty="0">
                <a:latin typeface="Calibri"/>
                <a:cs typeface="Arial"/>
              </a:rPr>
              <a:t>Supporting Sleep: </a:t>
            </a:r>
            <a:r>
              <a:rPr lang="en-GB" altLang="en-US" sz="1228" u="sng" dirty="0">
                <a:latin typeface="Calibri"/>
                <a:cs typeface="Arial"/>
                <a:hlinkClick r:id="rId19"/>
              </a:rPr>
              <a:t>www.getselfhelp.co.uk/sleep.htm</a:t>
            </a:r>
            <a:r>
              <a:rPr lang="en-GB" altLang="en-US" sz="1228" i="1" dirty="0">
                <a:latin typeface="Calibri"/>
                <a:cs typeface="Arial"/>
              </a:rPr>
              <a:t> </a:t>
            </a:r>
          </a:p>
        </p:txBody>
      </p:sp>
      <p:sp>
        <p:nvSpPr>
          <p:cNvPr id="37893" name="Slide Number Placeholder 7">
            <a:extLst>
              <a:ext uri="{FF2B5EF4-FFF2-40B4-BE49-F238E27FC236}">
                <a16:creationId xmlns:a16="http://schemas.microsoft.com/office/drawing/2014/main" id="{EDA977B7-6DDF-2D86-7F58-7800CC352ECC}"/>
              </a:ext>
            </a:extLst>
          </p:cNvPr>
          <p:cNvSpPr txBox="1">
            <a:spLocks/>
          </p:cNvSpPr>
          <p:nvPr/>
        </p:nvSpPr>
        <p:spPr bwMode="auto">
          <a:xfrm>
            <a:off x="6744042" y="220130"/>
            <a:ext cx="285430"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E4908058-EFBA-5F4D-B0A4-CDACB318D0E1}" type="slidenum">
              <a:rPr lang="en-GB" altLang="en-US" sz="789"/>
              <a:pPr algn="r" eaLnBrk="1" hangingPunct="1">
                <a:spcBef>
                  <a:spcPct val="0"/>
                </a:spcBef>
                <a:buFontTx/>
                <a:buNone/>
              </a:pPr>
              <a:t>24</a:t>
            </a:fld>
            <a:endParaRPr lang="en-GB" altLang="en-US" sz="789" dirty="0"/>
          </a:p>
        </p:txBody>
      </p:sp>
      <p:sp>
        <p:nvSpPr>
          <p:cNvPr id="10" name="Oval 9">
            <a:extLst>
              <a:ext uri="{FF2B5EF4-FFF2-40B4-BE49-F238E27FC236}">
                <a16:creationId xmlns:a16="http://schemas.microsoft.com/office/drawing/2014/main" id="{A6801FC7-0655-8279-6DC3-AE5136C05D46}"/>
              </a:ext>
            </a:extLst>
          </p:cNvPr>
          <p:cNvSpPr/>
          <p:nvPr/>
        </p:nvSpPr>
        <p:spPr>
          <a:xfrm>
            <a:off x="6744042" y="300097"/>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FB77ECC6-D23A-4BF6-06F7-25AD943F2725}"/>
              </a:ext>
            </a:extLst>
          </p:cNvPr>
          <p:cNvSpPr>
            <a:spLocks noGrp="1"/>
          </p:cNvSpPr>
          <p:nvPr>
            <p:ph type="ftr" sz="quarter" idx="11"/>
          </p:nvPr>
        </p:nvSpPr>
        <p:spPr>
          <a:xfrm>
            <a:off x="300555" y="10215530"/>
            <a:ext cx="6989197" cy="568077"/>
          </a:xfrm>
        </p:spPr>
        <p:txBody>
          <a:bodyPr/>
          <a:lstStyle/>
          <a:p>
            <a:pPr>
              <a:defRPr/>
            </a:pPr>
            <a:r>
              <a:rPr lang="en-GB" sz="1000" dirty="0"/>
              <a:t>Developed by: Jessica Stacey (Undergraduate Assistant Psychologist) and Dr Hayley Thompson (Principal Clinical Psychologist)</a:t>
            </a:r>
          </a:p>
        </p:txBody>
      </p:sp>
      <p:sp>
        <p:nvSpPr>
          <p:cNvPr id="37891" name="Rectangle 3">
            <a:extLst>
              <a:ext uri="{FF2B5EF4-FFF2-40B4-BE49-F238E27FC236}">
                <a16:creationId xmlns:a16="http://schemas.microsoft.com/office/drawing/2014/main" id="{A1438813-8209-157B-9CFC-624AEF6D2A73}"/>
              </a:ext>
            </a:extLst>
          </p:cNvPr>
          <p:cNvSpPr>
            <a:spLocks noChangeArrowheads="1"/>
          </p:cNvSpPr>
          <p:nvPr/>
        </p:nvSpPr>
        <p:spPr bwMode="auto">
          <a:xfrm>
            <a:off x="4170091" y="9421877"/>
            <a:ext cx="3119661" cy="647870"/>
          </a:xfrm>
          <a:prstGeom prst="rect">
            <a:avLst/>
          </a:prstGeom>
          <a:solidFill>
            <a:srgbClr val="FF00EB">
              <a:alpha val="27059"/>
            </a:srgbClr>
          </a:solidFill>
          <a:ln>
            <a:noFill/>
          </a:ln>
        </p:spPr>
        <p:txBody>
          <a:bodyPr wrap="square" lIns="80199" tIns="40100" rIns="80199" bIns="40100" anchor="t">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None/>
            </a:pPr>
            <a:r>
              <a:rPr lang="en-GB" altLang="en-US" sz="1228" b="1" dirty="0">
                <a:latin typeface="Calibri"/>
                <a:cs typeface="Arial"/>
              </a:rPr>
              <a:t>Apps: </a:t>
            </a:r>
            <a:endParaRPr lang="en-GB" altLang="en-US" sz="1228" b="1" dirty="0"/>
          </a:p>
          <a:p>
            <a:pPr eaLnBrk="1" hangingPunct="1">
              <a:spcBef>
                <a:spcPct val="0"/>
              </a:spcBef>
              <a:buFontTx/>
              <a:buNone/>
            </a:pPr>
            <a:r>
              <a:rPr lang="en-GB" altLang="en-US" sz="1228" dirty="0">
                <a:latin typeface="Calibri"/>
                <a:cs typeface="Arial"/>
              </a:rPr>
              <a:t>Meditation and Sleep:</a:t>
            </a:r>
            <a:r>
              <a:rPr lang="en-US" altLang="en-US" sz="1228" u="sng" dirty="0">
                <a:latin typeface="Calibri"/>
                <a:cs typeface="Arial"/>
                <a:hlinkClick r:id="rId20"/>
              </a:rPr>
              <a:t>https://www.calm.com/</a:t>
            </a:r>
            <a:endParaRPr lang="en-GB" altLang="en-US" sz="1228" u="sng" dirty="0">
              <a:latin typeface="Calibri"/>
              <a:cs typeface="Arial"/>
            </a:endParaRPr>
          </a:p>
          <a:p>
            <a:pPr eaLnBrk="1" hangingPunct="1">
              <a:spcBef>
                <a:spcPct val="0"/>
              </a:spcBef>
              <a:buFontTx/>
              <a:buNone/>
            </a:pPr>
            <a:r>
              <a:rPr lang="en-GB" altLang="en-US" sz="1228" dirty="0">
                <a:latin typeface="Calibri"/>
                <a:cs typeface="Arial"/>
              </a:rPr>
              <a:t>Meditation: </a:t>
            </a:r>
            <a:r>
              <a:rPr lang="en-US" altLang="en-US" sz="1228" u="sng" dirty="0">
                <a:latin typeface="Calibri"/>
                <a:cs typeface="Arial"/>
                <a:hlinkClick r:id="rId21"/>
              </a:rPr>
              <a:t>https://www.headspace.com/kids</a:t>
            </a:r>
            <a:endParaRPr lang="en-GB" altLang="en-US" sz="1228" dirty="0">
              <a:latin typeface="Calibri"/>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F3F22CD-9F09-119D-C1AC-49035900177F}"/>
              </a:ext>
            </a:extLst>
          </p:cNvPr>
          <p:cNvSpPr>
            <a:spLocks noGrp="1"/>
          </p:cNvSpPr>
          <p:nvPr>
            <p:ph type="title"/>
          </p:nvPr>
        </p:nvSpPr>
        <p:spPr>
          <a:xfrm>
            <a:off x="1668631" y="-421426"/>
            <a:ext cx="4222413" cy="1374244"/>
          </a:xfrm>
        </p:spPr>
        <p:txBody>
          <a:bodyPr/>
          <a:lstStyle/>
          <a:p>
            <a:r>
              <a:rPr lang="en-GB" altLang="en-US" sz="1579" u="sng"/>
              <a:t>Local Free &amp; Confidential Youth Counselling</a:t>
            </a:r>
          </a:p>
        </p:txBody>
      </p:sp>
      <p:sp>
        <p:nvSpPr>
          <p:cNvPr id="39943" name="Slide Number Placeholder 7">
            <a:extLst>
              <a:ext uri="{FF2B5EF4-FFF2-40B4-BE49-F238E27FC236}">
                <a16:creationId xmlns:a16="http://schemas.microsoft.com/office/drawing/2014/main" id="{7DBCC8C8-51C2-279A-1983-F4299BDC67F2}"/>
              </a:ext>
            </a:extLst>
          </p:cNvPr>
          <p:cNvSpPr txBox="1">
            <a:spLocks/>
          </p:cNvSpPr>
          <p:nvPr/>
        </p:nvSpPr>
        <p:spPr bwMode="auto">
          <a:xfrm>
            <a:off x="5900353" y="-26829"/>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213CA76C-95CF-044C-8A76-59DD89A1C73A}" type="slidenum">
              <a:rPr lang="en-GB" altLang="en-US" sz="789"/>
              <a:pPr algn="r" eaLnBrk="1" hangingPunct="1">
                <a:spcBef>
                  <a:spcPct val="0"/>
                </a:spcBef>
                <a:buFontTx/>
                <a:buNone/>
              </a:pPr>
              <a:t>25</a:t>
            </a:fld>
            <a:endParaRPr lang="en-GB" altLang="en-US" sz="789"/>
          </a:p>
        </p:txBody>
      </p:sp>
      <p:sp>
        <p:nvSpPr>
          <p:cNvPr id="14" name="Oval 13">
            <a:extLst>
              <a:ext uri="{FF2B5EF4-FFF2-40B4-BE49-F238E27FC236}">
                <a16:creationId xmlns:a16="http://schemas.microsoft.com/office/drawing/2014/main" id="{98742ADF-C123-22EA-2137-4403E0FCFFFB}"/>
              </a:ext>
            </a:extLst>
          </p:cNvPr>
          <p:cNvSpPr/>
          <p:nvPr/>
        </p:nvSpPr>
        <p:spPr>
          <a:xfrm>
            <a:off x="5935236" y="51583"/>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D6D058E9-2033-8264-9895-8C78A2415963}"/>
              </a:ext>
            </a:extLst>
          </p:cNvPr>
          <p:cNvSpPr>
            <a:spLocks noGrp="1"/>
          </p:cNvSpPr>
          <p:nvPr>
            <p:ph type="ftr" sz="quarter" idx="11"/>
          </p:nvPr>
        </p:nvSpPr>
        <p:spPr>
          <a:xfrm>
            <a:off x="4241032" y="10100044"/>
            <a:ext cx="3318643" cy="561340"/>
          </a:xfrm>
        </p:spPr>
        <p:txBody>
          <a:bodyPr/>
          <a:lstStyle/>
          <a:p>
            <a:pPr>
              <a:defRPr/>
            </a:pPr>
            <a:r>
              <a:rPr lang="en-GB" sz="789" dirty="0"/>
              <a:t>Developed by: </a:t>
            </a:r>
          </a:p>
          <a:p>
            <a:pPr>
              <a:defRPr/>
            </a:pPr>
            <a:r>
              <a:rPr lang="en-GB" sz="789" dirty="0"/>
              <a:t>Jessica Stacey (Undergraduate Assistant Psychologist) </a:t>
            </a:r>
          </a:p>
          <a:p>
            <a:pPr>
              <a:defRPr/>
            </a:pPr>
            <a:r>
              <a:rPr lang="en-GB" sz="789" dirty="0"/>
              <a:t>and Dr Hayley Thompson (Principal Clinical Psychologist)</a:t>
            </a:r>
          </a:p>
        </p:txBody>
      </p:sp>
      <p:sp>
        <p:nvSpPr>
          <p:cNvPr id="4" name="Rectangle 3">
            <a:extLst>
              <a:ext uri="{FF2B5EF4-FFF2-40B4-BE49-F238E27FC236}">
                <a16:creationId xmlns:a16="http://schemas.microsoft.com/office/drawing/2014/main" id="{0F262B43-90EA-D802-413B-680795AEB794}"/>
              </a:ext>
            </a:extLst>
          </p:cNvPr>
          <p:cNvSpPr/>
          <p:nvPr/>
        </p:nvSpPr>
        <p:spPr>
          <a:xfrm>
            <a:off x="160311" y="579723"/>
            <a:ext cx="4100176" cy="4147930"/>
          </a:xfrm>
          <a:prstGeom prst="rect">
            <a:avLst/>
          </a:prstGeom>
          <a:solidFill>
            <a:srgbClr val="F53BB1">
              <a:alpha val="52000"/>
            </a:srgbClr>
          </a:solidFill>
        </p:spPr>
        <p:txBody>
          <a:bodyPr wrap="square" lIns="80199" tIns="40100" rIns="80199" bIns="4010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No5 </a:t>
            </a:r>
          </a:p>
          <a:p>
            <a:endParaRPr lang="en-GB" sz="1400" dirty="0"/>
          </a:p>
          <a:p>
            <a:r>
              <a:rPr lang="en-GB" sz="1400" i="1" dirty="0">
                <a:ea typeface="+mn-lt"/>
                <a:cs typeface="+mn-lt"/>
              </a:rPr>
              <a:t>*Must be aged between 11-25 and living, working or studying in the </a:t>
            </a:r>
            <a:r>
              <a:rPr lang="en-GB" sz="1400" b="1" i="1" dirty="0">
                <a:ea typeface="+mn-lt"/>
                <a:cs typeface="+mn-lt"/>
              </a:rPr>
              <a:t>Greater Reading</a:t>
            </a:r>
            <a:r>
              <a:rPr lang="en-GB" sz="1400" i="1" dirty="0">
                <a:ea typeface="+mn-lt"/>
                <a:cs typeface="+mn-lt"/>
              </a:rPr>
              <a:t> area*</a:t>
            </a:r>
            <a:endParaRPr lang="en-GB" sz="1600" i="1" dirty="0"/>
          </a:p>
          <a:p>
            <a:endParaRPr lang="en-GB" sz="1400" dirty="0"/>
          </a:p>
          <a:p>
            <a:r>
              <a:rPr lang="en-GB" sz="1400" dirty="0"/>
              <a:t>101 Oxford Road,</a:t>
            </a:r>
            <a:br>
              <a:rPr lang="en-GB" sz="1400" dirty="0"/>
            </a:br>
            <a:r>
              <a:rPr lang="en-GB" sz="1400" dirty="0"/>
              <a:t>Reading, Berkshire,</a:t>
            </a:r>
          </a:p>
          <a:p>
            <a:r>
              <a:rPr lang="en-GB" sz="1400" dirty="0"/>
              <a:t>RG1 7UD</a:t>
            </a:r>
          </a:p>
          <a:p>
            <a:endParaRPr lang="en-GB" sz="1400" dirty="0"/>
          </a:p>
          <a:p>
            <a:r>
              <a:rPr lang="en-GB" sz="1400" dirty="0"/>
              <a:t>Tel: 0118 901 5668</a:t>
            </a:r>
            <a:endParaRPr lang="en-GB" sz="1400" dirty="0">
              <a:ea typeface="Calibri"/>
              <a:cs typeface="Calibri"/>
            </a:endParaRPr>
          </a:p>
          <a:p>
            <a:endParaRPr lang="en-GB" sz="1400" dirty="0"/>
          </a:p>
          <a:p>
            <a:r>
              <a:rPr lang="en-GB" sz="1400" dirty="0"/>
              <a:t>Admin phone: 0118 901 5649</a:t>
            </a:r>
          </a:p>
          <a:p>
            <a:endParaRPr lang="en-GB" sz="1400" dirty="0"/>
          </a:p>
          <a:p>
            <a:r>
              <a:rPr lang="en-GB" sz="1400" dirty="0"/>
              <a:t>Email: </a:t>
            </a:r>
            <a:r>
              <a:rPr lang="en-GB" sz="1400" dirty="0">
                <a:hlinkClick r:id="rId3"/>
              </a:rPr>
              <a:t>info@no5.org.uk</a:t>
            </a:r>
          </a:p>
          <a:p>
            <a:endParaRPr lang="en-GB" sz="1400" dirty="0">
              <a:ea typeface="Calibri" panose="020F0502020204030204"/>
              <a:cs typeface="Calibri" panose="020F0502020204030204"/>
            </a:endParaRPr>
          </a:p>
          <a:p>
            <a:r>
              <a:rPr lang="en-GB" sz="1400" dirty="0">
                <a:ea typeface="Calibri" panose="020F0502020204030204"/>
                <a:cs typeface="Calibri" panose="020F0502020204030204"/>
              </a:rPr>
              <a:t>Online Form (click purple 'make a referral' button):</a:t>
            </a:r>
          </a:p>
          <a:p>
            <a:r>
              <a:rPr lang="en-GB" sz="1400" dirty="0">
                <a:ea typeface="Calibri" panose="020F0502020204030204"/>
                <a:cs typeface="Calibri" panose="020F0502020204030204"/>
                <a:hlinkClick r:id="rId4"/>
              </a:rPr>
              <a:t>https://no5.org.uk/children-young-people-counselling/</a:t>
            </a:r>
          </a:p>
          <a:p>
            <a:endParaRPr lang="en-GB" sz="1228" dirty="0">
              <a:ea typeface="Calibri" panose="020F0502020204030204"/>
              <a:cs typeface="Calibri" panose="020F0502020204030204"/>
            </a:endParaRPr>
          </a:p>
        </p:txBody>
      </p:sp>
      <p:sp>
        <p:nvSpPr>
          <p:cNvPr id="6" name="TextBox 2">
            <a:extLst>
              <a:ext uri="{FF2B5EF4-FFF2-40B4-BE49-F238E27FC236}">
                <a16:creationId xmlns:a16="http://schemas.microsoft.com/office/drawing/2014/main" id="{D5B6C925-C9C1-EBD8-7DE3-FEED6072BAAB}"/>
              </a:ext>
            </a:extLst>
          </p:cNvPr>
          <p:cNvSpPr txBox="1"/>
          <p:nvPr/>
        </p:nvSpPr>
        <p:spPr>
          <a:xfrm>
            <a:off x="162764" y="4859871"/>
            <a:ext cx="4078267" cy="2450863"/>
          </a:xfrm>
          <a:prstGeom prst="rect">
            <a:avLst/>
          </a:prstGeom>
          <a:solidFill>
            <a:srgbClr val="521780">
              <a:alpha val="40000"/>
            </a:srgbClr>
          </a:solidFill>
        </p:spPr>
        <p:txBody>
          <a:bodyPr wrap="square" lIns="80199" tIns="40100" rIns="80199" bIns="4010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Number 22</a:t>
            </a:r>
          </a:p>
          <a:p>
            <a:endParaRPr lang="en-GB" sz="1400" dirty="0"/>
          </a:p>
          <a:p>
            <a:r>
              <a:rPr lang="en-GB" sz="1400" i="1" dirty="0">
                <a:ea typeface="Calibri"/>
                <a:cs typeface="Calibri"/>
              </a:rPr>
              <a:t>*must be aged between 12-25 and live in </a:t>
            </a:r>
            <a:r>
              <a:rPr lang="en-GB" sz="1400" b="1" i="1" dirty="0">
                <a:ea typeface="Calibri"/>
                <a:cs typeface="Calibri"/>
              </a:rPr>
              <a:t>Windsor, Maidenhead or Slough</a:t>
            </a:r>
            <a:r>
              <a:rPr lang="en-GB" sz="1400" i="1" dirty="0">
                <a:ea typeface="Calibri"/>
                <a:cs typeface="Calibri"/>
              </a:rPr>
              <a:t>*</a:t>
            </a:r>
            <a:endParaRPr lang="en-GB" sz="1400" dirty="0"/>
          </a:p>
          <a:p>
            <a:endParaRPr lang="en-GB" sz="1400" i="1" dirty="0"/>
          </a:p>
          <a:p>
            <a:r>
              <a:rPr lang="en-GB" sz="1400" dirty="0"/>
              <a:t>27 Church Street, Slough, Berkshire, SL1 1PL</a:t>
            </a:r>
            <a:endParaRPr lang="en-GB" sz="1400" u="sng" dirty="0">
              <a:ea typeface="Calibri" panose="020F0502020204030204"/>
              <a:cs typeface="Calibri" panose="020F0502020204030204"/>
            </a:endParaRPr>
          </a:p>
          <a:p>
            <a:endParaRPr lang="en-GB" sz="1400" dirty="0"/>
          </a:p>
          <a:p>
            <a:r>
              <a:rPr lang="en-GB" sz="1400" dirty="0"/>
              <a:t>Tel: 01628 636661</a:t>
            </a:r>
          </a:p>
          <a:p>
            <a:endParaRPr lang="en-GB" sz="1400" dirty="0"/>
          </a:p>
          <a:p>
            <a:r>
              <a:rPr lang="en-GB" sz="1400" dirty="0">
                <a:ea typeface="Calibri"/>
                <a:cs typeface="Calibri"/>
              </a:rPr>
              <a:t>Online form: </a:t>
            </a:r>
          </a:p>
          <a:p>
            <a:r>
              <a:rPr lang="en-GB" sz="1400" dirty="0">
                <a:ea typeface="Calibri"/>
                <a:cs typeface="Calibri"/>
                <a:hlinkClick r:id="rId5"/>
              </a:rPr>
              <a:t>https://number22.org/enquiry-form/</a:t>
            </a:r>
            <a:endParaRPr lang="en-GB" sz="1400" dirty="0">
              <a:ea typeface="Calibri"/>
              <a:cs typeface="Calibri"/>
            </a:endParaRPr>
          </a:p>
        </p:txBody>
      </p:sp>
      <p:sp>
        <p:nvSpPr>
          <p:cNvPr id="8" name="TextBox 1">
            <a:extLst>
              <a:ext uri="{FF2B5EF4-FFF2-40B4-BE49-F238E27FC236}">
                <a16:creationId xmlns:a16="http://schemas.microsoft.com/office/drawing/2014/main" id="{88955C7C-EC83-79E8-50E5-779142F5F15B}"/>
              </a:ext>
            </a:extLst>
          </p:cNvPr>
          <p:cNvSpPr txBox="1"/>
          <p:nvPr/>
        </p:nvSpPr>
        <p:spPr>
          <a:xfrm>
            <a:off x="4400302" y="704644"/>
            <a:ext cx="3003844" cy="3312637"/>
          </a:xfrm>
          <a:prstGeom prst="rect">
            <a:avLst/>
          </a:prstGeom>
          <a:solidFill>
            <a:srgbClr val="F6FF00">
              <a:alpha val="34902"/>
            </a:srgbClr>
          </a:solidFill>
        </p:spPr>
        <p:txBody>
          <a:bodyPr wrap="square" lIns="80199" tIns="40100" rIns="80199" bIns="4010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Youth Enquiry Service (YES)</a:t>
            </a:r>
          </a:p>
          <a:p>
            <a:endParaRPr lang="en-GB" sz="1400" dirty="0"/>
          </a:p>
          <a:p>
            <a:r>
              <a:rPr lang="en-GB" sz="1400" i="1" dirty="0">
                <a:ea typeface="+mn-lt"/>
                <a:cs typeface="+mn-lt"/>
              </a:rPr>
              <a:t>*Must be aged between 13-25 and live in </a:t>
            </a:r>
            <a:r>
              <a:rPr lang="en-GB" sz="1400" b="1" i="1" dirty="0">
                <a:ea typeface="+mn-lt"/>
                <a:cs typeface="+mn-lt"/>
              </a:rPr>
              <a:t>High Wycombe</a:t>
            </a:r>
            <a:r>
              <a:rPr lang="en-GB" sz="1400" i="1" dirty="0">
                <a:ea typeface="+mn-lt"/>
                <a:cs typeface="+mn-lt"/>
              </a:rPr>
              <a:t>*</a:t>
            </a:r>
            <a:endParaRPr lang="en-GB" sz="1400" dirty="0">
              <a:ea typeface="+mn-lt"/>
              <a:cs typeface="+mn-lt"/>
            </a:endParaRPr>
          </a:p>
          <a:p>
            <a:endParaRPr lang="en-GB" sz="1400" dirty="0">
              <a:ea typeface="Calibri"/>
              <a:cs typeface="Calibri"/>
            </a:endParaRPr>
          </a:p>
          <a:p>
            <a:r>
              <a:rPr lang="en-GB" sz="1400" dirty="0"/>
              <a:t>52 </a:t>
            </a:r>
            <a:r>
              <a:rPr lang="en-GB" sz="1400" dirty="0" err="1"/>
              <a:t>Frogmoor</a:t>
            </a:r>
            <a:r>
              <a:rPr lang="en-GB" sz="1400" dirty="0"/>
              <a:t>, High Wycombe, HP13 5DG</a:t>
            </a:r>
          </a:p>
          <a:p>
            <a:endParaRPr lang="en-GB" sz="1400" dirty="0"/>
          </a:p>
          <a:p>
            <a:r>
              <a:rPr lang="en-GB" sz="1400" dirty="0"/>
              <a:t>Tel: 01494 437373</a:t>
            </a:r>
            <a:endParaRPr lang="en-GB" sz="1400" dirty="0">
              <a:ea typeface="Calibri"/>
              <a:cs typeface="Calibri"/>
            </a:endParaRPr>
          </a:p>
          <a:p>
            <a:r>
              <a:rPr lang="en-GB" sz="1400" dirty="0"/>
              <a:t>	</a:t>
            </a:r>
          </a:p>
          <a:p>
            <a:r>
              <a:rPr lang="en-GB" sz="1400" dirty="0"/>
              <a:t>Email: </a:t>
            </a:r>
            <a:r>
              <a:rPr lang="en-GB" sz="1400" dirty="0">
                <a:hlinkClick r:id="rId6"/>
              </a:rPr>
              <a:t>info@yeswycombe.org</a:t>
            </a:r>
            <a:endParaRPr lang="en-GB" sz="1400" dirty="0"/>
          </a:p>
          <a:p>
            <a:endParaRPr lang="en-GB" sz="1400" dirty="0">
              <a:ea typeface="Calibri"/>
              <a:cs typeface="Calibri"/>
            </a:endParaRPr>
          </a:p>
          <a:p>
            <a:r>
              <a:rPr lang="en-GB" sz="1400" dirty="0">
                <a:ea typeface="Calibri"/>
                <a:cs typeface="Calibri"/>
              </a:rPr>
              <a:t>Online Form:</a:t>
            </a:r>
          </a:p>
          <a:p>
            <a:r>
              <a:rPr lang="en-GB" sz="1400" dirty="0">
                <a:ea typeface="Calibri"/>
                <a:cs typeface="Calibri"/>
                <a:hlinkClick r:id="rId7"/>
              </a:rPr>
              <a:t>https://www.yeswycombe.org/get-in-touch</a:t>
            </a:r>
            <a:endParaRPr lang="en-GB" sz="1400" dirty="0">
              <a:ea typeface="Calibri"/>
              <a:cs typeface="Calibri"/>
            </a:endParaRPr>
          </a:p>
        </p:txBody>
      </p:sp>
      <p:sp>
        <p:nvSpPr>
          <p:cNvPr id="9" name="TextBox 3">
            <a:extLst>
              <a:ext uri="{FF2B5EF4-FFF2-40B4-BE49-F238E27FC236}">
                <a16:creationId xmlns:a16="http://schemas.microsoft.com/office/drawing/2014/main" id="{A8C0D294-E311-8323-6B47-9A9BD9720723}"/>
              </a:ext>
            </a:extLst>
          </p:cNvPr>
          <p:cNvSpPr txBox="1"/>
          <p:nvPr/>
        </p:nvSpPr>
        <p:spPr>
          <a:xfrm>
            <a:off x="4393068" y="4173339"/>
            <a:ext cx="3003843" cy="3097194"/>
          </a:xfrm>
          <a:prstGeom prst="rect">
            <a:avLst/>
          </a:prstGeom>
          <a:solidFill>
            <a:schemeClr val="accent5">
              <a:lumMod val="40000"/>
              <a:lumOff val="60000"/>
            </a:schemeClr>
          </a:solidFill>
        </p:spPr>
        <p:txBody>
          <a:bodyPr wrap="square" lIns="80199" tIns="40100" rIns="80199" bIns="4010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ARC Youth Counselling </a:t>
            </a:r>
          </a:p>
          <a:p>
            <a:endParaRPr lang="en-GB" sz="1400" dirty="0"/>
          </a:p>
          <a:p>
            <a:r>
              <a:rPr lang="en-GB" sz="1400" i="1" dirty="0">
                <a:ea typeface="+mn-lt"/>
                <a:cs typeface="+mn-lt"/>
              </a:rPr>
              <a:t>*must be aged 11 or older and living in </a:t>
            </a:r>
            <a:r>
              <a:rPr lang="en-GB" sz="1400" b="1" i="1" dirty="0">
                <a:ea typeface="+mn-lt"/>
                <a:cs typeface="+mn-lt"/>
              </a:rPr>
              <a:t>Wokingham</a:t>
            </a:r>
            <a:r>
              <a:rPr lang="en-GB" sz="1400" i="1" dirty="0">
                <a:ea typeface="+mn-lt"/>
                <a:cs typeface="+mn-lt"/>
              </a:rPr>
              <a:t>*</a:t>
            </a:r>
            <a:endParaRPr lang="en-GB" sz="1600" dirty="0">
              <a:ea typeface="+mn-lt"/>
              <a:cs typeface="+mn-lt"/>
            </a:endParaRPr>
          </a:p>
          <a:p>
            <a:endParaRPr lang="en-GB" sz="1400" i="1" dirty="0">
              <a:ea typeface="+mn-lt"/>
              <a:cs typeface="+mn-lt"/>
            </a:endParaRPr>
          </a:p>
          <a:p>
            <a:r>
              <a:rPr lang="en-GB" sz="1400" dirty="0"/>
              <a:t>35 Reading Road, Wokingham, Berkshire, RG41 1EG.</a:t>
            </a:r>
          </a:p>
          <a:p>
            <a:endParaRPr lang="en-GB" sz="1400" dirty="0"/>
          </a:p>
          <a:p>
            <a:r>
              <a:rPr lang="en-GB" sz="1400" dirty="0"/>
              <a:t>Tel: 0118 977 6710</a:t>
            </a:r>
            <a:endParaRPr lang="en-GB" sz="1400" dirty="0">
              <a:ea typeface="Calibri"/>
              <a:cs typeface="Calibri"/>
            </a:endParaRPr>
          </a:p>
          <a:p>
            <a:endParaRPr lang="en-GB" sz="1400" dirty="0"/>
          </a:p>
          <a:p>
            <a:r>
              <a:rPr lang="en-GB" sz="1400" dirty="0"/>
              <a:t>Email: </a:t>
            </a:r>
            <a:r>
              <a:rPr lang="en-GB" sz="1400" dirty="0">
                <a:ea typeface="Calibri" panose="020F0502020204030204"/>
                <a:cs typeface="Calibri" panose="020F0502020204030204"/>
                <a:hlinkClick r:id="rId8"/>
              </a:rPr>
              <a:t>Office@arcweb.org.uk</a:t>
            </a:r>
            <a:endParaRPr lang="en-GB" sz="1400" dirty="0">
              <a:ea typeface="Calibri"/>
              <a:cs typeface="Calibri"/>
            </a:endParaRPr>
          </a:p>
          <a:p>
            <a:endParaRPr lang="en-GB" sz="1400" dirty="0">
              <a:ea typeface="Calibri"/>
              <a:cs typeface="Calibri"/>
            </a:endParaRPr>
          </a:p>
          <a:p>
            <a:r>
              <a:rPr lang="en-GB" sz="1400" dirty="0">
                <a:ea typeface="Calibri"/>
                <a:cs typeface="Calibri"/>
              </a:rPr>
              <a:t>Online form:</a:t>
            </a:r>
          </a:p>
          <a:p>
            <a:r>
              <a:rPr lang="en-GB" sz="1400" dirty="0">
                <a:ea typeface="Calibri"/>
                <a:cs typeface="Calibri"/>
                <a:hlinkClick r:id="rId9"/>
              </a:rPr>
              <a:t>https://arcweb.org.uk/get-in-touch/</a:t>
            </a:r>
            <a:endParaRPr lang="en-GB" sz="1400" dirty="0">
              <a:ea typeface="Calibri"/>
              <a:cs typeface="Calibri"/>
            </a:endParaRPr>
          </a:p>
        </p:txBody>
      </p:sp>
      <p:sp>
        <p:nvSpPr>
          <p:cNvPr id="10" name="TextBox 1">
            <a:extLst>
              <a:ext uri="{FF2B5EF4-FFF2-40B4-BE49-F238E27FC236}">
                <a16:creationId xmlns:a16="http://schemas.microsoft.com/office/drawing/2014/main" id="{EF88E78D-481D-C0BD-EF04-CD1FDC562284}"/>
              </a:ext>
            </a:extLst>
          </p:cNvPr>
          <p:cNvSpPr txBox="1"/>
          <p:nvPr/>
        </p:nvSpPr>
        <p:spPr>
          <a:xfrm>
            <a:off x="192035" y="7442953"/>
            <a:ext cx="4048996" cy="3097194"/>
          </a:xfrm>
          <a:prstGeom prst="rect">
            <a:avLst/>
          </a:prstGeom>
          <a:solidFill>
            <a:schemeClr val="accent6">
              <a:lumMod val="60000"/>
              <a:lumOff val="40000"/>
            </a:schemeClr>
          </a:solidFill>
        </p:spPr>
        <p:txBody>
          <a:bodyPr wrap="square" lIns="80199" tIns="40100" rIns="80199" bIns="4010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Local Child Mental Health Services</a:t>
            </a:r>
          </a:p>
          <a:p>
            <a:endParaRPr lang="en-US" sz="1400" dirty="0"/>
          </a:p>
          <a:p>
            <a:r>
              <a:rPr lang="en-US" sz="1400" dirty="0"/>
              <a:t>If you are concerned about the mental health of your child, please contact their GP. You can also refer your child for mental health support:</a:t>
            </a:r>
          </a:p>
          <a:p>
            <a:endParaRPr lang="en-US" sz="1400" dirty="0"/>
          </a:p>
          <a:p>
            <a:pPr marL="155966" indent="-155966">
              <a:buFont typeface="Arial" panose="020B0604020202020204" pitchFamily="34" charset="0"/>
              <a:buChar char="•"/>
            </a:pPr>
            <a:r>
              <a:rPr lang="en-US" sz="1400" dirty="0"/>
              <a:t>In Berkshire, via the CAMHS Health Hub by phone: 0300 365 1234 or here: </a:t>
            </a:r>
            <a:r>
              <a:rPr lang="en-GB" sz="1400" dirty="0">
                <a:hlinkClick r:id="rId10"/>
              </a:rPr>
              <a:t>https://forms.berkshirehealthcare.nhs.uk/cypf/</a:t>
            </a:r>
            <a:endParaRPr lang="en-US" sz="1400" dirty="0"/>
          </a:p>
          <a:p>
            <a:endParaRPr lang="en-US" sz="1400" dirty="0">
              <a:cs typeface="Calibri"/>
            </a:endParaRPr>
          </a:p>
          <a:p>
            <a:pPr marL="155966" indent="-155966">
              <a:buFont typeface="Arial" panose="020B0604020202020204" pitchFamily="34" charset="0"/>
              <a:buChar char="•"/>
            </a:pPr>
            <a:r>
              <a:rPr lang="en-US" sz="1400" dirty="0"/>
              <a:t>In Buckinghamshire, via Buckinghamshire CAMHS by phone: 01865 901 951 or here: </a:t>
            </a:r>
            <a:r>
              <a:rPr lang="en-GB" sz="1400" dirty="0">
                <a:hlinkClick r:id="rId11"/>
              </a:rPr>
              <a:t>https://secureforms.oxfordhealth.nhs.uk/camhs/Buckinghamshire.aspx</a:t>
            </a:r>
            <a:endParaRPr lang="en-GB" sz="1400" dirty="0"/>
          </a:p>
        </p:txBody>
      </p:sp>
      <p:sp>
        <p:nvSpPr>
          <p:cNvPr id="11" name="TextBox 2">
            <a:extLst>
              <a:ext uri="{FF2B5EF4-FFF2-40B4-BE49-F238E27FC236}">
                <a16:creationId xmlns:a16="http://schemas.microsoft.com/office/drawing/2014/main" id="{7A1BD2F2-5309-1AEE-23CE-431310E0B00B}"/>
              </a:ext>
            </a:extLst>
          </p:cNvPr>
          <p:cNvSpPr txBox="1"/>
          <p:nvPr/>
        </p:nvSpPr>
        <p:spPr>
          <a:xfrm>
            <a:off x="4400302" y="7426591"/>
            <a:ext cx="3000102" cy="2666306"/>
          </a:xfrm>
          <a:prstGeom prst="rect">
            <a:avLst/>
          </a:prstGeom>
          <a:solidFill>
            <a:schemeClr val="accent3">
              <a:lumMod val="60000"/>
              <a:lumOff val="40000"/>
            </a:schemeClr>
          </a:solidFill>
        </p:spPr>
        <p:txBody>
          <a:bodyPr wrap="square" lIns="80199" tIns="40100" rIns="80199" bIns="4010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Youth Concern</a:t>
            </a:r>
          </a:p>
          <a:p>
            <a:endParaRPr lang="en-GB" sz="1400" dirty="0"/>
          </a:p>
          <a:p>
            <a:r>
              <a:rPr lang="en-GB" sz="1400" i="1" dirty="0">
                <a:ea typeface="Calibri"/>
                <a:cs typeface="Calibri"/>
              </a:rPr>
              <a:t>*must be aged between 13-25 and live in </a:t>
            </a:r>
            <a:r>
              <a:rPr lang="en-GB" sz="1400" b="1" i="1" dirty="0">
                <a:ea typeface="Calibri"/>
                <a:cs typeface="Calibri"/>
              </a:rPr>
              <a:t>Aylesbury Vale</a:t>
            </a:r>
            <a:r>
              <a:rPr lang="en-GB" sz="1400" i="1" dirty="0">
                <a:ea typeface="Calibri"/>
                <a:cs typeface="Calibri"/>
              </a:rPr>
              <a:t>*</a:t>
            </a:r>
            <a:endParaRPr lang="en-GB" sz="1400" dirty="0"/>
          </a:p>
          <a:p>
            <a:endParaRPr lang="en-GB" sz="1400" i="1" dirty="0"/>
          </a:p>
          <a:p>
            <a:r>
              <a:rPr lang="en-GB" sz="1400" dirty="0"/>
              <a:t>The Uptown Coffee Bar, Whitehill Lane, Aylesbury, Buckinghamshire, HP19 8FL.</a:t>
            </a:r>
          </a:p>
          <a:p>
            <a:endParaRPr lang="en-GB" sz="1400" dirty="0"/>
          </a:p>
          <a:p>
            <a:r>
              <a:rPr lang="en-GB" sz="1400" dirty="0"/>
              <a:t>Tel: 01296 431183</a:t>
            </a:r>
            <a:endParaRPr lang="en-GB" sz="1400" dirty="0">
              <a:ea typeface="Calibri"/>
              <a:cs typeface="Calibri"/>
            </a:endParaRPr>
          </a:p>
          <a:p>
            <a:r>
              <a:rPr lang="en-GB" sz="1400" dirty="0">
                <a:ea typeface="Calibri"/>
                <a:cs typeface="Calibri"/>
              </a:rPr>
              <a:t>Text or </a:t>
            </a:r>
            <a:r>
              <a:rPr lang="en-GB" sz="1400" dirty="0" err="1">
                <a:ea typeface="Calibri"/>
                <a:cs typeface="Calibri"/>
              </a:rPr>
              <a:t>Whatsapp</a:t>
            </a:r>
            <a:r>
              <a:rPr lang="en-GB" sz="1400" dirty="0">
                <a:ea typeface="Calibri"/>
                <a:cs typeface="Calibri"/>
              </a:rPr>
              <a:t>: 07470 833500</a:t>
            </a:r>
          </a:p>
          <a:p>
            <a:endParaRPr lang="en-GB" sz="1400" dirty="0">
              <a:hlinkClick r:id="rId12"/>
            </a:endParaRPr>
          </a:p>
          <a:p>
            <a:r>
              <a:rPr lang="en-GB" sz="1400" dirty="0">
                <a:ea typeface="Calibri"/>
                <a:cs typeface="Calibri"/>
              </a:rPr>
              <a:t>Email: </a:t>
            </a:r>
            <a:r>
              <a:rPr lang="en-GB" sz="1400" dirty="0">
                <a:ea typeface="Calibri"/>
                <a:cs typeface="Calibri"/>
                <a:hlinkClick r:id="rId13"/>
              </a:rPr>
              <a:t>admin@youthconcern.org.uk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FB9220D-023A-BFFF-B1D5-C8CF7246EA66}"/>
              </a:ext>
            </a:extLst>
          </p:cNvPr>
          <p:cNvSpPr>
            <a:spLocks noChangeArrowheads="1"/>
          </p:cNvSpPr>
          <p:nvPr/>
        </p:nvSpPr>
        <p:spPr bwMode="auto">
          <a:xfrm>
            <a:off x="1862517" y="1588803"/>
            <a:ext cx="3822594" cy="11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altLang="en-US" sz="1403" i="1" dirty="0"/>
              <a:t>This pack is aimed at children and young people who have experienced trauma. Trauma can occur in lots of different circumstances, and can often cause both physical (body) and psychological (mind) symptoms.</a:t>
            </a:r>
            <a:endParaRPr lang="en-GB" altLang="en-US" sz="1403" i="1" dirty="0">
              <a:solidFill>
                <a:srgbClr val="FF0000"/>
              </a:solidFill>
            </a:endParaRPr>
          </a:p>
        </p:txBody>
      </p:sp>
      <p:sp>
        <p:nvSpPr>
          <p:cNvPr id="6148" name="Title 1">
            <a:extLst>
              <a:ext uri="{FF2B5EF4-FFF2-40B4-BE49-F238E27FC236}">
                <a16:creationId xmlns:a16="http://schemas.microsoft.com/office/drawing/2014/main" id="{B1791D35-88CA-7C71-AA12-7EC9D6B7CAA3}"/>
              </a:ext>
            </a:extLst>
          </p:cNvPr>
          <p:cNvSpPr txBox="1">
            <a:spLocks/>
          </p:cNvSpPr>
          <p:nvPr/>
        </p:nvSpPr>
        <p:spPr bwMode="auto">
          <a:xfrm>
            <a:off x="2331105" y="229736"/>
            <a:ext cx="3202392" cy="82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nchor="ct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What is Psychological Trauma?</a:t>
            </a:r>
          </a:p>
        </p:txBody>
      </p:sp>
      <p:sp>
        <p:nvSpPr>
          <p:cNvPr id="6151" name="Slide Number Placeholder 7">
            <a:extLst>
              <a:ext uri="{FF2B5EF4-FFF2-40B4-BE49-F238E27FC236}">
                <a16:creationId xmlns:a16="http://schemas.microsoft.com/office/drawing/2014/main" id="{30316FF9-21E1-363F-ECDE-463E761102D4}"/>
              </a:ext>
            </a:extLst>
          </p:cNvPr>
          <p:cNvSpPr txBox="1">
            <a:spLocks/>
          </p:cNvSpPr>
          <p:nvPr/>
        </p:nvSpPr>
        <p:spPr bwMode="auto">
          <a:xfrm>
            <a:off x="3727526" y="1059539"/>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1F5FB24E-EF69-2C43-B74E-A7221744432F}" type="slidenum">
              <a:rPr lang="en-GB" altLang="en-US" sz="789"/>
              <a:pPr algn="r" eaLnBrk="1" hangingPunct="1">
                <a:spcBef>
                  <a:spcPct val="0"/>
                </a:spcBef>
                <a:buFontTx/>
                <a:buNone/>
              </a:pPr>
              <a:t>3</a:t>
            </a:fld>
            <a:endParaRPr lang="en-GB" altLang="en-US" sz="789"/>
          </a:p>
        </p:txBody>
      </p:sp>
      <p:sp>
        <p:nvSpPr>
          <p:cNvPr id="12" name="Oval 11">
            <a:extLst>
              <a:ext uri="{FF2B5EF4-FFF2-40B4-BE49-F238E27FC236}">
                <a16:creationId xmlns:a16="http://schemas.microsoft.com/office/drawing/2014/main" id="{F67A657B-D16B-500E-C743-C60B154A6F41}"/>
              </a:ext>
            </a:extLst>
          </p:cNvPr>
          <p:cNvSpPr/>
          <p:nvPr/>
        </p:nvSpPr>
        <p:spPr>
          <a:xfrm>
            <a:off x="3773814" y="1156990"/>
            <a:ext cx="247837"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7EA04443-17D5-A372-3C6D-D87AAE8C1C00}"/>
              </a:ext>
            </a:extLst>
          </p:cNvPr>
          <p:cNvSpPr>
            <a:spLocks noGrp="1"/>
          </p:cNvSpPr>
          <p:nvPr>
            <p:ph type="ftr" sz="quarter" idx="11"/>
          </p:nvPr>
        </p:nvSpPr>
        <p:spPr>
          <a:xfrm>
            <a:off x="1335414" y="9427717"/>
            <a:ext cx="4876800" cy="786053"/>
          </a:xfrm>
        </p:spPr>
        <p:txBody>
          <a:bodyPr/>
          <a:lstStyle/>
          <a:p>
            <a:pPr>
              <a:defRPr/>
            </a:pPr>
            <a:r>
              <a:rPr lang="en-GB" sz="1100" dirty="0"/>
              <a:t>Developed by: </a:t>
            </a:r>
          </a:p>
          <a:p>
            <a:pPr>
              <a:defRPr/>
            </a:pPr>
            <a:r>
              <a:rPr lang="en-GB" sz="1100" dirty="0"/>
              <a:t>Jessica Stacey (Undergraduate Assistant Psychologist) </a:t>
            </a:r>
          </a:p>
          <a:p>
            <a:pPr>
              <a:defRPr/>
            </a:pPr>
            <a:r>
              <a:rPr lang="en-GB" sz="1100" dirty="0"/>
              <a:t>and Dr Hayley Thompson (Principal Clinical Psychologist)</a:t>
            </a:r>
          </a:p>
        </p:txBody>
      </p:sp>
      <p:sp>
        <p:nvSpPr>
          <p:cNvPr id="4" name="TextBox 3">
            <a:extLst>
              <a:ext uri="{FF2B5EF4-FFF2-40B4-BE49-F238E27FC236}">
                <a16:creationId xmlns:a16="http://schemas.microsoft.com/office/drawing/2014/main" id="{ACF9A068-9D9A-49F7-881B-049C5A7F1894}"/>
              </a:ext>
            </a:extLst>
          </p:cNvPr>
          <p:cNvSpPr txBox="1"/>
          <p:nvPr/>
        </p:nvSpPr>
        <p:spPr>
          <a:xfrm>
            <a:off x="506067" y="2914949"/>
            <a:ext cx="6728347" cy="1015663"/>
          </a:xfrm>
          <a:prstGeom prst="rect">
            <a:avLst/>
          </a:prstGeom>
          <a:solidFill>
            <a:schemeClr val="accent5">
              <a:lumMod val="20000"/>
              <a:lumOff val="80000"/>
            </a:schemeClr>
          </a:solidFill>
        </p:spPr>
        <p:txBody>
          <a:bodyPr wrap="square" rtlCol="0">
            <a:spAutoFit/>
          </a:bodyPr>
          <a:lstStyle/>
          <a:p>
            <a:r>
              <a:rPr lang="en-GB" sz="1200" dirty="0"/>
              <a:t>Trauma can occur when you experience or witness an event that involves </a:t>
            </a:r>
            <a:r>
              <a:rPr lang="en-GB" sz="1200" b="1" dirty="0"/>
              <a:t>actual or feared </a:t>
            </a:r>
            <a:r>
              <a:rPr lang="en-GB" sz="1200" dirty="0"/>
              <a:t>threat to life or serious injury to you or others. There are lots of different circumstances which can cause a traumatic event to occur, so it’s easier to separate different types of trauma (on this page and the next). It is important to remember that everyone is different, so one child may find an experience traumatic, meanwhile another may not. It depends on how the event has been perceived at the time. </a:t>
            </a:r>
          </a:p>
        </p:txBody>
      </p:sp>
      <p:sp>
        <p:nvSpPr>
          <p:cNvPr id="13" name="TextBox 12">
            <a:extLst>
              <a:ext uri="{FF2B5EF4-FFF2-40B4-BE49-F238E27FC236}">
                <a16:creationId xmlns:a16="http://schemas.microsoft.com/office/drawing/2014/main" id="{5B60457F-8560-4CB4-854B-34F76EB46044}"/>
              </a:ext>
            </a:extLst>
          </p:cNvPr>
          <p:cNvSpPr txBox="1"/>
          <p:nvPr/>
        </p:nvSpPr>
        <p:spPr>
          <a:xfrm>
            <a:off x="506064" y="6750061"/>
            <a:ext cx="6728347" cy="2677656"/>
          </a:xfrm>
          <a:prstGeom prst="rect">
            <a:avLst/>
          </a:prstGeom>
          <a:solidFill>
            <a:schemeClr val="accent3">
              <a:lumMod val="40000"/>
              <a:lumOff val="60000"/>
            </a:schemeClr>
          </a:solidFill>
        </p:spPr>
        <p:txBody>
          <a:bodyPr wrap="square" rtlCol="0">
            <a:spAutoFit/>
          </a:bodyPr>
          <a:lstStyle/>
          <a:p>
            <a:r>
              <a:rPr lang="en-GB" sz="1200" dirty="0"/>
              <a:t>2) Chronic trauma</a:t>
            </a:r>
          </a:p>
          <a:p>
            <a:endParaRPr lang="en-GB" sz="1200" dirty="0"/>
          </a:p>
          <a:p>
            <a:r>
              <a:rPr lang="en-GB" sz="1200" dirty="0"/>
              <a:t>Chronic trauma happens when you experience a highly distressing (traumatic) event repetitively for a long period of time. This can make you feel angry, tired, sad, lonely, misunderstood, stressed, and lots of other things! Because this trauma happens for a long time it can make you feel quite hopeless, and like there is nothing you can do to stop the event from happening.  If you feel like this it is important to speak to an adult who can help you understand your experiences and think about ways to prevent this trauma from continuing. </a:t>
            </a:r>
          </a:p>
          <a:p>
            <a:endParaRPr lang="en-GB" sz="1200" dirty="0"/>
          </a:p>
          <a:p>
            <a:r>
              <a:rPr lang="en-GB" sz="1200" dirty="0"/>
              <a:t>Some examples where people might perceive a threat to their life during chronic traumatic events are:</a:t>
            </a:r>
          </a:p>
          <a:p>
            <a:pPr marL="171450" indent="-171450">
              <a:buFontTx/>
              <a:buChar char="-"/>
            </a:pPr>
            <a:r>
              <a:rPr lang="en-GB" sz="1200" dirty="0"/>
              <a:t>Emotional abuse</a:t>
            </a:r>
          </a:p>
          <a:p>
            <a:pPr marL="171450" indent="-171450">
              <a:buFontTx/>
              <a:buChar char="-"/>
            </a:pPr>
            <a:r>
              <a:rPr lang="en-GB" sz="1200" dirty="0"/>
              <a:t>Physical abuse</a:t>
            </a:r>
          </a:p>
          <a:p>
            <a:pPr marL="171450" indent="-171450">
              <a:buFontTx/>
              <a:buChar char="-"/>
            </a:pPr>
            <a:r>
              <a:rPr lang="en-GB" sz="1200" dirty="0"/>
              <a:t>Bullying</a:t>
            </a:r>
          </a:p>
          <a:p>
            <a:pPr marL="171450" indent="-171450">
              <a:buFontTx/>
              <a:buChar char="-"/>
            </a:pPr>
            <a:r>
              <a:rPr lang="en-GB" sz="1200" dirty="0"/>
              <a:t>Neglect </a:t>
            </a:r>
          </a:p>
        </p:txBody>
      </p:sp>
      <p:sp>
        <p:nvSpPr>
          <p:cNvPr id="14" name="TextBox 13">
            <a:extLst>
              <a:ext uri="{FF2B5EF4-FFF2-40B4-BE49-F238E27FC236}">
                <a16:creationId xmlns:a16="http://schemas.microsoft.com/office/drawing/2014/main" id="{46C7D050-3938-4E9F-9503-69491DC8232B}"/>
              </a:ext>
            </a:extLst>
          </p:cNvPr>
          <p:cNvSpPr txBox="1"/>
          <p:nvPr/>
        </p:nvSpPr>
        <p:spPr>
          <a:xfrm>
            <a:off x="506063" y="4115278"/>
            <a:ext cx="6728347" cy="2492990"/>
          </a:xfrm>
          <a:prstGeom prst="rect">
            <a:avLst/>
          </a:prstGeom>
          <a:solidFill>
            <a:schemeClr val="accent6">
              <a:lumMod val="40000"/>
              <a:lumOff val="60000"/>
            </a:schemeClr>
          </a:solidFill>
        </p:spPr>
        <p:txBody>
          <a:bodyPr wrap="square" rtlCol="0">
            <a:spAutoFit/>
          </a:bodyPr>
          <a:lstStyle/>
          <a:p>
            <a:pPr marL="228600" indent="-228600">
              <a:buAutoNum type="arabicParenR"/>
            </a:pPr>
            <a:r>
              <a:rPr lang="en-GB" sz="1200" dirty="0"/>
              <a:t>Single Event Trauma</a:t>
            </a:r>
          </a:p>
          <a:p>
            <a:pPr marL="228600" indent="-228600">
              <a:buAutoNum type="arabicParenR"/>
            </a:pPr>
            <a:endParaRPr lang="en-GB" sz="1200" dirty="0"/>
          </a:p>
          <a:p>
            <a:r>
              <a:rPr lang="en-GB" sz="1200" dirty="0"/>
              <a:t>Single event trauma happens when we experience a sudden distressing event which is outside the range of normal everyday life. This event would be unexpected, meaning it appears out of nowhere, and can quickly make us feel very scared and stressed. Sometimes these strong emotions can continue after the event has stopped, and you might need some help and support to understand your experiences and how it affects your thoughts, feelings and behaviour. </a:t>
            </a:r>
          </a:p>
          <a:p>
            <a:endParaRPr lang="en-GB" sz="1200" dirty="0"/>
          </a:p>
          <a:p>
            <a:r>
              <a:rPr lang="en-GB" sz="1200" dirty="0"/>
              <a:t>Some examples where people might perceive a threat to their life in a single event trauma are:</a:t>
            </a:r>
          </a:p>
          <a:p>
            <a:pPr marL="171450" indent="-171450">
              <a:buFontTx/>
              <a:buChar char="-"/>
            </a:pPr>
            <a:r>
              <a:rPr lang="en-GB" sz="1200" dirty="0"/>
              <a:t>An assault </a:t>
            </a:r>
          </a:p>
          <a:p>
            <a:pPr marL="171450" indent="-171450">
              <a:buFontTx/>
              <a:buChar char="-"/>
            </a:pPr>
            <a:r>
              <a:rPr lang="en-GB" sz="1200" dirty="0"/>
              <a:t>A mugging or robbery</a:t>
            </a:r>
          </a:p>
          <a:p>
            <a:pPr marL="171450" indent="-171450">
              <a:buFontTx/>
              <a:buChar char="-"/>
            </a:pPr>
            <a:r>
              <a:rPr lang="en-GB" sz="1200" dirty="0"/>
              <a:t>Witnessing a natural disaster</a:t>
            </a:r>
          </a:p>
          <a:p>
            <a:pPr marL="171450" indent="-171450">
              <a:buFontTx/>
              <a:buChar char="-"/>
            </a:pPr>
            <a:r>
              <a:rPr lang="en-GB" sz="1200" dirty="0"/>
              <a:t>A road traffic accident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a:extLst>
              <a:ext uri="{FF2B5EF4-FFF2-40B4-BE49-F238E27FC236}">
                <a16:creationId xmlns:a16="http://schemas.microsoft.com/office/drawing/2014/main" id="{B1791D35-88CA-7C71-AA12-7EC9D6B7CAA3}"/>
              </a:ext>
            </a:extLst>
          </p:cNvPr>
          <p:cNvSpPr txBox="1">
            <a:spLocks/>
          </p:cNvSpPr>
          <p:nvPr/>
        </p:nvSpPr>
        <p:spPr bwMode="auto">
          <a:xfrm>
            <a:off x="2331105" y="229736"/>
            <a:ext cx="3202392" cy="82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nchor="ct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What is Psychological Trauma?</a:t>
            </a:r>
          </a:p>
        </p:txBody>
      </p:sp>
      <p:sp>
        <p:nvSpPr>
          <p:cNvPr id="6151" name="Slide Number Placeholder 7">
            <a:extLst>
              <a:ext uri="{FF2B5EF4-FFF2-40B4-BE49-F238E27FC236}">
                <a16:creationId xmlns:a16="http://schemas.microsoft.com/office/drawing/2014/main" id="{30316FF9-21E1-363F-ECDE-463E761102D4}"/>
              </a:ext>
            </a:extLst>
          </p:cNvPr>
          <p:cNvSpPr txBox="1">
            <a:spLocks/>
          </p:cNvSpPr>
          <p:nvPr/>
        </p:nvSpPr>
        <p:spPr bwMode="auto">
          <a:xfrm>
            <a:off x="3736220" y="1096844"/>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r>
              <a:rPr lang="en-GB" altLang="en-US" sz="789" dirty="0"/>
              <a:t>4</a:t>
            </a:r>
          </a:p>
        </p:txBody>
      </p:sp>
      <p:sp>
        <p:nvSpPr>
          <p:cNvPr id="12" name="Oval 11">
            <a:extLst>
              <a:ext uri="{FF2B5EF4-FFF2-40B4-BE49-F238E27FC236}">
                <a16:creationId xmlns:a16="http://schemas.microsoft.com/office/drawing/2014/main" id="{F67A657B-D16B-500E-C743-C60B154A6F41}"/>
              </a:ext>
            </a:extLst>
          </p:cNvPr>
          <p:cNvSpPr/>
          <p:nvPr/>
        </p:nvSpPr>
        <p:spPr>
          <a:xfrm>
            <a:off x="3773814" y="1156990"/>
            <a:ext cx="247837"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7EA04443-17D5-A372-3C6D-D87AAE8C1C00}"/>
              </a:ext>
            </a:extLst>
          </p:cNvPr>
          <p:cNvSpPr>
            <a:spLocks noGrp="1"/>
          </p:cNvSpPr>
          <p:nvPr>
            <p:ph type="ftr" sz="quarter" idx="11"/>
          </p:nvPr>
        </p:nvSpPr>
        <p:spPr>
          <a:xfrm>
            <a:off x="1323972" y="9492588"/>
            <a:ext cx="4876800" cy="786053"/>
          </a:xfrm>
        </p:spPr>
        <p:txBody>
          <a:bodyPr/>
          <a:lstStyle/>
          <a:p>
            <a:pPr>
              <a:defRPr/>
            </a:pPr>
            <a:r>
              <a:rPr lang="en-GB" sz="1100" dirty="0"/>
              <a:t>Developed by: </a:t>
            </a:r>
          </a:p>
          <a:p>
            <a:pPr>
              <a:defRPr/>
            </a:pPr>
            <a:r>
              <a:rPr lang="en-GB" sz="1100" dirty="0"/>
              <a:t>Jessica Stacey (Undergraduate Assistant Psychologist) </a:t>
            </a:r>
          </a:p>
          <a:p>
            <a:pPr>
              <a:defRPr/>
            </a:pPr>
            <a:r>
              <a:rPr lang="en-GB" sz="1100" dirty="0"/>
              <a:t>and Dr Hayley Thompson (Principal Clinical Psychologist)</a:t>
            </a:r>
          </a:p>
        </p:txBody>
      </p:sp>
      <p:sp>
        <p:nvSpPr>
          <p:cNvPr id="13" name="TextBox 12">
            <a:extLst>
              <a:ext uri="{FF2B5EF4-FFF2-40B4-BE49-F238E27FC236}">
                <a16:creationId xmlns:a16="http://schemas.microsoft.com/office/drawing/2014/main" id="{05452658-4EFA-4E55-93AB-DBE88A2658BA}"/>
              </a:ext>
            </a:extLst>
          </p:cNvPr>
          <p:cNvSpPr txBox="1"/>
          <p:nvPr/>
        </p:nvSpPr>
        <p:spPr>
          <a:xfrm>
            <a:off x="398199" y="1609468"/>
            <a:ext cx="6728347" cy="3416320"/>
          </a:xfrm>
          <a:prstGeom prst="rect">
            <a:avLst/>
          </a:prstGeom>
          <a:solidFill>
            <a:schemeClr val="accent4">
              <a:lumMod val="40000"/>
              <a:lumOff val="60000"/>
            </a:schemeClr>
          </a:solidFill>
        </p:spPr>
        <p:txBody>
          <a:bodyPr wrap="square" rtlCol="0">
            <a:spAutoFit/>
          </a:bodyPr>
          <a:lstStyle/>
          <a:p>
            <a:r>
              <a:rPr lang="en-GB" sz="1200" dirty="0"/>
              <a:t>3) Traumatic Bereavement</a:t>
            </a:r>
          </a:p>
          <a:p>
            <a:endParaRPr lang="en-GB" sz="1200" dirty="0"/>
          </a:p>
          <a:p>
            <a:r>
              <a:rPr lang="en-GB" sz="1200" dirty="0"/>
              <a:t>It is really difficult when someone important in your life dies, and in addition to feeling sad you may feel unsafe, angry, worried or frightened. Often traumatic bereavement occurs when someone dies in an unexpected, unfair or cruel way. However, that is not always true as it depends on what the death means for you, and how it impacts your life.</a:t>
            </a:r>
          </a:p>
          <a:p>
            <a:endParaRPr lang="en-GB" sz="1200" dirty="0"/>
          </a:p>
          <a:p>
            <a:r>
              <a:rPr lang="en-GB" sz="1200" dirty="0"/>
              <a:t>Grief is the word that people use to explain all of your feelings when you miss someone who has died. It can be helpful to think about grief like stepping in and out of puddles. Typically when someone dies people can sometimes step out of the grief puddle, and they can enjoy doing fun things for a while, even though the sadness doesn’t disappear. However, when the bereavement is traumatic it can feel like the grief puddle is so big and deep that it is impossible to step out of. This makes it really difficult to cope. It is important to remember that it is not your fault if you are struggling more than those around you, and you need some extra support to find your way out of the grief puddle. The first step is to speak to an adult you trust, they can then help you find whatever support would be most helpful for you.</a:t>
            </a:r>
          </a:p>
          <a:p>
            <a:endParaRPr lang="en-GB" sz="1200" dirty="0"/>
          </a:p>
          <a:p>
            <a:r>
              <a:rPr lang="en-GB" sz="1200" dirty="0"/>
              <a:t>Some examples of where traumatic bereavement is more likely to occur are when a person dies suddenly due to suicide, murder, illness, natural disaster or in an accident. </a:t>
            </a:r>
          </a:p>
        </p:txBody>
      </p:sp>
      <p:sp>
        <p:nvSpPr>
          <p:cNvPr id="14" name="TextBox 13">
            <a:extLst>
              <a:ext uri="{FF2B5EF4-FFF2-40B4-BE49-F238E27FC236}">
                <a16:creationId xmlns:a16="http://schemas.microsoft.com/office/drawing/2014/main" id="{BDE89285-FEB0-400F-BFA5-339DCFE670BE}"/>
              </a:ext>
            </a:extLst>
          </p:cNvPr>
          <p:cNvSpPr txBox="1"/>
          <p:nvPr/>
        </p:nvSpPr>
        <p:spPr>
          <a:xfrm>
            <a:off x="398199" y="5181696"/>
            <a:ext cx="6728347" cy="4154984"/>
          </a:xfrm>
          <a:prstGeom prst="rect">
            <a:avLst/>
          </a:prstGeom>
          <a:solidFill>
            <a:schemeClr val="accent2">
              <a:lumMod val="40000"/>
              <a:lumOff val="60000"/>
            </a:schemeClr>
          </a:solidFill>
        </p:spPr>
        <p:txBody>
          <a:bodyPr wrap="square" rtlCol="0">
            <a:spAutoFit/>
          </a:bodyPr>
          <a:lstStyle/>
          <a:p>
            <a:r>
              <a:rPr lang="en-GB" sz="1200" dirty="0"/>
              <a:t>4) Medical Trauma</a:t>
            </a:r>
          </a:p>
          <a:p>
            <a:endParaRPr lang="en-GB" sz="1200" dirty="0"/>
          </a:p>
          <a:p>
            <a:r>
              <a:rPr lang="en-GB" sz="1200" dirty="0"/>
              <a:t>Childhood medical trauma happens when children experience single or multiple extreme and/or distressing medical events, such as pain, injury, serious illness, medical procedures, and invasive or frightening treatment. Experiencing these medical events can make you feel lots of strong emotions that can be difficult to deal with by yourself. For example, you may feel angry, upset, unsafe, frightened, worried or powerless. Some people will also spend a lot of time thinking about the traumatic event and even replaying it in their mind. If you experience these thoughts and feelings regularly it can impact your day-to-day thoughts and behaviour, increase your recovery time and prevent you from following your medical treatment plan. </a:t>
            </a:r>
          </a:p>
          <a:p>
            <a:endParaRPr lang="en-GB" sz="1200" dirty="0"/>
          </a:p>
          <a:p>
            <a:r>
              <a:rPr lang="en-GB" sz="1200" dirty="0"/>
              <a:t>The first step is to talk to any adult that you trust about how you are feeling. However, sometimes it is helpful to talk to someone different (e.g. a psychologist) who can help you think about and understand your experience, how it made you feel, and how it affects you. </a:t>
            </a:r>
          </a:p>
          <a:p>
            <a:endParaRPr lang="en-GB" sz="1200" dirty="0"/>
          </a:p>
          <a:p>
            <a:r>
              <a:rPr lang="en-GB" sz="1200" dirty="0"/>
              <a:t>Some examples where people might perceive a threat to their life during a medical trauma are:</a:t>
            </a:r>
          </a:p>
          <a:p>
            <a:pPr marL="171450" indent="-171450">
              <a:buFontTx/>
              <a:buChar char="-"/>
            </a:pPr>
            <a:r>
              <a:rPr lang="en-GB" sz="1200" dirty="0"/>
              <a:t>Being diagnosed with a life-threatening condition </a:t>
            </a:r>
          </a:p>
          <a:p>
            <a:pPr marL="171450" indent="-171450">
              <a:buFontTx/>
              <a:buChar char="-"/>
            </a:pPr>
            <a:r>
              <a:rPr lang="en-GB" sz="1200" dirty="0"/>
              <a:t>Being diagnosed with a chronic illness (such as cystic fibrosis or type 1 diabetes)</a:t>
            </a:r>
          </a:p>
          <a:p>
            <a:pPr marL="171450" indent="-171450">
              <a:buFontTx/>
              <a:buChar char="-"/>
            </a:pPr>
            <a:r>
              <a:rPr lang="en-GB" sz="1200" dirty="0"/>
              <a:t>Having surgery</a:t>
            </a:r>
          </a:p>
          <a:p>
            <a:pPr marL="171450" indent="-171450">
              <a:buFontTx/>
              <a:buChar char="-"/>
            </a:pPr>
            <a:r>
              <a:rPr lang="en-GB" sz="1200" dirty="0"/>
              <a:t>Living with chronic pain</a:t>
            </a:r>
          </a:p>
          <a:p>
            <a:pPr marL="171450" indent="-171450">
              <a:buFontTx/>
              <a:buChar char="-"/>
            </a:pPr>
            <a:r>
              <a:rPr lang="en-GB" sz="1200" dirty="0"/>
              <a:t>Experiencing seizures</a:t>
            </a:r>
          </a:p>
          <a:p>
            <a:pPr marL="171450" indent="-171450">
              <a:buFontTx/>
              <a:buChar char="-"/>
            </a:pPr>
            <a:r>
              <a:rPr lang="en-GB" sz="1200" dirty="0"/>
              <a:t>Experiencing a spinal cord injury</a:t>
            </a:r>
          </a:p>
        </p:txBody>
      </p:sp>
    </p:spTree>
    <p:extLst>
      <p:ext uri="{BB962C8B-B14F-4D97-AF65-F5344CB8AC3E}">
        <p14:creationId xmlns:p14="http://schemas.microsoft.com/office/powerpoint/2010/main" val="246035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a:extLst>
              <a:ext uri="{FF2B5EF4-FFF2-40B4-BE49-F238E27FC236}">
                <a16:creationId xmlns:a16="http://schemas.microsoft.com/office/drawing/2014/main" id="{B1791D35-88CA-7C71-AA12-7EC9D6B7CAA3}"/>
              </a:ext>
            </a:extLst>
          </p:cNvPr>
          <p:cNvSpPr txBox="1">
            <a:spLocks/>
          </p:cNvSpPr>
          <p:nvPr/>
        </p:nvSpPr>
        <p:spPr bwMode="auto">
          <a:xfrm>
            <a:off x="2169208" y="246404"/>
            <a:ext cx="3457047" cy="82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nchor="ct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What is Post-traumatic Stress Disorder (PTSD)?</a:t>
            </a:r>
          </a:p>
        </p:txBody>
      </p:sp>
      <p:sp>
        <p:nvSpPr>
          <p:cNvPr id="6151" name="Slide Number Placeholder 7">
            <a:extLst>
              <a:ext uri="{FF2B5EF4-FFF2-40B4-BE49-F238E27FC236}">
                <a16:creationId xmlns:a16="http://schemas.microsoft.com/office/drawing/2014/main" id="{30316FF9-21E1-363F-ECDE-463E761102D4}"/>
              </a:ext>
            </a:extLst>
          </p:cNvPr>
          <p:cNvSpPr txBox="1">
            <a:spLocks/>
          </p:cNvSpPr>
          <p:nvPr/>
        </p:nvSpPr>
        <p:spPr bwMode="auto">
          <a:xfrm>
            <a:off x="3727526" y="1059539"/>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r>
              <a:rPr lang="en-GB" altLang="en-US" sz="789" dirty="0"/>
              <a:t>5</a:t>
            </a:r>
          </a:p>
        </p:txBody>
      </p:sp>
      <p:sp>
        <p:nvSpPr>
          <p:cNvPr id="12" name="Oval 11">
            <a:extLst>
              <a:ext uri="{FF2B5EF4-FFF2-40B4-BE49-F238E27FC236}">
                <a16:creationId xmlns:a16="http://schemas.microsoft.com/office/drawing/2014/main" id="{F67A657B-D16B-500E-C743-C60B154A6F41}"/>
              </a:ext>
            </a:extLst>
          </p:cNvPr>
          <p:cNvSpPr/>
          <p:nvPr/>
        </p:nvSpPr>
        <p:spPr>
          <a:xfrm>
            <a:off x="3773814" y="1156990"/>
            <a:ext cx="247837"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7EA04443-17D5-A372-3C6D-D87AAE8C1C00}"/>
              </a:ext>
            </a:extLst>
          </p:cNvPr>
          <p:cNvSpPr>
            <a:spLocks noGrp="1"/>
          </p:cNvSpPr>
          <p:nvPr>
            <p:ph type="ftr" sz="quarter" idx="11"/>
          </p:nvPr>
        </p:nvSpPr>
        <p:spPr>
          <a:xfrm>
            <a:off x="1323972" y="9492588"/>
            <a:ext cx="4876800" cy="786053"/>
          </a:xfrm>
        </p:spPr>
        <p:txBody>
          <a:bodyPr/>
          <a:lstStyle/>
          <a:p>
            <a:pPr>
              <a:defRPr/>
            </a:pPr>
            <a:r>
              <a:rPr lang="en-GB" sz="1100" dirty="0"/>
              <a:t>Developed by: </a:t>
            </a:r>
          </a:p>
          <a:p>
            <a:pPr>
              <a:defRPr/>
            </a:pPr>
            <a:r>
              <a:rPr lang="en-GB" sz="1100" dirty="0"/>
              <a:t>Jessica Stacey (Undergraduate Assistant Psychologist) </a:t>
            </a:r>
          </a:p>
          <a:p>
            <a:pPr>
              <a:defRPr/>
            </a:pPr>
            <a:r>
              <a:rPr lang="en-GB" sz="1100" dirty="0"/>
              <a:t>and Dr Hayley Thompson (Principal Clinical Psychologist)</a:t>
            </a:r>
          </a:p>
        </p:txBody>
      </p:sp>
      <p:sp>
        <p:nvSpPr>
          <p:cNvPr id="5" name="Rounded Rectangle 4">
            <a:extLst>
              <a:ext uri="{FF2B5EF4-FFF2-40B4-BE49-F238E27FC236}">
                <a16:creationId xmlns:a16="http://schemas.microsoft.com/office/drawing/2014/main" id="{06F1F369-586E-DD29-7F06-CCEB1EFB34BD}"/>
              </a:ext>
            </a:extLst>
          </p:cNvPr>
          <p:cNvSpPr/>
          <p:nvPr/>
        </p:nvSpPr>
        <p:spPr>
          <a:xfrm>
            <a:off x="408504" y="1724983"/>
            <a:ext cx="1922601" cy="1562232"/>
          </a:xfrm>
          <a:prstGeom prst="roundRect">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PTSD is an anxiety disorder that some people develop after experiencing or witnessing something very distressing or traumatic</a:t>
            </a:r>
          </a:p>
        </p:txBody>
      </p:sp>
      <p:sp>
        <p:nvSpPr>
          <p:cNvPr id="6" name="Rounded Rectangle 5">
            <a:extLst>
              <a:ext uri="{FF2B5EF4-FFF2-40B4-BE49-F238E27FC236}">
                <a16:creationId xmlns:a16="http://schemas.microsoft.com/office/drawing/2014/main" id="{C8FF0A13-148A-9B64-78AA-744C1FB88917}"/>
              </a:ext>
            </a:extLst>
          </p:cNvPr>
          <p:cNvSpPr/>
          <p:nvPr/>
        </p:nvSpPr>
        <p:spPr>
          <a:xfrm>
            <a:off x="1307669" y="3510243"/>
            <a:ext cx="4876800" cy="3699388"/>
          </a:xfrm>
          <a:prstGeom prst="roundRect">
            <a:avLst/>
          </a:prstGeom>
          <a:solidFill>
            <a:schemeClr val="accent3">
              <a:lumMod val="20000"/>
              <a:lumOff val="8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People with PTSD might experience:</a:t>
            </a:r>
          </a:p>
          <a:p>
            <a:pPr algn="ctr"/>
            <a:endParaRPr lang="en-US" sz="1200" dirty="0"/>
          </a:p>
          <a:p>
            <a:pPr marL="171450" indent="-171450">
              <a:buFont typeface="Arial" panose="020B0604020202020204" pitchFamily="34" charset="0"/>
              <a:buChar char="•"/>
            </a:pPr>
            <a:r>
              <a:rPr lang="en-US" sz="1200" dirty="0"/>
              <a:t>Nightmares/flashbacks</a:t>
            </a:r>
          </a:p>
          <a:p>
            <a:pPr marL="171450" indent="-171450">
              <a:buFont typeface="Arial" panose="020B0604020202020204" pitchFamily="34" charset="0"/>
              <a:buChar char="•"/>
            </a:pPr>
            <a:r>
              <a:rPr lang="en-US" sz="1200" dirty="0"/>
              <a:t>Hypervigilance (being alert) to signs of danger</a:t>
            </a:r>
          </a:p>
          <a:p>
            <a:pPr marL="171450" indent="-171450">
              <a:buFont typeface="Arial" panose="020B0604020202020204" pitchFamily="34" charset="0"/>
              <a:buChar char="•"/>
            </a:pPr>
            <a:r>
              <a:rPr lang="en-US" sz="1200" dirty="0"/>
              <a:t>Avoidance of situations that remind them of the event</a:t>
            </a:r>
          </a:p>
          <a:p>
            <a:pPr marL="171450" indent="-171450">
              <a:buFont typeface="Arial" panose="020B0604020202020204" pitchFamily="34" charset="0"/>
              <a:buChar char="•"/>
            </a:pPr>
            <a:r>
              <a:rPr lang="en-US" sz="1200" dirty="0"/>
              <a:t>Feeling guilty</a:t>
            </a:r>
          </a:p>
          <a:p>
            <a:pPr marL="171450" indent="-171450">
              <a:buFont typeface="Arial" panose="020B0604020202020204" pitchFamily="34" charset="0"/>
              <a:buChar char="•"/>
            </a:pPr>
            <a:r>
              <a:rPr lang="en-US" sz="1200" dirty="0"/>
              <a:t>Feeling alone</a:t>
            </a:r>
          </a:p>
          <a:p>
            <a:pPr marL="171450" indent="-171450">
              <a:buFont typeface="Arial" panose="020B0604020202020204" pitchFamily="34" charset="0"/>
              <a:buChar char="•"/>
            </a:pPr>
            <a:r>
              <a:rPr lang="en-US" sz="1200" dirty="0"/>
              <a:t>Sleeping problems/insomnia</a:t>
            </a:r>
          </a:p>
          <a:p>
            <a:pPr marL="171450" indent="-171450">
              <a:buFont typeface="Arial" panose="020B0604020202020204" pitchFamily="34" charset="0"/>
              <a:buChar char="•"/>
            </a:pPr>
            <a:r>
              <a:rPr lang="en-US" sz="1200" dirty="0"/>
              <a:t>Hallucinations</a:t>
            </a:r>
          </a:p>
          <a:p>
            <a:pPr marL="171450" indent="-171450">
              <a:buFont typeface="Arial" panose="020B0604020202020204" pitchFamily="34" charset="0"/>
              <a:buChar char="•"/>
            </a:pPr>
            <a:r>
              <a:rPr lang="en-US" sz="1200" dirty="0"/>
              <a:t>Anxiety</a:t>
            </a:r>
          </a:p>
          <a:p>
            <a:pPr marL="171450" indent="-171450">
              <a:buFont typeface="Arial" panose="020B0604020202020204" pitchFamily="34" charset="0"/>
              <a:buChar char="•"/>
            </a:pPr>
            <a:r>
              <a:rPr lang="en-US" sz="1200" dirty="0"/>
              <a:t>Depression</a:t>
            </a:r>
          </a:p>
          <a:p>
            <a:pPr marL="171450" indent="-171450">
              <a:buFont typeface="Arial" panose="020B0604020202020204" pitchFamily="34" charset="0"/>
              <a:buChar char="•"/>
            </a:pPr>
            <a:r>
              <a:rPr lang="en-US" sz="1200" dirty="0"/>
              <a:t>Lapses in memory</a:t>
            </a:r>
          </a:p>
          <a:p>
            <a:pPr marL="171450" indent="-171450">
              <a:buFont typeface="Arial" panose="020B0604020202020204" pitchFamily="34" charset="0"/>
              <a:buChar char="•"/>
            </a:pPr>
            <a:r>
              <a:rPr lang="en-US" sz="1200" dirty="0"/>
              <a:t>Anger</a:t>
            </a:r>
          </a:p>
          <a:p>
            <a:endParaRPr lang="en-US" sz="1200" dirty="0"/>
          </a:p>
          <a:p>
            <a:pPr algn="ctr"/>
            <a:r>
              <a:rPr lang="en-US" sz="1200" dirty="0"/>
              <a:t>This is not a complete list. There are further symptoms discussed on page 6, but it may be that you experience other symptoms too as PTSD impacts everybody differently. This is normal. The experiences/symptoms discussed in this booklet are just some of the most common.</a:t>
            </a:r>
          </a:p>
        </p:txBody>
      </p:sp>
      <p:sp>
        <p:nvSpPr>
          <p:cNvPr id="7" name="Rounded Rectangle 6">
            <a:extLst>
              <a:ext uri="{FF2B5EF4-FFF2-40B4-BE49-F238E27FC236}">
                <a16:creationId xmlns:a16="http://schemas.microsoft.com/office/drawing/2014/main" id="{A89801DD-0EBF-A03C-7198-304C05004496}"/>
              </a:ext>
            </a:extLst>
          </p:cNvPr>
          <p:cNvSpPr/>
          <p:nvPr/>
        </p:nvSpPr>
        <p:spPr>
          <a:xfrm>
            <a:off x="2812513" y="1736467"/>
            <a:ext cx="1922601" cy="1562232"/>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Around 1 in 3 people who experience a traumatic event develop PTSD, but we are not 100% sure why some people develop it and others do not</a:t>
            </a:r>
          </a:p>
        </p:txBody>
      </p:sp>
      <p:sp>
        <p:nvSpPr>
          <p:cNvPr id="8" name="Rounded Rectangle 7">
            <a:extLst>
              <a:ext uri="{FF2B5EF4-FFF2-40B4-BE49-F238E27FC236}">
                <a16:creationId xmlns:a16="http://schemas.microsoft.com/office/drawing/2014/main" id="{6A1CF3FD-4057-475B-F4A7-BF6EAE8B715A}"/>
              </a:ext>
            </a:extLst>
          </p:cNvPr>
          <p:cNvSpPr/>
          <p:nvPr/>
        </p:nvSpPr>
        <p:spPr>
          <a:xfrm>
            <a:off x="5216522" y="1752578"/>
            <a:ext cx="1900799" cy="1562232"/>
          </a:xfrm>
          <a:prstGeom prst="roundRect">
            <a:avLst/>
          </a:prstGeom>
          <a:solidFill>
            <a:srgbClr val="FFFFB9"/>
          </a:solidFill>
          <a:ln>
            <a:solidFill>
              <a:srgbClr val="EFD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You don’t always develop PTSD immediately after the traumatic event, sometimes it won’t occur until weeks, months or years after. </a:t>
            </a:r>
          </a:p>
        </p:txBody>
      </p:sp>
      <p:sp>
        <p:nvSpPr>
          <p:cNvPr id="9" name="Rounded Rectangle 8">
            <a:extLst>
              <a:ext uri="{FF2B5EF4-FFF2-40B4-BE49-F238E27FC236}">
                <a16:creationId xmlns:a16="http://schemas.microsoft.com/office/drawing/2014/main" id="{21D0191A-FE70-33AD-8E04-3297837B1872}"/>
              </a:ext>
            </a:extLst>
          </p:cNvPr>
          <p:cNvSpPr/>
          <p:nvPr/>
        </p:nvSpPr>
        <p:spPr>
          <a:xfrm>
            <a:off x="255614" y="7426321"/>
            <a:ext cx="2228379" cy="1854724"/>
          </a:xfrm>
          <a:prstGeom prst="roundRect">
            <a:avLst/>
          </a:prstGeom>
          <a:solidFill>
            <a:schemeClr val="accent5">
              <a:lumMod val="20000"/>
              <a:lumOff val="80000"/>
            </a:schemeClr>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Currently there is not a medicine that can cure PTSD. But we do know that talking to a psychologist can really help. There is more information about how talking to someone can help on page 20 of this booklet.</a:t>
            </a:r>
          </a:p>
          <a:p>
            <a:pPr algn="ctr"/>
            <a:endParaRPr lang="en-US" sz="1200" dirty="0"/>
          </a:p>
        </p:txBody>
      </p:sp>
      <p:sp>
        <p:nvSpPr>
          <p:cNvPr id="4" name="Rounded Rectangle 3">
            <a:extLst>
              <a:ext uri="{FF2B5EF4-FFF2-40B4-BE49-F238E27FC236}">
                <a16:creationId xmlns:a16="http://schemas.microsoft.com/office/drawing/2014/main" id="{DB1F43D6-F8E8-3043-7002-D41C7F67B91F}"/>
              </a:ext>
            </a:extLst>
          </p:cNvPr>
          <p:cNvSpPr/>
          <p:nvPr/>
        </p:nvSpPr>
        <p:spPr>
          <a:xfrm>
            <a:off x="5111744" y="7426321"/>
            <a:ext cx="2228379" cy="1849578"/>
          </a:xfrm>
          <a:prstGeom prst="roundRect">
            <a:avLst/>
          </a:prstGeom>
          <a:solidFill>
            <a:schemeClr val="accent4">
              <a:lumMod val="20000"/>
              <a:lumOff val="8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PSTD happens similarly in children and adults, however, children are often less able to explain and talk about their emotions so instead they typically react physically to feelings like fear or anxiety e.g. by screaming or kicking</a:t>
            </a:r>
          </a:p>
        </p:txBody>
      </p:sp>
      <p:pic>
        <p:nvPicPr>
          <p:cNvPr id="1026" name="Picture 2" descr="Free vector hand drawn ptsd illustration">
            <a:extLst>
              <a:ext uri="{FF2B5EF4-FFF2-40B4-BE49-F238E27FC236}">
                <a16:creationId xmlns:a16="http://schemas.microsoft.com/office/drawing/2014/main" id="{0AD2EAF0-188E-9C1F-753E-76CC6C540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06" t="12456" r="22475" b="26048"/>
          <a:stretch/>
        </p:blipFill>
        <p:spPr bwMode="auto">
          <a:xfrm>
            <a:off x="4735114" y="4632226"/>
            <a:ext cx="1195783" cy="1373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 human hand stretching to young unhappy girl sitting and hugging her knees. person helping sad lonely woman to get rid of depression or stress flat vector illustration. mental health, support concept">
            <a:extLst>
              <a:ext uri="{FF2B5EF4-FFF2-40B4-BE49-F238E27FC236}">
                <a16:creationId xmlns:a16="http://schemas.microsoft.com/office/drawing/2014/main" id="{B3E9538C-3474-1428-1179-7E5659E02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236" y="7632717"/>
            <a:ext cx="2156989" cy="143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1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0771CBD-30AD-C7D4-80AA-3DE05F8CD24E}"/>
              </a:ext>
            </a:extLst>
          </p:cNvPr>
          <p:cNvSpPr>
            <a:spLocks noGrp="1"/>
          </p:cNvSpPr>
          <p:nvPr>
            <p:ph type="title"/>
          </p:nvPr>
        </p:nvSpPr>
        <p:spPr>
          <a:xfrm>
            <a:off x="1970487" y="-89146"/>
            <a:ext cx="3556048" cy="1108306"/>
          </a:xfrm>
        </p:spPr>
        <p:txBody>
          <a:bodyPr/>
          <a:lstStyle/>
          <a:p>
            <a:pPr eaLnBrk="1" hangingPunct="1"/>
            <a:r>
              <a:rPr lang="en-GB" altLang="en-US" sz="1579" u="sng" dirty="0"/>
              <a:t>How Does Your Trauma Affect You?</a:t>
            </a:r>
          </a:p>
        </p:txBody>
      </p:sp>
      <p:sp>
        <p:nvSpPr>
          <p:cNvPr id="7171" name="TextBox 3">
            <a:extLst>
              <a:ext uri="{FF2B5EF4-FFF2-40B4-BE49-F238E27FC236}">
                <a16:creationId xmlns:a16="http://schemas.microsoft.com/office/drawing/2014/main" id="{5EBDDB93-0D75-41CF-AEFE-FDCD425A8A56}"/>
              </a:ext>
            </a:extLst>
          </p:cNvPr>
          <p:cNvSpPr txBox="1">
            <a:spLocks noChangeArrowheads="1"/>
          </p:cNvSpPr>
          <p:nvPr/>
        </p:nvSpPr>
        <p:spPr bwMode="auto">
          <a:xfrm>
            <a:off x="341009" y="760659"/>
            <a:ext cx="7002280" cy="1392642"/>
          </a:xfrm>
          <a:prstGeom prst="rect">
            <a:avLst/>
          </a:prstGeom>
          <a:solidFill>
            <a:srgbClr val="FFC0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Experiencing a traumatic event can often mean you experience lots of other changes in your body and mind. It’s important that you can notice these changes so we can support you with as many difficulties as possible. </a:t>
            </a:r>
          </a:p>
          <a:p>
            <a:pPr eaLnBrk="1" hangingPunct="1">
              <a:spcBef>
                <a:spcPct val="0"/>
              </a:spcBef>
              <a:buFontTx/>
              <a:buNone/>
            </a:pPr>
            <a:endParaRPr lang="en-GB" altLang="en-US" sz="1400" dirty="0"/>
          </a:p>
          <a:p>
            <a:pPr eaLnBrk="1" hangingPunct="1">
              <a:spcBef>
                <a:spcPct val="0"/>
              </a:spcBef>
              <a:buFontTx/>
              <a:buNone/>
            </a:pPr>
            <a:r>
              <a:rPr lang="en-GB" altLang="en-US" sz="1400" dirty="0"/>
              <a:t>Here is a list of potential symptoms of Medical Trauma/PTSD. Please tick the ones you are experiencing and add more in the blank spaces (if applicable).</a:t>
            </a:r>
          </a:p>
        </p:txBody>
      </p:sp>
      <p:sp>
        <p:nvSpPr>
          <p:cNvPr id="7197" name="Slide Number Placeholder 7">
            <a:extLst>
              <a:ext uri="{FF2B5EF4-FFF2-40B4-BE49-F238E27FC236}">
                <a16:creationId xmlns:a16="http://schemas.microsoft.com/office/drawing/2014/main" id="{BFA3A4E7-58F2-694B-0549-43C994EB1D61}"/>
              </a:ext>
            </a:extLst>
          </p:cNvPr>
          <p:cNvSpPr txBox="1">
            <a:spLocks/>
          </p:cNvSpPr>
          <p:nvPr/>
        </p:nvSpPr>
        <p:spPr bwMode="auto">
          <a:xfrm>
            <a:off x="6282466" y="262666"/>
            <a:ext cx="284038"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3F892026-C3AB-2341-AFC9-2844B365B08F}" type="slidenum">
              <a:rPr lang="en-GB" altLang="en-US" sz="789"/>
              <a:pPr algn="r" eaLnBrk="1" hangingPunct="1">
                <a:spcBef>
                  <a:spcPct val="0"/>
                </a:spcBef>
                <a:buFontTx/>
                <a:buNone/>
              </a:pPr>
              <a:t>6</a:t>
            </a:fld>
            <a:endParaRPr lang="en-GB" altLang="en-US" sz="789"/>
          </a:p>
        </p:txBody>
      </p:sp>
      <p:sp>
        <p:nvSpPr>
          <p:cNvPr id="30" name="Oval 29">
            <a:extLst>
              <a:ext uri="{FF2B5EF4-FFF2-40B4-BE49-F238E27FC236}">
                <a16:creationId xmlns:a16="http://schemas.microsoft.com/office/drawing/2014/main" id="{3B0C59D3-563D-8B0A-FF19-7C8540F8C030}"/>
              </a:ext>
            </a:extLst>
          </p:cNvPr>
          <p:cNvSpPr/>
          <p:nvPr/>
        </p:nvSpPr>
        <p:spPr>
          <a:xfrm>
            <a:off x="6317275" y="335764"/>
            <a:ext cx="249229"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9E10AF71-4D8A-948D-6C10-0B48FB648EC7}"/>
              </a:ext>
            </a:extLst>
          </p:cNvPr>
          <p:cNvSpPr>
            <a:spLocks noGrp="1"/>
          </p:cNvSpPr>
          <p:nvPr>
            <p:ph type="ftr" sz="quarter" idx="11"/>
          </p:nvPr>
        </p:nvSpPr>
        <p:spPr>
          <a:xfrm>
            <a:off x="2094807" y="9728535"/>
            <a:ext cx="3390329"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
        <p:nvSpPr>
          <p:cNvPr id="4" name="Round Diagonal Corner of Rectangle 3">
            <a:extLst>
              <a:ext uri="{FF2B5EF4-FFF2-40B4-BE49-F238E27FC236}">
                <a16:creationId xmlns:a16="http://schemas.microsoft.com/office/drawing/2014/main" id="{8D99EDE6-F6E3-12E5-88B6-A7C385FE2097}"/>
              </a:ext>
            </a:extLst>
          </p:cNvPr>
          <p:cNvSpPr/>
          <p:nvPr/>
        </p:nvSpPr>
        <p:spPr>
          <a:xfrm>
            <a:off x="3264731" y="2616383"/>
            <a:ext cx="1459308" cy="47435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50659" indent="-250659" algn="ctr">
              <a:buFont typeface="Wingdings" pitchFamily="2" charset="2"/>
              <a:buChar char="q"/>
            </a:pPr>
            <a:r>
              <a:rPr lang="en-US" dirty="0"/>
              <a:t>Anger</a:t>
            </a:r>
          </a:p>
        </p:txBody>
      </p:sp>
      <p:sp>
        <p:nvSpPr>
          <p:cNvPr id="5" name="Round Diagonal Corner of Rectangle 4">
            <a:extLst>
              <a:ext uri="{FF2B5EF4-FFF2-40B4-BE49-F238E27FC236}">
                <a16:creationId xmlns:a16="http://schemas.microsoft.com/office/drawing/2014/main" id="{448A73C0-0ED6-2AE1-81A4-AD5A010F2E9E}"/>
              </a:ext>
            </a:extLst>
          </p:cNvPr>
          <p:cNvSpPr/>
          <p:nvPr/>
        </p:nvSpPr>
        <p:spPr>
          <a:xfrm>
            <a:off x="323086" y="3204368"/>
            <a:ext cx="1771721" cy="475448"/>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50659" indent="-250659" algn="ctr">
              <a:buFont typeface="Wingdings" pitchFamily="2" charset="2"/>
              <a:buChar char="q"/>
            </a:pPr>
            <a:r>
              <a:rPr lang="en-US" dirty="0"/>
              <a:t>Feeling numb</a:t>
            </a:r>
          </a:p>
        </p:txBody>
      </p:sp>
      <p:sp>
        <p:nvSpPr>
          <p:cNvPr id="6" name="Round Diagonal Corner of Rectangle 5">
            <a:extLst>
              <a:ext uri="{FF2B5EF4-FFF2-40B4-BE49-F238E27FC236}">
                <a16:creationId xmlns:a16="http://schemas.microsoft.com/office/drawing/2014/main" id="{2D6B690D-E003-3874-9BC1-1E80E72A6262}"/>
              </a:ext>
            </a:extLst>
          </p:cNvPr>
          <p:cNvSpPr/>
          <p:nvPr/>
        </p:nvSpPr>
        <p:spPr>
          <a:xfrm>
            <a:off x="359996" y="6661562"/>
            <a:ext cx="1828672" cy="490376"/>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50659" indent="-250659" algn="ctr">
              <a:buFont typeface="Wingdings" pitchFamily="2" charset="2"/>
              <a:buChar char="q"/>
            </a:pPr>
            <a:r>
              <a:rPr lang="en-US" dirty="0"/>
              <a:t>Physical pain</a:t>
            </a:r>
          </a:p>
        </p:txBody>
      </p:sp>
      <p:sp>
        <p:nvSpPr>
          <p:cNvPr id="8" name="Round Diagonal Corner of Rectangle 7">
            <a:extLst>
              <a:ext uri="{FF2B5EF4-FFF2-40B4-BE49-F238E27FC236}">
                <a16:creationId xmlns:a16="http://schemas.microsoft.com/office/drawing/2014/main" id="{122275F0-E7CA-2A7A-6D26-595FC3FCBCDA}"/>
              </a:ext>
            </a:extLst>
          </p:cNvPr>
          <p:cNvSpPr/>
          <p:nvPr/>
        </p:nvSpPr>
        <p:spPr>
          <a:xfrm>
            <a:off x="2258572" y="3374764"/>
            <a:ext cx="2228926" cy="63847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50659" indent="-250659" algn="ctr">
              <a:buFont typeface="Wingdings" pitchFamily="2" charset="2"/>
              <a:buChar char="q"/>
            </a:pPr>
            <a:r>
              <a:rPr lang="en-US" dirty="0"/>
              <a:t>Eating difficulties</a:t>
            </a:r>
          </a:p>
        </p:txBody>
      </p:sp>
      <p:sp>
        <p:nvSpPr>
          <p:cNvPr id="9" name="Round Diagonal Corner of Rectangle 8">
            <a:extLst>
              <a:ext uri="{FF2B5EF4-FFF2-40B4-BE49-F238E27FC236}">
                <a16:creationId xmlns:a16="http://schemas.microsoft.com/office/drawing/2014/main" id="{FCCF3463-1310-2E71-E60E-416EEC52FC13}"/>
              </a:ext>
            </a:extLst>
          </p:cNvPr>
          <p:cNvSpPr/>
          <p:nvPr/>
        </p:nvSpPr>
        <p:spPr>
          <a:xfrm>
            <a:off x="2847641" y="4921763"/>
            <a:ext cx="1801739" cy="434312"/>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50659" indent="-250659" algn="ctr">
              <a:buFont typeface="Wingdings" pitchFamily="2" charset="2"/>
              <a:buChar char="q"/>
            </a:pPr>
            <a:r>
              <a:rPr lang="en-US" dirty="0"/>
              <a:t>Sweating</a:t>
            </a:r>
          </a:p>
        </p:txBody>
      </p:sp>
      <p:sp>
        <p:nvSpPr>
          <p:cNvPr id="17" name="Round Diagonal Corner of Rectangle 16">
            <a:extLst>
              <a:ext uri="{FF2B5EF4-FFF2-40B4-BE49-F238E27FC236}">
                <a16:creationId xmlns:a16="http://schemas.microsoft.com/office/drawing/2014/main" id="{ED4EC04B-33B4-A1C8-A5EA-5DA0FD38A71C}"/>
              </a:ext>
            </a:extLst>
          </p:cNvPr>
          <p:cNvSpPr/>
          <p:nvPr/>
        </p:nvSpPr>
        <p:spPr>
          <a:xfrm>
            <a:off x="6090305" y="4020025"/>
            <a:ext cx="1252984" cy="494422"/>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50659" indent="-250659" algn="ctr">
              <a:buFont typeface="Wingdings" pitchFamily="2" charset="2"/>
              <a:buChar char="q"/>
            </a:pPr>
            <a:r>
              <a:rPr lang="en-US" dirty="0"/>
              <a:t>Sadness</a:t>
            </a:r>
          </a:p>
        </p:txBody>
      </p:sp>
      <p:sp>
        <p:nvSpPr>
          <p:cNvPr id="18" name="Round Diagonal Corner of Rectangle 17">
            <a:extLst>
              <a:ext uri="{FF2B5EF4-FFF2-40B4-BE49-F238E27FC236}">
                <a16:creationId xmlns:a16="http://schemas.microsoft.com/office/drawing/2014/main" id="{B71B082D-5A9A-05DC-CE14-461642A621CF}"/>
              </a:ext>
            </a:extLst>
          </p:cNvPr>
          <p:cNvSpPr/>
          <p:nvPr/>
        </p:nvSpPr>
        <p:spPr>
          <a:xfrm>
            <a:off x="2568834" y="6452329"/>
            <a:ext cx="1759535" cy="51588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50659" indent="-250659" algn="ctr">
              <a:buFont typeface="Wingdings" pitchFamily="2" charset="2"/>
              <a:buChar char="q"/>
            </a:pPr>
            <a:r>
              <a:rPr lang="en-US" dirty="0"/>
              <a:t>Feeling guilty</a:t>
            </a:r>
          </a:p>
        </p:txBody>
      </p:sp>
      <p:sp>
        <p:nvSpPr>
          <p:cNvPr id="19" name="Round Diagonal Corner of Rectangle 18">
            <a:extLst>
              <a:ext uri="{FF2B5EF4-FFF2-40B4-BE49-F238E27FC236}">
                <a16:creationId xmlns:a16="http://schemas.microsoft.com/office/drawing/2014/main" id="{22627536-521E-5B0C-8851-4E4AB958C941}"/>
              </a:ext>
            </a:extLst>
          </p:cNvPr>
          <p:cNvSpPr/>
          <p:nvPr/>
        </p:nvSpPr>
        <p:spPr>
          <a:xfrm>
            <a:off x="3733701" y="5673250"/>
            <a:ext cx="1507594" cy="439725"/>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50659" indent="-250659" algn="ctr">
              <a:buFont typeface="Wingdings" pitchFamily="2" charset="2"/>
              <a:buChar char="q"/>
            </a:pPr>
            <a:r>
              <a:rPr lang="en-US" dirty="0"/>
              <a:t>Flashbacks</a:t>
            </a:r>
          </a:p>
        </p:txBody>
      </p:sp>
      <p:sp>
        <p:nvSpPr>
          <p:cNvPr id="20" name="Round Diagonal Corner of Rectangle 19">
            <a:extLst>
              <a:ext uri="{FF2B5EF4-FFF2-40B4-BE49-F238E27FC236}">
                <a16:creationId xmlns:a16="http://schemas.microsoft.com/office/drawing/2014/main" id="{B83D5BA0-A99A-DC5F-5CC1-E3F4B346D074}"/>
              </a:ext>
            </a:extLst>
          </p:cNvPr>
          <p:cNvSpPr/>
          <p:nvPr/>
        </p:nvSpPr>
        <p:spPr>
          <a:xfrm>
            <a:off x="467018" y="2287122"/>
            <a:ext cx="2449165" cy="602965"/>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50659" indent="-250659" algn="ctr">
              <a:buFont typeface="Wingdings" pitchFamily="2" charset="2"/>
              <a:buChar char="q"/>
            </a:pPr>
            <a:r>
              <a:rPr lang="en-US" dirty="0"/>
              <a:t>More worries/fear than usual</a:t>
            </a:r>
          </a:p>
        </p:txBody>
      </p:sp>
      <p:sp>
        <p:nvSpPr>
          <p:cNvPr id="21" name="Round Diagonal Corner of Rectangle 20">
            <a:extLst>
              <a:ext uri="{FF2B5EF4-FFF2-40B4-BE49-F238E27FC236}">
                <a16:creationId xmlns:a16="http://schemas.microsoft.com/office/drawing/2014/main" id="{DBA77D4F-D43F-F111-7F0C-435F22BCB7A1}"/>
              </a:ext>
            </a:extLst>
          </p:cNvPr>
          <p:cNvSpPr/>
          <p:nvPr/>
        </p:nvSpPr>
        <p:spPr>
          <a:xfrm>
            <a:off x="5607177" y="7801078"/>
            <a:ext cx="1736112" cy="43972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50659" indent="-250659" algn="ctr">
              <a:buFont typeface="Wingdings" pitchFamily="2" charset="2"/>
              <a:buChar char="q"/>
            </a:pPr>
            <a:r>
              <a:rPr lang="en-US" dirty="0"/>
              <a:t>Headaches</a:t>
            </a:r>
          </a:p>
        </p:txBody>
      </p:sp>
      <p:sp>
        <p:nvSpPr>
          <p:cNvPr id="22" name="Round Diagonal Corner of Rectangle 21">
            <a:extLst>
              <a:ext uri="{FF2B5EF4-FFF2-40B4-BE49-F238E27FC236}">
                <a16:creationId xmlns:a16="http://schemas.microsoft.com/office/drawing/2014/main" id="{9B29D3A0-00FF-B7D6-BB5B-DDCE500E8926}"/>
              </a:ext>
            </a:extLst>
          </p:cNvPr>
          <p:cNvSpPr/>
          <p:nvPr/>
        </p:nvSpPr>
        <p:spPr>
          <a:xfrm>
            <a:off x="293323" y="8315168"/>
            <a:ext cx="2276612" cy="61337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50659" indent="-250659" algn="ctr">
              <a:buFont typeface="Wingdings" pitchFamily="2" charset="2"/>
              <a:buChar char="q"/>
            </a:pPr>
            <a:r>
              <a:rPr lang="en-US" dirty="0"/>
              <a:t>Poor concentration</a:t>
            </a:r>
          </a:p>
        </p:txBody>
      </p:sp>
      <p:sp>
        <p:nvSpPr>
          <p:cNvPr id="23" name="Round Diagonal Corner of Rectangle 22">
            <a:extLst>
              <a:ext uri="{FF2B5EF4-FFF2-40B4-BE49-F238E27FC236}">
                <a16:creationId xmlns:a16="http://schemas.microsoft.com/office/drawing/2014/main" id="{E428F90C-9C01-E03A-00F8-0C0B25CD6C01}"/>
              </a:ext>
            </a:extLst>
          </p:cNvPr>
          <p:cNvSpPr/>
          <p:nvPr/>
        </p:nvSpPr>
        <p:spPr>
          <a:xfrm>
            <a:off x="341008" y="4416050"/>
            <a:ext cx="2228926" cy="562243"/>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50659" indent="-250659" algn="ctr">
              <a:buFont typeface="Wingdings" pitchFamily="2" charset="2"/>
              <a:buChar char="q"/>
            </a:pPr>
            <a:r>
              <a:rPr lang="en-US" dirty="0"/>
              <a:t>Not wanting to be around others</a:t>
            </a:r>
          </a:p>
        </p:txBody>
      </p:sp>
      <p:sp>
        <p:nvSpPr>
          <p:cNvPr id="24" name="Round Diagonal Corner of Rectangle 23">
            <a:extLst>
              <a:ext uri="{FF2B5EF4-FFF2-40B4-BE49-F238E27FC236}">
                <a16:creationId xmlns:a16="http://schemas.microsoft.com/office/drawing/2014/main" id="{135818DB-577D-CCC8-A2D6-8661A3EBA975}"/>
              </a:ext>
            </a:extLst>
          </p:cNvPr>
          <p:cNvSpPr/>
          <p:nvPr/>
        </p:nvSpPr>
        <p:spPr>
          <a:xfrm>
            <a:off x="4615958" y="6903337"/>
            <a:ext cx="2241900" cy="56807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50659" indent="-250659" algn="ctr">
              <a:buFont typeface="Wingdings" pitchFamily="2" charset="2"/>
              <a:buChar char="q"/>
            </a:pPr>
            <a:r>
              <a:rPr lang="en-US" dirty="0"/>
              <a:t>Loss of interest in usual activities</a:t>
            </a:r>
          </a:p>
        </p:txBody>
      </p:sp>
      <p:sp>
        <p:nvSpPr>
          <p:cNvPr id="26" name="Round Diagonal Corner of Rectangle 25">
            <a:extLst>
              <a:ext uri="{FF2B5EF4-FFF2-40B4-BE49-F238E27FC236}">
                <a16:creationId xmlns:a16="http://schemas.microsoft.com/office/drawing/2014/main" id="{533D5004-4A0B-5B35-FA20-937A57384BB4}"/>
              </a:ext>
            </a:extLst>
          </p:cNvPr>
          <p:cNvSpPr/>
          <p:nvPr/>
        </p:nvSpPr>
        <p:spPr>
          <a:xfrm>
            <a:off x="707370" y="7475625"/>
            <a:ext cx="1828672" cy="521885"/>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50659" indent="-250659" algn="ctr">
              <a:buFont typeface="Wingdings" pitchFamily="2" charset="2"/>
              <a:buChar char="q"/>
            </a:pPr>
            <a:r>
              <a:rPr lang="en-US" dirty="0"/>
              <a:t>Easily startled</a:t>
            </a:r>
          </a:p>
        </p:txBody>
      </p:sp>
      <p:sp>
        <p:nvSpPr>
          <p:cNvPr id="27" name="Round Diagonal Corner of Rectangle 26">
            <a:extLst>
              <a:ext uri="{FF2B5EF4-FFF2-40B4-BE49-F238E27FC236}">
                <a16:creationId xmlns:a16="http://schemas.microsoft.com/office/drawing/2014/main" id="{C9B2D2E7-7D3E-3635-AD77-D0EA7A9139E8}"/>
              </a:ext>
            </a:extLst>
          </p:cNvPr>
          <p:cNvSpPr/>
          <p:nvPr/>
        </p:nvSpPr>
        <p:spPr>
          <a:xfrm>
            <a:off x="5442673" y="5031211"/>
            <a:ext cx="1679586" cy="521885"/>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50659" indent="-250659" algn="ctr">
              <a:buFont typeface="Wingdings" pitchFamily="2" charset="2"/>
              <a:buChar char="q"/>
            </a:pPr>
            <a:r>
              <a:rPr lang="en-US" dirty="0"/>
              <a:t>Nightmares</a:t>
            </a:r>
          </a:p>
        </p:txBody>
      </p:sp>
      <p:sp>
        <p:nvSpPr>
          <p:cNvPr id="28" name="Round Diagonal Corner of Rectangle 27">
            <a:extLst>
              <a:ext uri="{FF2B5EF4-FFF2-40B4-BE49-F238E27FC236}">
                <a16:creationId xmlns:a16="http://schemas.microsoft.com/office/drawing/2014/main" id="{B4F8E502-5A0E-1D7E-FDB8-8E8CDD53E022}"/>
              </a:ext>
            </a:extLst>
          </p:cNvPr>
          <p:cNvSpPr/>
          <p:nvPr/>
        </p:nvSpPr>
        <p:spPr>
          <a:xfrm>
            <a:off x="5202069" y="2328274"/>
            <a:ext cx="1776472" cy="419011"/>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50659" indent="-250659" algn="ctr">
              <a:buFont typeface="Wingdings" pitchFamily="2" charset="2"/>
              <a:buChar char="q"/>
            </a:pPr>
            <a:r>
              <a:rPr lang="en-US" dirty="0"/>
              <a:t>Tummy aches</a:t>
            </a:r>
          </a:p>
        </p:txBody>
      </p:sp>
      <p:sp>
        <p:nvSpPr>
          <p:cNvPr id="33" name="Round Diagonal Corner of Rectangle 32">
            <a:extLst>
              <a:ext uri="{FF2B5EF4-FFF2-40B4-BE49-F238E27FC236}">
                <a16:creationId xmlns:a16="http://schemas.microsoft.com/office/drawing/2014/main" id="{AC7CF40A-CA4E-7BF5-5D09-CB8053D27446}"/>
              </a:ext>
            </a:extLst>
          </p:cNvPr>
          <p:cNvSpPr/>
          <p:nvPr/>
        </p:nvSpPr>
        <p:spPr>
          <a:xfrm>
            <a:off x="4948460" y="8570468"/>
            <a:ext cx="2411568" cy="576953"/>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50659" indent="-250659" algn="ctr">
              <a:buFont typeface="Wingdings" pitchFamily="2" charset="2"/>
              <a:buChar char="q"/>
            </a:pPr>
            <a:r>
              <a:rPr lang="en-US" dirty="0"/>
              <a:t>………………………………</a:t>
            </a:r>
          </a:p>
        </p:txBody>
      </p:sp>
      <p:sp>
        <p:nvSpPr>
          <p:cNvPr id="34" name="Round Diagonal Corner of Rectangle 33">
            <a:extLst>
              <a:ext uri="{FF2B5EF4-FFF2-40B4-BE49-F238E27FC236}">
                <a16:creationId xmlns:a16="http://schemas.microsoft.com/office/drawing/2014/main" id="{3D58EB3D-7F4D-C33C-47AD-5B762AF2C058}"/>
              </a:ext>
            </a:extLst>
          </p:cNvPr>
          <p:cNvSpPr/>
          <p:nvPr/>
        </p:nvSpPr>
        <p:spPr>
          <a:xfrm>
            <a:off x="758871" y="5569473"/>
            <a:ext cx="2423232" cy="57205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50659" indent="-250659" algn="ctr">
              <a:buFont typeface="Wingdings" pitchFamily="2" charset="2"/>
              <a:buChar char="q"/>
            </a:pPr>
            <a:r>
              <a:rPr lang="en-US"/>
              <a:t>………………………………</a:t>
            </a:r>
          </a:p>
        </p:txBody>
      </p:sp>
      <p:sp>
        <p:nvSpPr>
          <p:cNvPr id="35" name="Round Diagonal Corner of Rectangle 34">
            <a:extLst>
              <a:ext uri="{FF2B5EF4-FFF2-40B4-BE49-F238E27FC236}">
                <a16:creationId xmlns:a16="http://schemas.microsoft.com/office/drawing/2014/main" id="{2DEB60D1-40F8-2DCA-FB51-D6C09019E665}"/>
              </a:ext>
            </a:extLst>
          </p:cNvPr>
          <p:cNvSpPr/>
          <p:nvPr/>
        </p:nvSpPr>
        <p:spPr>
          <a:xfrm>
            <a:off x="2916184" y="7772435"/>
            <a:ext cx="2276613" cy="613371"/>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50659" indent="-250659" algn="ctr">
              <a:buFont typeface="Wingdings" pitchFamily="2" charset="2"/>
              <a:buChar char="q"/>
            </a:pPr>
            <a:r>
              <a:rPr lang="en-US" dirty="0"/>
              <a:t>………………………………</a:t>
            </a:r>
          </a:p>
        </p:txBody>
      </p:sp>
      <p:sp>
        <p:nvSpPr>
          <p:cNvPr id="36" name="Round Diagonal Corner of Rectangle 35">
            <a:extLst>
              <a:ext uri="{FF2B5EF4-FFF2-40B4-BE49-F238E27FC236}">
                <a16:creationId xmlns:a16="http://schemas.microsoft.com/office/drawing/2014/main" id="{2AFA6F51-3180-ED5C-0B75-6D7DA26627D4}"/>
              </a:ext>
            </a:extLst>
          </p:cNvPr>
          <p:cNvSpPr/>
          <p:nvPr/>
        </p:nvSpPr>
        <p:spPr>
          <a:xfrm>
            <a:off x="4734149" y="3205891"/>
            <a:ext cx="2502440" cy="494422"/>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50659" indent="-250659" algn="ctr">
              <a:buFont typeface="Wingdings" pitchFamily="2" charset="2"/>
              <a:buChar char="q"/>
            </a:pPr>
            <a:r>
              <a:rPr lang="en-US" dirty="0"/>
              <a:t>………………………………</a:t>
            </a:r>
          </a:p>
        </p:txBody>
      </p:sp>
      <p:sp>
        <p:nvSpPr>
          <p:cNvPr id="7" name="Round Diagonal Corner of Rectangle 16">
            <a:extLst>
              <a:ext uri="{FF2B5EF4-FFF2-40B4-BE49-F238E27FC236}">
                <a16:creationId xmlns:a16="http://schemas.microsoft.com/office/drawing/2014/main" id="{60888D7B-24DE-D07D-FE72-1C84B9AE3DAF}"/>
              </a:ext>
            </a:extLst>
          </p:cNvPr>
          <p:cNvSpPr/>
          <p:nvPr/>
        </p:nvSpPr>
        <p:spPr>
          <a:xfrm>
            <a:off x="2719137" y="8799231"/>
            <a:ext cx="2089517" cy="51587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lIns="80199" tIns="40100" rIns="80199" bIns="40100" rtlCol="0" anchor="ctr"/>
          <a:lstStyle/>
          <a:p>
            <a:pPr marL="250659" indent="-250659" algn="ctr">
              <a:buFont typeface="Wingdings" pitchFamily="2" charset="2"/>
              <a:buChar char="q"/>
            </a:pPr>
            <a:r>
              <a:rPr lang="en-US" dirty="0">
                <a:cs typeface="Calibri"/>
              </a:rPr>
              <a:t>Feeling Helpless</a:t>
            </a:r>
          </a:p>
        </p:txBody>
      </p:sp>
      <p:sp>
        <p:nvSpPr>
          <p:cNvPr id="29" name="Round Diagonal Corner of Rectangle 18">
            <a:extLst>
              <a:ext uri="{FF2B5EF4-FFF2-40B4-BE49-F238E27FC236}">
                <a16:creationId xmlns:a16="http://schemas.microsoft.com/office/drawing/2014/main" id="{0A959534-7C2B-4DAF-9149-E1344FFF35BE}"/>
              </a:ext>
            </a:extLst>
          </p:cNvPr>
          <p:cNvSpPr/>
          <p:nvPr/>
        </p:nvSpPr>
        <p:spPr>
          <a:xfrm>
            <a:off x="3862161" y="4177256"/>
            <a:ext cx="1507594" cy="439725"/>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50659" indent="-250659" algn="ctr">
              <a:buFont typeface="Wingdings" pitchFamily="2" charset="2"/>
              <a:buChar char="q"/>
            </a:pPr>
            <a:r>
              <a:rPr lang="en-US" dirty="0"/>
              <a:t>Trembling</a:t>
            </a:r>
          </a:p>
        </p:txBody>
      </p:sp>
      <p:sp>
        <p:nvSpPr>
          <p:cNvPr id="31" name="Round Diagonal Corner of Rectangle 20">
            <a:extLst>
              <a:ext uri="{FF2B5EF4-FFF2-40B4-BE49-F238E27FC236}">
                <a16:creationId xmlns:a16="http://schemas.microsoft.com/office/drawing/2014/main" id="{4E9408AF-3D59-4F2D-959F-E1B28FCDDE3C}"/>
              </a:ext>
            </a:extLst>
          </p:cNvPr>
          <p:cNvSpPr/>
          <p:nvPr/>
        </p:nvSpPr>
        <p:spPr>
          <a:xfrm>
            <a:off x="5477482" y="6131344"/>
            <a:ext cx="1736112" cy="43972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50659" indent="-250659" algn="ctr">
              <a:buFont typeface="Wingdings" pitchFamily="2" charset="2"/>
              <a:buChar char="q"/>
            </a:pPr>
            <a:r>
              <a:rPr lang="en-US" dirty="0"/>
              <a:t>Dizziness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Vector the brain cries">
            <a:extLst>
              <a:ext uri="{FF2B5EF4-FFF2-40B4-BE49-F238E27FC236}">
                <a16:creationId xmlns:a16="http://schemas.microsoft.com/office/drawing/2014/main" id="{B83902D3-C2DF-AB80-F4BD-54D7D3BBE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140" y="229736"/>
            <a:ext cx="852824" cy="8214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8EC5EC3-2567-B30E-644D-DC9F8798B8A6}"/>
              </a:ext>
            </a:extLst>
          </p:cNvPr>
          <p:cNvSpPr txBox="1">
            <a:spLocks/>
          </p:cNvSpPr>
          <p:nvPr/>
        </p:nvSpPr>
        <p:spPr bwMode="auto">
          <a:xfrm>
            <a:off x="2331105" y="229736"/>
            <a:ext cx="3202392" cy="82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nchor="ct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How does your brain respond to trauma?</a:t>
            </a:r>
          </a:p>
        </p:txBody>
      </p:sp>
      <p:sp>
        <p:nvSpPr>
          <p:cNvPr id="6" name="TextBox 3">
            <a:extLst>
              <a:ext uri="{FF2B5EF4-FFF2-40B4-BE49-F238E27FC236}">
                <a16:creationId xmlns:a16="http://schemas.microsoft.com/office/drawing/2014/main" id="{075644F0-06E0-9563-F118-05D3B31F0589}"/>
              </a:ext>
            </a:extLst>
          </p:cNvPr>
          <p:cNvSpPr txBox="1">
            <a:spLocks noChangeArrowheads="1"/>
          </p:cNvSpPr>
          <p:nvPr/>
        </p:nvSpPr>
        <p:spPr bwMode="auto">
          <a:xfrm>
            <a:off x="162855" y="1051219"/>
            <a:ext cx="7233964" cy="1392642"/>
          </a:xfrm>
          <a:prstGeom prst="rect">
            <a:avLst/>
          </a:prstGeom>
          <a:solidFill>
            <a:srgbClr val="FFC0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When you have experienced something traumatic, it can change how your brain reacts to circumstances which make you feel scared/threatened or remind you of the traumatic event. The way you react is called your </a:t>
            </a:r>
            <a:r>
              <a:rPr lang="en-GB" altLang="en-US" sz="1400" b="1" dirty="0"/>
              <a:t>fight – flight - freeze </a:t>
            </a:r>
            <a:r>
              <a:rPr lang="en-GB" altLang="en-US" sz="1400" dirty="0"/>
              <a:t>response, this is your brain trying to protect you as it thinks you’re in danger. It’s important to remember that everyone has a fight-flight-freeze response, but it is likely that yours is used more often because more situations might feel scary after you’ve experienced/witnessed a traumatic event.</a:t>
            </a:r>
          </a:p>
        </p:txBody>
      </p:sp>
      <p:sp>
        <p:nvSpPr>
          <p:cNvPr id="7" name="TextBox 3">
            <a:extLst>
              <a:ext uri="{FF2B5EF4-FFF2-40B4-BE49-F238E27FC236}">
                <a16:creationId xmlns:a16="http://schemas.microsoft.com/office/drawing/2014/main" id="{4A7DDF96-E33D-8C3F-938B-FD9C8D5E05A5}"/>
              </a:ext>
            </a:extLst>
          </p:cNvPr>
          <p:cNvSpPr txBox="1">
            <a:spLocks noChangeArrowheads="1"/>
          </p:cNvSpPr>
          <p:nvPr/>
        </p:nvSpPr>
        <p:spPr bwMode="auto">
          <a:xfrm>
            <a:off x="615227" y="2569023"/>
            <a:ext cx="6329219" cy="1392642"/>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When you are put in a scary situation (e.g. seeing a lion) your brain and body either:</a:t>
            </a:r>
          </a:p>
          <a:p>
            <a:pPr marL="342900" indent="-342900" eaLnBrk="1" hangingPunct="1">
              <a:spcBef>
                <a:spcPct val="0"/>
              </a:spcBef>
              <a:buFontTx/>
              <a:buAutoNum type="arabicParenR"/>
            </a:pPr>
            <a:r>
              <a:rPr lang="en-GB" altLang="en-US" sz="1400" dirty="0"/>
              <a:t>Prepares you to fight the danger (e.g. fight the lion)</a:t>
            </a:r>
          </a:p>
          <a:p>
            <a:pPr marL="342900" indent="-342900" eaLnBrk="1" hangingPunct="1">
              <a:spcBef>
                <a:spcPct val="0"/>
              </a:spcBef>
              <a:buFontTx/>
              <a:buAutoNum type="arabicParenR"/>
            </a:pPr>
            <a:r>
              <a:rPr lang="en-GB" altLang="en-US" sz="1400" dirty="0"/>
              <a:t>Prepares you to flee the danger (e.g. run away from the lion)</a:t>
            </a:r>
          </a:p>
          <a:p>
            <a:pPr marL="342900" indent="-342900" eaLnBrk="1" hangingPunct="1">
              <a:spcBef>
                <a:spcPct val="0"/>
              </a:spcBef>
              <a:buFontTx/>
              <a:buAutoNum type="arabicParenR"/>
            </a:pPr>
            <a:r>
              <a:rPr lang="en-GB" altLang="en-US" sz="1400" dirty="0"/>
              <a:t>Helps you freeze (e.g. hide from the lion)</a:t>
            </a:r>
          </a:p>
          <a:p>
            <a:pPr marL="342900" indent="-342900" eaLnBrk="1" hangingPunct="1">
              <a:spcBef>
                <a:spcPct val="0"/>
              </a:spcBef>
              <a:buFontTx/>
              <a:buAutoNum type="arabicParenR"/>
            </a:pPr>
            <a:endParaRPr lang="en-GB" altLang="en-US" sz="1400" dirty="0"/>
          </a:p>
          <a:p>
            <a:pPr algn="ctr" eaLnBrk="1" hangingPunct="1">
              <a:spcBef>
                <a:spcPct val="0"/>
              </a:spcBef>
              <a:buNone/>
            </a:pPr>
            <a:r>
              <a:rPr lang="en-GB" altLang="en-US" sz="1400" dirty="0"/>
              <a:t>Lets talk through a medical trauma example…</a:t>
            </a:r>
          </a:p>
        </p:txBody>
      </p:sp>
      <p:sp>
        <p:nvSpPr>
          <p:cNvPr id="8" name="TextBox 3">
            <a:extLst>
              <a:ext uri="{FF2B5EF4-FFF2-40B4-BE49-F238E27FC236}">
                <a16:creationId xmlns:a16="http://schemas.microsoft.com/office/drawing/2014/main" id="{CC541323-72F6-8160-6442-9A5DA7C2CD90}"/>
              </a:ext>
            </a:extLst>
          </p:cNvPr>
          <p:cNvSpPr txBox="1">
            <a:spLocks noChangeArrowheads="1"/>
          </p:cNvSpPr>
          <p:nvPr/>
        </p:nvSpPr>
        <p:spPr bwMode="auto">
          <a:xfrm>
            <a:off x="615227" y="4059992"/>
            <a:ext cx="6329219" cy="746312"/>
          </a:xfrm>
          <a:prstGeom prst="rect">
            <a:avLst/>
          </a:prstGeom>
          <a:ln/>
        </p:spPr>
        <p:style>
          <a:lnRef idx="2">
            <a:schemeClr val="dk1"/>
          </a:lnRef>
          <a:fillRef idx="1">
            <a:schemeClr val="lt1"/>
          </a:fillRef>
          <a:effectRef idx="0">
            <a:schemeClr val="dk1"/>
          </a:effectRef>
          <a:fontRef idx="minor">
            <a:schemeClr val="dk1"/>
          </a:fontRef>
        </p:style>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b="1" dirty="0"/>
              <a:t>Situation</a:t>
            </a:r>
          </a:p>
          <a:p>
            <a:pPr algn="ctr" eaLnBrk="1" hangingPunct="1">
              <a:spcBef>
                <a:spcPct val="0"/>
              </a:spcBef>
              <a:buFontTx/>
              <a:buNone/>
            </a:pPr>
            <a:r>
              <a:rPr lang="en-GB" altLang="en-US" sz="1400" dirty="0"/>
              <a:t>You need to have a blood test, but you’ve previously had a traumatic experience with needles.</a:t>
            </a:r>
          </a:p>
        </p:txBody>
      </p:sp>
      <p:sp>
        <p:nvSpPr>
          <p:cNvPr id="9" name="TextBox 3">
            <a:extLst>
              <a:ext uri="{FF2B5EF4-FFF2-40B4-BE49-F238E27FC236}">
                <a16:creationId xmlns:a16="http://schemas.microsoft.com/office/drawing/2014/main" id="{7F80FBC0-DBA7-3985-2B71-60528DC6DFAE}"/>
              </a:ext>
            </a:extLst>
          </p:cNvPr>
          <p:cNvSpPr txBox="1">
            <a:spLocks noChangeArrowheads="1"/>
          </p:cNvSpPr>
          <p:nvPr/>
        </p:nvSpPr>
        <p:spPr bwMode="auto">
          <a:xfrm>
            <a:off x="122290" y="5251106"/>
            <a:ext cx="2375464" cy="2254417"/>
          </a:xfrm>
          <a:prstGeom prst="rect">
            <a:avLst/>
          </a:prstGeom>
          <a:ln/>
        </p:spPr>
        <p:style>
          <a:lnRef idx="2">
            <a:schemeClr val="dk1"/>
          </a:lnRef>
          <a:fillRef idx="1">
            <a:schemeClr val="lt1"/>
          </a:fillRef>
          <a:effectRef idx="0">
            <a:schemeClr val="dk1"/>
          </a:effectRef>
          <a:fontRef idx="minor">
            <a:schemeClr val="dk1"/>
          </a:fontRef>
        </p:style>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b="1" dirty="0"/>
              <a:t>Fight</a:t>
            </a:r>
          </a:p>
          <a:p>
            <a:pPr algn="ctr" eaLnBrk="1" hangingPunct="1">
              <a:spcBef>
                <a:spcPct val="0"/>
              </a:spcBef>
              <a:buFontTx/>
              <a:buNone/>
            </a:pPr>
            <a:r>
              <a:rPr lang="en-GB" altLang="en-US" sz="1400" dirty="0"/>
              <a:t>You might have a rapid breathing and heart rate, tense muscles, larger pupils, red skin, sweaty, unable to focus on anything else.</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All of these prepare you to </a:t>
            </a:r>
            <a:r>
              <a:rPr lang="en-GB" altLang="en-US" sz="1400" b="1" dirty="0"/>
              <a:t>hit/kick/push away </a:t>
            </a:r>
            <a:r>
              <a:rPr lang="en-GB" altLang="en-US" sz="1400" dirty="0"/>
              <a:t>the nurse giving you the blood test.</a:t>
            </a:r>
          </a:p>
        </p:txBody>
      </p:sp>
      <p:sp>
        <p:nvSpPr>
          <p:cNvPr id="12" name="TextBox 3">
            <a:extLst>
              <a:ext uri="{FF2B5EF4-FFF2-40B4-BE49-F238E27FC236}">
                <a16:creationId xmlns:a16="http://schemas.microsoft.com/office/drawing/2014/main" id="{A53DD526-7791-A920-F1D4-B9711EAC834F}"/>
              </a:ext>
            </a:extLst>
          </p:cNvPr>
          <p:cNvSpPr txBox="1">
            <a:spLocks noChangeArrowheads="1"/>
          </p:cNvSpPr>
          <p:nvPr/>
        </p:nvSpPr>
        <p:spPr bwMode="auto">
          <a:xfrm>
            <a:off x="2590564" y="5358829"/>
            <a:ext cx="2375464" cy="2038973"/>
          </a:xfrm>
          <a:prstGeom prst="rect">
            <a:avLst/>
          </a:prstGeom>
          <a:ln/>
        </p:spPr>
        <p:style>
          <a:lnRef idx="2">
            <a:schemeClr val="dk1"/>
          </a:lnRef>
          <a:fillRef idx="1">
            <a:schemeClr val="lt1"/>
          </a:fillRef>
          <a:effectRef idx="0">
            <a:schemeClr val="dk1"/>
          </a:effectRef>
          <a:fontRef idx="minor">
            <a:schemeClr val="dk1"/>
          </a:fontRef>
        </p:style>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b="1" dirty="0"/>
              <a:t>Flight</a:t>
            </a:r>
          </a:p>
          <a:p>
            <a:pPr algn="ctr" eaLnBrk="1" hangingPunct="1">
              <a:spcBef>
                <a:spcPct val="0"/>
              </a:spcBef>
              <a:buFontTx/>
              <a:buNone/>
            </a:pPr>
            <a:r>
              <a:rPr lang="en-GB" altLang="en-US" sz="1400" dirty="0"/>
              <a:t>You might have a rapid breathing and heart rate, tense muscles, larger pupils, red skin, sweaty, unable to focus on anything else.</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All of these prepare you to </a:t>
            </a:r>
            <a:r>
              <a:rPr lang="en-GB" altLang="en-US" sz="1400" b="1" dirty="0"/>
              <a:t>run away </a:t>
            </a:r>
            <a:r>
              <a:rPr lang="en-GB" altLang="en-US" sz="1400" dirty="0"/>
              <a:t>from the blood test.</a:t>
            </a:r>
          </a:p>
        </p:txBody>
      </p:sp>
      <p:sp>
        <p:nvSpPr>
          <p:cNvPr id="13" name="TextBox 3">
            <a:extLst>
              <a:ext uri="{FF2B5EF4-FFF2-40B4-BE49-F238E27FC236}">
                <a16:creationId xmlns:a16="http://schemas.microsoft.com/office/drawing/2014/main" id="{9CE0368E-B487-C9F6-D835-C3C32C12330C}"/>
              </a:ext>
            </a:extLst>
          </p:cNvPr>
          <p:cNvSpPr txBox="1">
            <a:spLocks noChangeArrowheads="1"/>
          </p:cNvSpPr>
          <p:nvPr/>
        </p:nvSpPr>
        <p:spPr bwMode="auto">
          <a:xfrm>
            <a:off x="5107766" y="5361888"/>
            <a:ext cx="2277608" cy="2038973"/>
          </a:xfrm>
          <a:prstGeom prst="rect">
            <a:avLst/>
          </a:prstGeom>
          <a:ln/>
        </p:spPr>
        <p:style>
          <a:lnRef idx="2">
            <a:schemeClr val="dk1"/>
          </a:lnRef>
          <a:fillRef idx="1">
            <a:schemeClr val="lt1"/>
          </a:fillRef>
          <a:effectRef idx="0">
            <a:schemeClr val="dk1"/>
          </a:effectRef>
          <a:fontRef idx="minor">
            <a:schemeClr val="dk1"/>
          </a:fontRef>
        </p:style>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b="1" dirty="0"/>
              <a:t>Freeze</a:t>
            </a:r>
          </a:p>
          <a:p>
            <a:pPr algn="ctr" eaLnBrk="1" hangingPunct="1">
              <a:spcBef>
                <a:spcPct val="0"/>
              </a:spcBef>
              <a:buFontTx/>
              <a:buNone/>
            </a:pPr>
            <a:r>
              <a:rPr lang="en-GB" altLang="en-US" sz="1400" dirty="0"/>
              <a:t>You might have a really slow breathing and heart rate, tense muscles, unable to move or speak, dry mouth, extremely alert.</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All of these prepare you to </a:t>
            </a:r>
            <a:r>
              <a:rPr lang="en-GB" altLang="en-US" sz="1400" b="1" dirty="0"/>
              <a:t>hide</a:t>
            </a:r>
            <a:r>
              <a:rPr lang="en-GB" altLang="en-US" sz="1400" dirty="0"/>
              <a:t> from the blood test.</a:t>
            </a:r>
          </a:p>
        </p:txBody>
      </p:sp>
      <p:sp>
        <p:nvSpPr>
          <p:cNvPr id="15" name="TextBox 3">
            <a:extLst>
              <a:ext uri="{FF2B5EF4-FFF2-40B4-BE49-F238E27FC236}">
                <a16:creationId xmlns:a16="http://schemas.microsoft.com/office/drawing/2014/main" id="{D209C502-BED1-19AA-6DBD-FF76017433D1}"/>
              </a:ext>
            </a:extLst>
          </p:cNvPr>
          <p:cNvSpPr txBox="1">
            <a:spLocks noChangeArrowheads="1"/>
          </p:cNvSpPr>
          <p:nvPr/>
        </p:nvSpPr>
        <p:spPr bwMode="auto">
          <a:xfrm>
            <a:off x="414390" y="7923492"/>
            <a:ext cx="6730889" cy="961755"/>
          </a:xfrm>
          <a:prstGeom prst="rect">
            <a:avLst/>
          </a:prstGeom>
          <a:ln/>
        </p:spPr>
        <p:style>
          <a:lnRef idx="2">
            <a:schemeClr val="dk1"/>
          </a:lnRef>
          <a:fillRef idx="1">
            <a:schemeClr val="lt1"/>
          </a:fillRef>
          <a:effectRef idx="0">
            <a:schemeClr val="dk1"/>
          </a:effectRef>
          <a:fontRef idx="minor">
            <a:schemeClr val="dk1"/>
          </a:fontRef>
        </p:style>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b="1" dirty="0"/>
              <a:t>How to cope?</a:t>
            </a:r>
          </a:p>
          <a:p>
            <a:pPr marL="285750" indent="-285750" eaLnBrk="1" hangingPunct="1">
              <a:spcBef>
                <a:spcPct val="0"/>
              </a:spcBef>
            </a:pPr>
            <a:r>
              <a:rPr lang="en-GB" altLang="en-US" sz="1400" dirty="0"/>
              <a:t>Ask for or accept some help and support from family, friends, or professionals</a:t>
            </a:r>
          </a:p>
          <a:p>
            <a:pPr marL="285750" indent="-285750" eaLnBrk="1" hangingPunct="1">
              <a:spcBef>
                <a:spcPct val="0"/>
              </a:spcBef>
            </a:pPr>
            <a:r>
              <a:rPr lang="en-GB" altLang="en-US" sz="1400" dirty="0"/>
              <a:t>Use some of the grounding, breathing and relaxation techniques that we explain on pages 10-17 of this booklet</a:t>
            </a:r>
          </a:p>
        </p:txBody>
      </p:sp>
      <p:sp>
        <p:nvSpPr>
          <p:cNvPr id="16" name="TextBox 3">
            <a:extLst>
              <a:ext uri="{FF2B5EF4-FFF2-40B4-BE49-F238E27FC236}">
                <a16:creationId xmlns:a16="http://schemas.microsoft.com/office/drawing/2014/main" id="{69AA41E7-8CC0-AC43-F6BF-7D076C1A66A4}"/>
              </a:ext>
            </a:extLst>
          </p:cNvPr>
          <p:cNvSpPr txBox="1">
            <a:spLocks noChangeArrowheads="1"/>
          </p:cNvSpPr>
          <p:nvPr/>
        </p:nvSpPr>
        <p:spPr bwMode="auto">
          <a:xfrm>
            <a:off x="411313" y="9222329"/>
            <a:ext cx="6730889" cy="1177199"/>
          </a:xfrm>
          <a:prstGeom prst="rect">
            <a:avLst/>
          </a:prstGeom>
          <a:ln/>
        </p:spPr>
        <p:style>
          <a:lnRef idx="2">
            <a:schemeClr val="dk1"/>
          </a:lnRef>
          <a:fillRef idx="1">
            <a:schemeClr val="lt1"/>
          </a:fillRef>
          <a:effectRef idx="0">
            <a:schemeClr val="dk1"/>
          </a:effectRef>
          <a:fontRef idx="minor">
            <a:schemeClr val="dk1"/>
          </a:fontRef>
        </p:style>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b="1" dirty="0"/>
              <a:t>Recovery </a:t>
            </a:r>
          </a:p>
          <a:p>
            <a:pPr algn="ctr" eaLnBrk="1" hangingPunct="1">
              <a:spcBef>
                <a:spcPct val="0"/>
              </a:spcBef>
              <a:buFontTx/>
              <a:buNone/>
            </a:pPr>
            <a:r>
              <a:rPr lang="en-GB" altLang="en-US" sz="1400" dirty="0"/>
              <a:t>It can take a bit of time for your body to feel normal again after your fight-flight-freeze response has been activated. It can help to do something that helps you feel safe and rested during this recovery time (e.g. spending time with family, exercising, eating a balanced nutritious meal, being creative etc.)</a:t>
            </a:r>
          </a:p>
        </p:txBody>
      </p:sp>
      <p:cxnSp>
        <p:nvCxnSpPr>
          <p:cNvPr id="18" name="Straight Arrow Connector 17">
            <a:extLst>
              <a:ext uri="{FF2B5EF4-FFF2-40B4-BE49-F238E27FC236}">
                <a16:creationId xmlns:a16="http://schemas.microsoft.com/office/drawing/2014/main" id="{40E09512-4B52-8DED-DACD-EA36449796F6}"/>
              </a:ext>
            </a:extLst>
          </p:cNvPr>
          <p:cNvCxnSpPr>
            <a:cxnSpLocks/>
            <a:stCxn id="8" idx="2"/>
            <a:endCxn id="12" idx="0"/>
          </p:cNvCxnSpPr>
          <p:nvPr/>
        </p:nvCxnSpPr>
        <p:spPr>
          <a:xfrm flipH="1">
            <a:off x="3778296" y="4806304"/>
            <a:ext cx="1541" cy="552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5425F6A-9BEB-C595-83FA-219EA8E8A616}"/>
              </a:ext>
            </a:extLst>
          </p:cNvPr>
          <p:cNvCxnSpPr>
            <a:cxnSpLocks/>
            <a:stCxn id="8" idx="2"/>
            <a:endCxn id="9" idx="0"/>
          </p:cNvCxnSpPr>
          <p:nvPr/>
        </p:nvCxnSpPr>
        <p:spPr>
          <a:xfrm flipH="1">
            <a:off x="1310022" y="4806304"/>
            <a:ext cx="2469815" cy="4448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6A79BF12-DA0A-EAC8-55ED-E20479F03324}"/>
              </a:ext>
            </a:extLst>
          </p:cNvPr>
          <p:cNvCxnSpPr>
            <a:cxnSpLocks/>
            <a:stCxn id="8" idx="2"/>
            <a:endCxn id="13" idx="0"/>
          </p:cNvCxnSpPr>
          <p:nvPr/>
        </p:nvCxnSpPr>
        <p:spPr>
          <a:xfrm>
            <a:off x="3779837" y="4806304"/>
            <a:ext cx="2466733" cy="555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D9A3EDE9-8F21-BAD0-9EEF-FC35EB2DAE8D}"/>
              </a:ext>
            </a:extLst>
          </p:cNvPr>
          <p:cNvCxnSpPr>
            <a:cxnSpLocks/>
            <a:endCxn id="15" idx="0"/>
          </p:cNvCxnSpPr>
          <p:nvPr/>
        </p:nvCxnSpPr>
        <p:spPr>
          <a:xfrm>
            <a:off x="3776757" y="7400861"/>
            <a:ext cx="3078" cy="522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CCBB8376-F47B-B4E5-DDFC-620948D66644}"/>
              </a:ext>
            </a:extLst>
          </p:cNvPr>
          <p:cNvCxnSpPr>
            <a:cxnSpLocks/>
            <a:stCxn id="13" idx="2"/>
            <a:endCxn id="15" idx="0"/>
          </p:cNvCxnSpPr>
          <p:nvPr/>
        </p:nvCxnSpPr>
        <p:spPr>
          <a:xfrm flipH="1">
            <a:off x="3779835" y="7400861"/>
            <a:ext cx="2466735" cy="522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B3DD27A-AAE8-8AA0-FD56-A55FD1D3A480}"/>
              </a:ext>
            </a:extLst>
          </p:cNvPr>
          <p:cNvCxnSpPr>
            <a:cxnSpLocks/>
            <a:stCxn id="9" idx="2"/>
            <a:endCxn id="15" idx="0"/>
          </p:cNvCxnSpPr>
          <p:nvPr/>
        </p:nvCxnSpPr>
        <p:spPr>
          <a:xfrm>
            <a:off x="1310022" y="7505523"/>
            <a:ext cx="2469813" cy="417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68F681E-34CE-8D4C-BF54-F97277E15648}"/>
              </a:ext>
            </a:extLst>
          </p:cNvPr>
          <p:cNvCxnSpPr>
            <a:cxnSpLocks/>
            <a:stCxn id="15" idx="2"/>
            <a:endCxn id="16" idx="0"/>
          </p:cNvCxnSpPr>
          <p:nvPr/>
        </p:nvCxnSpPr>
        <p:spPr>
          <a:xfrm flipH="1">
            <a:off x="3776758" y="8885247"/>
            <a:ext cx="3077" cy="337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1A66C862-85D3-136D-5B72-9B72241A0CFB}"/>
              </a:ext>
            </a:extLst>
          </p:cNvPr>
          <p:cNvSpPr/>
          <p:nvPr/>
        </p:nvSpPr>
        <p:spPr>
          <a:xfrm>
            <a:off x="5709481" y="202127"/>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Slide Number Placeholder 7">
            <a:extLst>
              <a:ext uri="{FF2B5EF4-FFF2-40B4-BE49-F238E27FC236}">
                <a16:creationId xmlns:a16="http://schemas.microsoft.com/office/drawing/2014/main" id="{FC471221-C407-66B5-6679-B161013F0A4F}"/>
              </a:ext>
            </a:extLst>
          </p:cNvPr>
          <p:cNvSpPr txBox="1">
            <a:spLocks noChangeArrowheads="1"/>
          </p:cNvSpPr>
          <p:nvPr/>
        </p:nvSpPr>
        <p:spPr bwMode="auto">
          <a:xfrm>
            <a:off x="5655524" y="123667"/>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89" tIns="40094" rIns="80189" bIns="40094"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082FE4B2-5A36-D444-B4B4-4467CF30B405}" type="slidenum">
              <a:rPr lang="en-GB" altLang="en-US" sz="789"/>
              <a:pPr algn="r" eaLnBrk="1" hangingPunct="1">
                <a:spcBef>
                  <a:spcPct val="0"/>
                </a:spcBef>
                <a:buFontTx/>
                <a:buNone/>
              </a:pPr>
              <a:t>7</a:t>
            </a:fld>
            <a:endParaRPr lang="en-GB" altLang="en-US" sz="789" dirty="0"/>
          </a:p>
        </p:txBody>
      </p:sp>
    </p:spTree>
    <p:extLst>
      <p:ext uri="{BB962C8B-B14F-4D97-AF65-F5344CB8AC3E}">
        <p14:creationId xmlns:p14="http://schemas.microsoft.com/office/powerpoint/2010/main" val="385313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Vector the brain cries">
            <a:extLst>
              <a:ext uri="{FF2B5EF4-FFF2-40B4-BE49-F238E27FC236}">
                <a16:creationId xmlns:a16="http://schemas.microsoft.com/office/drawing/2014/main" id="{B83902D3-C2DF-AB80-F4BD-54D7D3BBE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140" y="229736"/>
            <a:ext cx="852824" cy="8214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8EC5EC3-2567-B30E-644D-DC9F8798B8A6}"/>
              </a:ext>
            </a:extLst>
          </p:cNvPr>
          <p:cNvSpPr txBox="1">
            <a:spLocks/>
          </p:cNvSpPr>
          <p:nvPr/>
        </p:nvSpPr>
        <p:spPr bwMode="auto">
          <a:xfrm>
            <a:off x="1637731" y="229736"/>
            <a:ext cx="3895766" cy="82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nchor="ct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How is your Memory Affected by Trauma?</a:t>
            </a:r>
          </a:p>
        </p:txBody>
      </p:sp>
      <p:sp>
        <p:nvSpPr>
          <p:cNvPr id="6" name="TextBox 3">
            <a:extLst>
              <a:ext uri="{FF2B5EF4-FFF2-40B4-BE49-F238E27FC236}">
                <a16:creationId xmlns:a16="http://schemas.microsoft.com/office/drawing/2014/main" id="{075644F0-06E0-9563-F118-05D3B31F0589}"/>
              </a:ext>
            </a:extLst>
          </p:cNvPr>
          <p:cNvSpPr txBox="1">
            <a:spLocks noChangeArrowheads="1"/>
          </p:cNvSpPr>
          <p:nvPr/>
        </p:nvSpPr>
        <p:spPr bwMode="auto">
          <a:xfrm>
            <a:off x="128985" y="7862611"/>
            <a:ext cx="7233964" cy="1992807"/>
          </a:xfrm>
          <a:prstGeom prst="rect">
            <a:avLst/>
          </a:prstGeom>
          <a:solidFill>
            <a:srgbClr val="FFC0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sz="1400" dirty="0">
                <a:solidFill>
                  <a:srgbClr val="000000"/>
                </a:solidFill>
                <a:effectLst/>
                <a:latin typeface="Calibri" panose="020F0502020204030204" pitchFamily="34" charset="0"/>
                <a:ea typeface="Times New Roman" panose="02020603050405020304" pitchFamily="18" charset="0"/>
              </a:rPr>
              <a:t>The good news is, there are lots of things we can do </a:t>
            </a:r>
            <a:r>
              <a:rPr lang="en-GB" sz="1400" dirty="0">
                <a:solidFill>
                  <a:srgbClr val="000000"/>
                </a:solidFill>
                <a:ea typeface="Times New Roman" panose="02020603050405020304" pitchFamily="18" charset="0"/>
              </a:rPr>
              <a:t>to</a:t>
            </a:r>
            <a:r>
              <a:rPr lang="en-GB" sz="1400" dirty="0">
                <a:solidFill>
                  <a:srgbClr val="000000"/>
                </a:solidFill>
                <a:effectLst/>
                <a:latin typeface="Calibri" panose="020F0502020204030204" pitchFamily="34" charset="0"/>
                <a:ea typeface="Times New Roman" panose="02020603050405020304" pitchFamily="18" charset="0"/>
              </a:rPr>
              <a:t> remind our brains that we are safe now, and the scary event was in the past. For example:</a:t>
            </a:r>
          </a:p>
          <a:p>
            <a:pPr marL="342900" indent="-342900" eaLnBrk="1" hangingPunct="1">
              <a:spcBef>
                <a:spcPct val="0"/>
              </a:spcBef>
              <a:buFont typeface="+mj-lt"/>
              <a:buAutoNum type="arabicPeriod"/>
            </a:pPr>
            <a:r>
              <a:rPr lang="en-GB" altLang="en-US" sz="1400" dirty="0"/>
              <a:t>Tell yourself “I am safe now, the scary event was in the past”</a:t>
            </a:r>
          </a:p>
          <a:p>
            <a:pPr marL="342900" indent="-342900" eaLnBrk="1" hangingPunct="1">
              <a:spcBef>
                <a:spcPct val="0"/>
              </a:spcBef>
              <a:buFont typeface="+mj-lt"/>
              <a:buAutoNum type="arabicPeriod"/>
            </a:pPr>
            <a:r>
              <a:rPr lang="en-GB" altLang="en-US" sz="1400" dirty="0"/>
              <a:t>Try holding something that makes you feel safe (e.g. a teddy) to remind you of where you are NOW</a:t>
            </a:r>
          </a:p>
          <a:p>
            <a:pPr marL="342900" indent="-342900" eaLnBrk="1" hangingPunct="1">
              <a:spcBef>
                <a:spcPct val="0"/>
              </a:spcBef>
              <a:buFont typeface="+mj-lt"/>
              <a:buAutoNum type="arabicPeriod"/>
            </a:pPr>
            <a:r>
              <a:rPr lang="en-GB" altLang="en-US" sz="1400" dirty="0"/>
              <a:t>Focus on your breathing</a:t>
            </a:r>
          </a:p>
          <a:p>
            <a:pPr marL="342900" indent="-342900" eaLnBrk="1" hangingPunct="1">
              <a:spcBef>
                <a:spcPct val="0"/>
              </a:spcBef>
              <a:buFont typeface="+mj-lt"/>
              <a:buAutoNum type="arabicPeriod"/>
            </a:pPr>
            <a:r>
              <a:rPr lang="en-GB" altLang="en-US" sz="1400" dirty="0"/>
              <a:t>Seek comfort from a pet/parents/friends</a:t>
            </a:r>
          </a:p>
          <a:p>
            <a:pPr marL="342900" indent="-342900" eaLnBrk="1" hangingPunct="1">
              <a:spcBef>
                <a:spcPct val="0"/>
              </a:spcBef>
              <a:buFont typeface="+mj-lt"/>
              <a:buAutoNum type="arabicPeriod"/>
            </a:pPr>
            <a:r>
              <a:rPr lang="en-GB" altLang="en-US" sz="1400" dirty="0"/>
              <a:t>Try the relaxation and ground techniques discussed on pages 10-17 of this booklet</a:t>
            </a:r>
          </a:p>
          <a:p>
            <a:pPr eaLnBrk="1" hangingPunct="1">
              <a:spcBef>
                <a:spcPct val="0"/>
              </a:spcBef>
              <a:buFontTx/>
              <a:buNone/>
            </a:pPr>
            <a:endParaRPr lang="en-GB" altLang="en-US" sz="1100" dirty="0"/>
          </a:p>
        </p:txBody>
      </p:sp>
      <p:sp>
        <p:nvSpPr>
          <p:cNvPr id="21" name="Oval 20">
            <a:extLst>
              <a:ext uri="{FF2B5EF4-FFF2-40B4-BE49-F238E27FC236}">
                <a16:creationId xmlns:a16="http://schemas.microsoft.com/office/drawing/2014/main" id="{8E42AE7E-0BC1-7D07-EC4C-615BCFA1396F}"/>
              </a:ext>
            </a:extLst>
          </p:cNvPr>
          <p:cNvSpPr/>
          <p:nvPr/>
        </p:nvSpPr>
        <p:spPr>
          <a:xfrm>
            <a:off x="5833400" y="229736"/>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Slide Number Placeholder 7">
            <a:extLst>
              <a:ext uri="{FF2B5EF4-FFF2-40B4-BE49-F238E27FC236}">
                <a16:creationId xmlns:a16="http://schemas.microsoft.com/office/drawing/2014/main" id="{20FE10E8-72B9-4E04-CC0A-E0796D02CDC2}"/>
              </a:ext>
            </a:extLst>
          </p:cNvPr>
          <p:cNvSpPr txBox="1">
            <a:spLocks noChangeArrowheads="1"/>
          </p:cNvSpPr>
          <p:nvPr/>
        </p:nvSpPr>
        <p:spPr bwMode="auto">
          <a:xfrm>
            <a:off x="5795806" y="156638"/>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89" tIns="40094" rIns="80189" bIns="40094"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082FE4B2-5A36-D444-B4B4-4467CF30B405}" type="slidenum">
              <a:rPr lang="en-GB" altLang="en-US" sz="789"/>
              <a:pPr algn="r" eaLnBrk="1" hangingPunct="1">
                <a:spcBef>
                  <a:spcPct val="0"/>
                </a:spcBef>
                <a:buFontTx/>
                <a:buNone/>
              </a:pPr>
              <a:t>8</a:t>
            </a:fld>
            <a:endParaRPr lang="en-GB" altLang="en-US" sz="789" dirty="0"/>
          </a:p>
        </p:txBody>
      </p:sp>
      <p:pic>
        <p:nvPicPr>
          <p:cNvPr id="7" name="Picture 6">
            <a:extLst>
              <a:ext uri="{FF2B5EF4-FFF2-40B4-BE49-F238E27FC236}">
                <a16:creationId xmlns:a16="http://schemas.microsoft.com/office/drawing/2014/main" id="{6080E9B7-6B8A-EA03-02EA-15141B4971CD}"/>
              </a:ext>
            </a:extLst>
          </p:cNvPr>
          <p:cNvPicPr>
            <a:picLocks noChangeAspect="1"/>
          </p:cNvPicPr>
          <p:nvPr/>
        </p:nvPicPr>
        <p:blipFill>
          <a:blip r:embed="rId3"/>
          <a:stretch>
            <a:fillRect/>
          </a:stretch>
        </p:blipFill>
        <p:spPr>
          <a:xfrm>
            <a:off x="1996602" y="9864617"/>
            <a:ext cx="3566469" cy="597460"/>
          </a:xfrm>
          <a:prstGeom prst="rect">
            <a:avLst/>
          </a:prstGeom>
        </p:spPr>
      </p:pic>
      <p:pic>
        <p:nvPicPr>
          <p:cNvPr id="8" name="Picture 7">
            <a:extLst>
              <a:ext uri="{FF2B5EF4-FFF2-40B4-BE49-F238E27FC236}">
                <a16:creationId xmlns:a16="http://schemas.microsoft.com/office/drawing/2014/main" id="{656C91F5-DBDD-8B7E-E251-5A88709CC581}"/>
              </a:ext>
            </a:extLst>
          </p:cNvPr>
          <p:cNvPicPr>
            <a:picLocks noChangeAspect="1"/>
          </p:cNvPicPr>
          <p:nvPr/>
        </p:nvPicPr>
        <p:blipFill>
          <a:blip r:embed="rId4"/>
          <a:stretch>
            <a:fillRect/>
          </a:stretch>
        </p:blipFill>
        <p:spPr>
          <a:xfrm>
            <a:off x="1138502" y="3808117"/>
            <a:ext cx="5282668" cy="3975252"/>
          </a:xfrm>
          <a:prstGeom prst="rect">
            <a:avLst/>
          </a:prstGeom>
        </p:spPr>
      </p:pic>
      <p:sp>
        <p:nvSpPr>
          <p:cNvPr id="10" name="TextBox 9">
            <a:extLst>
              <a:ext uri="{FF2B5EF4-FFF2-40B4-BE49-F238E27FC236}">
                <a16:creationId xmlns:a16="http://schemas.microsoft.com/office/drawing/2014/main" id="{D38EE543-D097-F326-D04F-77F97FA78BA0}"/>
              </a:ext>
            </a:extLst>
          </p:cNvPr>
          <p:cNvSpPr txBox="1"/>
          <p:nvPr/>
        </p:nvSpPr>
        <p:spPr>
          <a:xfrm>
            <a:off x="325711" y="1051219"/>
            <a:ext cx="6908253" cy="2677656"/>
          </a:xfrm>
          <a:prstGeom prst="rect">
            <a:avLst/>
          </a:prstGeom>
          <a:noFill/>
        </p:spPr>
        <p:txBody>
          <a:bodyPr wrap="square" rtlCol="0">
            <a:spAutoFit/>
          </a:bodyPr>
          <a:lstStyle/>
          <a:p>
            <a:r>
              <a:rPr lang="en-GB" sz="1400" dirty="0"/>
              <a:t>Usually our memories are stored in lots of different parts of the brain, including the front part (the Prefrontal Cortex). But when we are in a scary or threatening situation, the only part of our brains that is active is the Amygdala, which helps us to fight, escape or stay completely still in order to best survive. So the memories you have of that time will be stored differently to our everyday memories, and when you think back to that time the Amygdala will become active again. </a:t>
            </a:r>
          </a:p>
          <a:p>
            <a:endParaRPr lang="en-GB" sz="1400" dirty="0"/>
          </a:p>
          <a:p>
            <a:r>
              <a:rPr lang="en-GB" sz="1400" dirty="0"/>
              <a:t>This can mean that when we remember we feel scared again and we can’t remember all of the details in order. </a:t>
            </a:r>
            <a:r>
              <a:rPr lang="en-GB" sz="1400" dirty="0">
                <a:solidFill>
                  <a:srgbClr val="000000"/>
                </a:solidFill>
                <a:ea typeface="Times New Roman" panose="02020603050405020304" pitchFamily="18" charset="0"/>
              </a:rPr>
              <a:t>Some people</a:t>
            </a:r>
            <a:r>
              <a:rPr lang="en-GB" sz="1400" dirty="0">
                <a:solidFill>
                  <a:srgbClr val="000000"/>
                </a:solidFill>
                <a:effectLst/>
                <a:latin typeface="Calibri" panose="020F0502020204030204" pitchFamily="34" charset="0"/>
                <a:ea typeface="Times New Roman" panose="02020603050405020304" pitchFamily="18" charset="0"/>
              </a:rPr>
              <a:t> experience flashbacks, which is where our brains re-live the scary event as if it happening in the here and now, rather than in the past. In this way, the trauma can feel ongoing rather than a memory, and sometimes we might have images or fragments of the memory come back to us when we least expect it. </a:t>
            </a:r>
            <a:endParaRPr lang="en-GB" sz="1400" dirty="0"/>
          </a:p>
        </p:txBody>
      </p:sp>
    </p:spTree>
    <p:extLst>
      <p:ext uri="{BB962C8B-B14F-4D97-AF65-F5344CB8AC3E}">
        <p14:creationId xmlns:p14="http://schemas.microsoft.com/office/powerpoint/2010/main" val="408403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C:\Users\Maria.Langdrige\AppData\Local\Microsoft\Windows\Temporary Internet Files\Content.IE5\EB18I1EQ\supermemoria-478x600[1].jpg">
            <a:extLst>
              <a:ext uri="{FF2B5EF4-FFF2-40B4-BE49-F238E27FC236}">
                <a16:creationId xmlns:a16="http://schemas.microsoft.com/office/drawing/2014/main" id="{E0878463-5CA8-93DD-1779-227A3422A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333" y="4681276"/>
            <a:ext cx="704502" cy="88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a:extLst>
              <a:ext uri="{FF2B5EF4-FFF2-40B4-BE49-F238E27FC236}">
                <a16:creationId xmlns:a16="http://schemas.microsoft.com/office/drawing/2014/main" id="{8C1DD6CE-CB82-8895-225B-E0C322661651}"/>
              </a:ext>
            </a:extLst>
          </p:cNvPr>
          <p:cNvSpPr>
            <a:spLocks noGrp="1"/>
          </p:cNvSpPr>
          <p:nvPr>
            <p:ph type="title"/>
          </p:nvPr>
        </p:nvSpPr>
        <p:spPr>
          <a:xfrm>
            <a:off x="2111612" y="452050"/>
            <a:ext cx="3471114" cy="827053"/>
          </a:xfrm>
        </p:spPr>
        <p:txBody>
          <a:bodyPr/>
          <a:lstStyle/>
          <a:p>
            <a:r>
              <a:rPr lang="en-GB" altLang="en-US" sz="1579" u="sng"/>
              <a:t>Contents: Guided Self Help Worksheets</a:t>
            </a:r>
          </a:p>
        </p:txBody>
      </p:sp>
      <p:sp>
        <p:nvSpPr>
          <p:cNvPr id="21509" name="Rectangle 4">
            <a:extLst>
              <a:ext uri="{FF2B5EF4-FFF2-40B4-BE49-F238E27FC236}">
                <a16:creationId xmlns:a16="http://schemas.microsoft.com/office/drawing/2014/main" id="{CEBF99C6-89D7-0A84-67FC-E180D222F1BB}"/>
              </a:ext>
            </a:extLst>
          </p:cNvPr>
          <p:cNvSpPr>
            <a:spLocks noChangeArrowheads="1"/>
          </p:cNvSpPr>
          <p:nvPr/>
        </p:nvSpPr>
        <p:spPr bwMode="auto">
          <a:xfrm>
            <a:off x="161367" y="1276924"/>
            <a:ext cx="7236942" cy="584775"/>
          </a:xfrm>
          <a:prstGeom prst="rect">
            <a:avLst/>
          </a:prstGeom>
          <a:solidFill>
            <a:srgbClr val="FFFF00">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600" u="sng" dirty="0"/>
              <a:t>Calming The Body - </a:t>
            </a:r>
            <a:r>
              <a:rPr lang="en-GB" altLang="en-US" sz="1600" i="1" u="sng" dirty="0"/>
              <a:t>Feeling relaxed can help reduce symptom severity</a:t>
            </a:r>
          </a:p>
          <a:p>
            <a:endParaRPr lang="en-GB" altLang="en-US" sz="1600" i="1" u="sng" dirty="0"/>
          </a:p>
        </p:txBody>
      </p:sp>
      <p:sp>
        <p:nvSpPr>
          <p:cNvPr id="21510" name="Rectangle 5">
            <a:extLst>
              <a:ext uri="{FF2B5EF4-FFF2-40B4-BE49-F238E27FC236}">
                <a16:creationId xmlns:a16="http://schemas.microsoft.com/office/drawing/2014/main" id="{715944DD-7D12-FECB-DC1B-3FB6F465BC0E}"/>
              </a:ext>
            </a:extLst>
          </p:cNvPr>
          <p:cNvSpPr>
            <a:spLocks noChangeArrowheads="1"/>
          </p:cNvSpPr>
          <p:nvPr/>
        </p:nvSpPr>
        <p:spPr bwMode="auto">
          <a:xfrm>
            <a:off x="149132" y="1802196"/>
            <a:ext cx="7261410" cy="2497029"/>
          </a:xfrm>
          <a:prstGeom prst="rect">
            <a:avLst/>
          </a:prstGeom>
          <a:solidFill>
            <a:srgbClr val="FFFF00">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p>
            <a:r>
              <a:rPr lang="en-GB" altLang="en-US" sz="1200" b="1" dirty="0">
                <a:latin typeface="Calibri"/>
                <a:cs typeface="Arial"/>
              </a:rPr>
              <a:t>Progressive Muscle Relaxation (PMR)…………………………………….……………………………………(See p.10) </a:t>
            </a:r>
            <a:endParaRPr lang="en-GB" altLang="en-US" sz="1200" b="1" dirty="0"/>
          </a:p>
          <a:p>
            <a:r>
              <a:rPr lang="en-GB" altLang="en-US" sz="1200" dirty="0">
                <a:latin typeface="Calibri"/>
                <a:cs typeface="Arial"/>
              </a:rPr>
              <a:t>Muscle tension is commonly associated with stress and anxiety, it is the body's natural response to potentially dangerous situations. Even when there is no danger, our bodies can still respond in the same way. You may not always realise that your muscles are tense, it may be as subtle as your jaw clenching, or as obvious as your shoulders feeling really tight and hunched. PGR is a deep relaxation technique which is based upon the simple practice of tensing one muscle group at a time . This is followed by a relaxation phase with release of tension. This is very useful before bedtime.</a:t>
            </a:r>
          </a:p>
          <a:p>
            <a:endParaRPr lang="en-GB" altLang="en-US" sz="1200" dirty="0"/>
          </a:p>
          <a:p>
            <a:r>
              <a:rPr lang="en-GB" altLang="en-US" sz="1200" b="1" dirty="0">
                <a:latin typeface="Calibri"/>
                <a:cs typeface="Arial"/>
              </a:rPr>
              <a:t>Deep Breathing.…………………………………………………………………………………………………….....….(See p.11)</a:t>
            </a:r>
          </a:p>
          <a:p>
            <a:r>
              <a:rPr lang="en-GB" altLang="en-US" sz="1200" dirty="0">
                <a:latin typeface="Calibri"/>
                <a:cs typeface="Arial"/>
              </a:rPr>
              <a:t>During deep breathing your blood is oxygenated, triggering the release of endorphins, whilst also decreasing the release of stress hormones, and slowing down your heart rate.</a:t>
            </a:r>
          </a:p>
          <a:p>
            <a:endParaRPr lang="en-GB" altLang="en-US" sz="1100" dirty="0"/>
          </a:p>
          <a:p>
            <a:endParaRPr lang="en-GB" altLang="en-US" sz="1400" dirty="0"/>
          </a:p>
        </p:txBody>
      </p:sp>
      <p:pic>
        <p:nvPicPr>
          <p:cNvPr id="21511" name="Picture 4" descr="C:\Users\Maria.Langdrige\AppData\Local\Microsoft\Windows\Temporary Internet Files\Content.IE5\UV059V5Z\meditation[1].png">
            <a:extLst>
              <a:ext uri="{FF2B5EF4-FFF2-40B4-BE49-F238E27FC236}">
                <a16:creationId xmlns:a16="http://schemas.microsoft.com/office/drawing/2014/main" id="{CA8C5515-5E77-BB03-2FB0-F2C118936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891" y="879867"/>
            <a:ext cx="967108" cy="93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E5484ACE-0422-2370-147F-AFD0C4C3D4B9}"/>
              </a:ext>
            </a:extLst>
          </p:cNvPr>
          <p:cNvGrpSpPr/>
          <p:nvPr/>
        </p:nvGrpSpPr>
        <p:grpSpPr>
          <a:xfrm>
            <a:off x="161366" y="4956362"/>
            <a:ext cx="7373841" cy="3863290"/>
            <a:chOff x="161366" y="4174088"/>
            <a:chExt cx="7373841" cy="3863290"/>
          </a:xfrm>
        </p:grpSpPr>
        <p:sp>
          <p:nvSpPr>
            <p:cNvPr id="21507" name="Rectangle 6">
              <a:extLst>
                <a:ext uri="{FF2B5EF4-FFF2-40B4-BE49-F238E27FC236}">
                  <a16:creationId xmlns:a16="http://schemas.microsoft.com/office/drawing/2014/main" id="{96C60959-0C2B-043B-D570-F3DC3A4FAEC0}"/>
                </a:ext>
              </a:extLst>
            </p:cNvPr>
            <p:cNvSpPr>
              <a:spLocks noChangeArrowheads="1"/>
            </p:cNvSpPr>
            <p:nvPr/>
          </p:nvSpPr>
          <p:spPr bwMode="auto">
            <a:xfrm>
              <a:off x="161366" y="4174088"/>
              <a:ext cx="7373841" cy="830997"/>
            </a:xfrm>
            <a:prstGeom prst="rect">
              <a:avLst/>
            </a:prstGeom>
            <a:solidFill>
              <a:srgbClr val="FBD1FC">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600" u="sng" dirty="0"/>
                <a:t>Calming The Mind - </a:t>
              </a:r>
              <a:r>
                <a:rPr lang="en-GB" altLang="en-US" sz="1600" i="1" u="sng" dirty="0"/>
                <a:t>Strategies for managing the anxiety and stress that is</a:t>
              </a:r>
            </a:p>
            <a:p>
              <a:r>
                <a:rPr lang="en-GB" altLang="en-US" sz="1600" i="1" u="sng" dirty="0"/>
                <a:t> often associated with trauma/PTSD</a:t>
              </a:r>
            </a:p>
            <a:p>
              <a:endParaRPr lang="en-GB" altLang="en-US" sz="1600" i="1" u="sng" dirty="0"/>
            </a:p>
          </p:txBody>
        </p:sp>
        <p:sp>
          <p:nvSpPr>
            <p:cNvPr id="21512" name="Rectangle 9">
              <a:extLst>
                <a:ext uri="{FF2B5EF4-FFF2-40B4-BE49-F238E27FC236}">
                  <a16:creationId xmlns:a16="http://schemas.microsoft.com/office/drawing/2014/main" id="{21FAF07F-77D9-583A-08D4-BC902F3BDC5C}"/>
                </a:ext>
              </a:extLst>
            </p:cNvPr>
            <p:cNvSpPr>
              <a:spLocks noChangeArrowheads="1"/>
            </p:cNvSpPr>
            <p:nvPr/>
          </p:nvSpPr>
          <p:spPr bwMode="auto">
            <a:xfrm>
              <a:off x="161366" y="5001740"/>
              <a:ext cx="7236943" cy="3035638"/>
            </a:xfrm>
            <a:prstGeom prst="rect">
              <a:avLst/>
            </a:prstGeom>
            <a:solidFill>
              <a:srgbClr val="FBD1FC">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p>
              <a:endParaRPr lang="en-GB" altLang="en-US" sz="1200" dirty="0"/>
            </a:p>
            <a:p>
              <a:r>
                <a:rPr lang="en-GB" altLang="en-US" sz="1200" b="1" dirty="0">
                  <a:latin typeface="Calibri"/>
                  <a:cs typeface="Arial"/>
                </a:rPr>
                <a:t>Visualisation………………………………………………………..………………………………………………...….…(see p.13)</a:t>
              </a:r>
            </a:p>
            <a:p>
              <a:r>
                <a:rPr lang="en-GB" altLang="en-US" sz="1200" dirty="0">
                  <a:latin typeface="Calibri"/>
                  <a:cs typeface="Arial"/>
                </a:rPr>
                <a:t>Help yourself to feel more relaxed by thinking about things that make you feel calm and rested. For example, picturing your favourite place. This can be either independent, or you can take a guided visualisation approach. A guided visual imagery relaxation task has been provided in this pack. </a:t>
              </a:r>
              <a:endParaRPr lang="en-GB" altLang="en-US" sz="1200" dirty="0"/>
            </a:p>
            <a:p>
              <a:endParaRPr lang="en-GB" altLang="en-US" sz="1200" dirty="0"/>
            </a:p>
            <a:p>
              <a:r>
                <a:rPr lang="en-GB" altLang="en-US" sz="1200" b="1" dirty="0">
                  <a:latin typeface="Calibri"/>
                  <a:cs typeface="Arial"/>
                </a:rPr>
                <a:t>Safe Place Visualisation……………………………..……………………………………………………….…………(see p.14)</a:t>
              </a:r>
            </a:p>
            <a:p>
              <a:r>
                <a:rPr lang="en-GB" altLang="en-US" sz="1200" dirty="0">
                  <a:latin typeface="Calibri"/>
                  <a:cs typeface="Arial"/>
                </a:rPr>
                <a:t>A powerful stress reduction and relaxation  tool, that can be applied at any time, in any location. </a:t>
              </a:r>
              <a:endParaRPr lang="en-GB" altLang="en-US" sz="1200" dirty="0"/>
            </a:p>
            <a:p>
              <a:endParaRPr lang="en-GB" altLang="en-US" sz="1200" b="1" dirty="0"/>
            </a:p>
            <a:p>
              <a:r>
                <a:rPr lang="en-GB" altLang="en-US" sz="1200" b="1" dirty="0">
                  <a:latin typeface="Calibri"/>
                  <a:cs typeface="Arial"/>
                </a:rPr>
                <a:t>Self-Soothing Strategies…………………………………………………………………….……………………….…(see p. 15)</a:t>
              </a:r>
            </a:p>
            <a:p>
              <a:r>
                <a:rPr lang="en-GB" altLang="en-US" sz="1200" dirty="0">
                  <a:latin typeface="Calibri"/>
                  <a:cs typeface="Arial"/>
                </a:rPr>
                <a:t>This is a useful technique for remaining grounded in the present, to alleviate symptoms of stress and anxiety.</a:t>
              </a:r>
              <a:endParaRPr lang="en-GB" altLang="en-US" sz="1200" b="1" dirty="0">
                <a:latin typeface="Calibri"/>
                <a:cs typeface="Arial"/>
              </a:endParaRPr>
            </a:p>
            <a:p>
              <a:endParaRPr lang="en-GB" altLang="en-US" sz="1200" b="1" dirty="0"/>
            </a:p>
            <a:p>
              <a:r>
                <a:rPr lang="en-GB" sz="1200" b="1" dirty="0">
                  <a:latin typeface="Calibri"/>
                  <a:cs typeface="Calibri"/>
                </a:rPr>
                <a:t>Developing  Coping-Self Talk…………………………………………..…………………………………………....(see p.16)</a:t>
              </a:r>
              <a:endParaRPr lang="en-US" sz="1200" dirty="0">
                <a:latin typeface="Calibri"/>
                <a:cs typeface="Calibri"/>
              </a:endParaRPr>
            </a:p>
            <a:p>
              <a:r>
                <a:rPr lang="en-GB" sz="1200" dirty="0">
                  <a:latin typeface="Calibri"/>
                  <a:cs typeface="Calibri"/>
                </a:rPr>
                <a:t>These are phrases that you can say to yourself that are supportive.  For example “Just because it has happened before it does not mean it will happen again”</a:t>
              </a:r>
              <a:endParaRPr lang="en-GB" sz="2400" dirty="0"/>
            </a:p>
            <a:p>
              <a:endParaRPr lang="en-GB" sz="1200" dirty="0">
                <a:latin typeface="Calibri"/>
                <a:cs typeface="Calibri"/>
              </a:endParaRPr>
            </a:p>
          </p:txBody>
        </p:sp>
      </p:grpSp>
      <p:sp>
        <p:nvSpPr>
          <p:cNvPr id="21513" name="Slide Number Placeholder 7">
            <a:extLst>
              <a:ext uri="{FF2B5EF4-FFF2-40B4-BE49-F238E27FC236}">
                <a16:creationId xmlns:a16="http://schemas.microsoft.com/office/drawing/2014/main" id="{6D92ECF1-0C53-D44A-7D6B-8C788E602F89}"/>
              </a:ext>
            </a:extLst>
          </p:cNvPr>
          <p:cNvSpPr txBox="1">
            <a:spLocks noChangeArrowheads="1"/>
          </p:cNvSpPr>
          <p:nvPr/>
        </p:nvSpPr>
        <p:spPr bwMode="auto">
          <a:xfrm>
            <a:off x="3751540" y="81364"/>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89" tIns="40094" rIns="80189" bIns="40094"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082FE4B2-5A36-D444-B4B4-4467CF30B405}" type="slidenum">
              <a:rPr lang="en-GB" altLang="en-US" sz="789"/>
              <a:pPr algn="r" eaLnBrk="1" hangingPunct="1">
                <a:spcBef>
                  <a:spcPct val="0"/>
                </a:spcBef>
                <a:buFontTx/>
                <a:buNone/>
              </a:pPr>
              <a:t>9</a:t>
            </a:fld>
            <a:endParaRPr lang="en-GB" altLang="en-US" sz="789" dirty="0"/>
          </a:p>
        </p:txBody>
      </p:sp>
      <p:sp>
        <p:nvSpPr>
          <p:cNvPr id="14" name="Oval 13">
            <a:extLst>
              <a:ext uri="{FF2B5EF4-FFF2-40B4-BE49-F238E27FC236}">
                <a16:creationId xmlns:a16="http://schemas.microsoft.com/office/drawing/2014/main" id="{F22F79C2-58B1-B580-70A2-9C332C1992D5}"/>
              </a:ext>
            </a:extLst>
          </p:cNvPr>
          <p:cNvSpPr/>
          <p:nvPr/>
        </p:nvSpPr>
        <p:spPr>
          <a:xfrm>
            <a:off x="3770336" y="154088"/>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Footer Placeholder 5">
            <a:extLst>
              <a:ext uri="{FF2B5EF4-FFF2-40B4-BE49-F238E27FC236}">
                <a16:creationId xmlns:a16="http://schemas.microsoft.com/office/drawing/2014/main" id="{FD917713-24FF-6731-8BEE-EA34D4173443}"/>
              </a:ext>
            </a:extLst>
          </p:cNvPr>
          <p:cNvSpPr>
            <a:spLocks noGrp="1"/>
          </p:cNvSpPr>
          <p:nvPr>
            <p:ph type="ftr" sz="quarter" idx="11"/>
          </p:nvPr>
        </p:nvSpPr>
        <p:spPr>
          <a:xfrm>
            <a:off x="2111612" y="10033588"/>
            <a:ext cx="3565288"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57ACDF25D8E04C95545F95A19947A7" ma:contentTypeVersion="14" ma:contentTypeDescription="Create a new document." ma:contentTypeScope="" ma:versionID="28be1e10adb17e80ce49f410bd3f43a9">
  <xsd:schema xmlns:xsd="http://www.w3.org/2001/XMLSchema" xmlns:xs="http://www.w3.org/2001/XMLSchema" xmlns:p="http://schemas.microsoft.com/office/2006/metadata/properties" xmlns:ns1="http://schemas.microsoft.com/sharepoint/v3" xmlns:ns3="7d00cf59-aada-4824-b033-359441436731" xmlns:ns4="a12d19d5-cfa4-499e-8dde-38e2945305de" targetNamespace="http://schemas.microsoft.com/office/2006/metadata/properties" ma:root="true" ma:fieldsID="545f2f088cbe0fd6518608d9f11b8f40" ns1:_="" ns3:_="" ns4:_="">
    <xsd:import namespace="http://schemas.microsoft.com/sharepoint/v3"/>
    <xsd:import namespace="7d00cf59-aada-4824-b033-359441436731"/>
    <xsd:import namespace="a12d19d5-cfa4-499e-8dde-38e2945305de"/>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00cf59-aada-4824-b033-359441436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2d19d5-cfa4-499e-8dde-38e2945305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7d00cf59-aada-4824-b033-359441436731" xsi:nil="true"/>
  </documentManagement>
</p:properties>
</file>

<file path=customXml/itemProps1.xml><?xml version="1.0" encoding="utf-8"?>
<ds:datastoreItem xmlns:ds="http://schemas.openxmlformats.org/officeDocument/2006/customXml" ds:itemID="{96BC5D5B-C27D-4D87-82AB-5491CA158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00cf59-aada-4824-b033-359441436731"/>
    <ds:schemaRef ds:uri="a12d19d5-cfa4-499e-8dde-38e2945305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788BF5-3D17-43FF-8682-BAD3D3A25FDD}">
  <ds:schemaRefs>
    <ds:schemaRef ds:uri="http://schemas.microsoft.com/sharepoint/v3/contenttype/forms"/>
  </ds:schemaRefs>
</ds:datastoreItem>
</file>

<file path=customXml/itemProps3.xml><?xml version="1.0" encoding="utf-8"?>
<ds:datastoreItem xmlns:ds="http://schemas.openxmlformats.org/officeDocument/2006/customXml" ds:itemID="{88F1D9BB-FCB8-4B5F-A020-5810B733BFB1}">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microsoft.com/office/infopath/2007/PartnerControls"/>
    <ds:schemaRef ds:uri="7d00cf59-aada-4824-b033-359441436731"/>
    <ds:schemaRef ds:uri="a12d19d5-cfa4-499e-8dde-38e2945305de"/>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2868</TotalTime>
  <Words>8902</Words>
  <Application>Microsoft Office PowerPoint</Application>
  <PresentationFormat>Custom</PresentationFormat>
  <Paragraphs>621</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Kristen ITC</vt:lpstr>
      <vt:lpstr>Wingdings</vt:lpstr>
      <vt:lpstr>Office Theme</vt:lpstr>
      <vt:lpstr>Trauma Resource Pack Paediatric Psychology Services Wexham Park Hospital </vt:lpstr>
      <vt:lpstr>Contents </vt:lpstr>
      <vt:lpstr>PowerPoint Presentation</vt:lpstr>
      <vt:lpstr>PowerPoint Presentation</vt:lpstr>
      <vt:lpstr>PowerPoint Presentation</vt:lpstr>
      <vt:lpstr>How Does Your Trauma Affect You?</vt:lpstr>
      <vt:lpstr>PowerPoint Presentation</vt:lpstr>
      <vt:lpstr>PowerPoint Presentation</vt:lpstr>
      <vt:lpstr>Contents: Guided Self Help Worksheets</vt:lpstr>
      <vt:lpstr>PowerPoint Presentation</vt:lpstr>
      <vt:lpstr>PowerPoint Presentation</vt:lpstr>
      <vt:lpstr>PowerPoint Presentation</vt:lpstr>
      <vt:lpstr>PowerPoint Presentation</vt:lpstr>
      <vt:lpstr>Relaxing Safe Place Imagery</vt:lpstr>
      <vt:lpstr>PowerPoint Presentation</vt:lpstr>
      <vt:lpstr>PowerPoint Presentation</vt:lpstr>
      <vt:lpstr>Why is sleep important?</vt:lpstr>
      <vt:lpstr>PowerPoint Presentation</vt:lpstr>
      <vt:lpstr>PowerPoint Presentation</vt:lpstr>
      <vt:lpstr>PowerPoint Presentation</vt:lpstr>
      <vt:lpstr>PowerPoint Presentation</vt:lpstr>
      <vt:lpstr>Experiencing trauma can cause you to stop taking part in activities you enjoy. Goal setting is about working out what you would like to be able to do, and working towards achieving it. Goal setting is a powerful way of improving your quality of life and sense of control. It is important that goals are meaningful to you and feel good.  </vt:lpstr>
      <vt:lpstr>PowerPoint Presentation</vt:lpstr>
      <vt:lpstr>PowerPoint Presentation</vt:lpstr>
      <vt:lpstr>Local Free &amp; Confidential Youth Counselling</vt:lpstr>
    </vt:vector>
  </TitlesOfParts>
  <Company>HWPH-TR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Resource Pack Paediatric Psychology Services Wexham Park Hospital</dc:title>
  <dc:creator>Maria Langdrige - Assistant Psychologist</dc:creator>
  <cp:lastModifiedBy>DENNIS, James (FRIMLEY HEALTH NHS FOUNDATION TRUST)</cp:lastModifiedBy>
  <cp:revision>365</cp:revision>
  <cp:lastPrinted>2020-01-09T13:14:54Z</cp:lastPrinted>
  <dcterms:created xsi:type="dcterms:W3CDTF">2019-09-19T11:16:08Z</dcterms:created>
  <dcterms:modified xsi:type="dcterms:W3CDTF">2023-10-06T14:06:15Z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0x0101006A57ACDF25D8E04C95545F95A19947A7</vt:lpwstr>
  </property>
  <property fmtid="{D5CDD505-2E9C-101B-9397-08002B2CF9AE}" pid="3" name="_ip_UnifiedCompliancePolicyUIAction">
    <vt:lpwstr/>
  </property>
  <property fmtid="{D5CDD505-2E9C-101B-9397-08002B2CF9AE}" pid="4" name="_ip_UnifiedCompliancePolicyProperties">
    <vt:lpwstr/>
  </property>
</Properties>
</file>