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59" r:id="rId4"/>
    <p:sldId id="272" r:id="rId5"/>
    <p:sldId id="260" r:id="rId6"/>
    <p:sldId id="273" r:id="rId7"/>
    <p:sldId id="306" r:id="rId8"/>
    <p:sldId id="281" r:id="rId9"/>
    <p:sldId id="314" r:id="rId10"/>
    <p:sldId id="274" r:id="rId11"/>
    <p:sldId id="309" r:id="rId12"/>
    <p:sldId id="296" r:id="rId13"/>
    <p:sldId id="294" r:id="rId14"/>
    <p:sldId id="295" r:id="rId15"/>
    <p:sldId id="290" r:id="rId16"/>
    <p:sldId id="291" r:id="rId17"/>
    <p:sldId id="276" r:id="rId18"/>
    <p:sldId id="256" r:id="rId19"/>
    <p:sldId id="277" r:id="rId20"/>
    <p:sldId id="301" r:id="rId21"/>
  </p:sldIdLst>
  <p:sldSz cx="6858000" cy="1218882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9">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DRIGE, Maria (FRIMLEY HEALTH NHS FOUNDATION TRUST)" initials="LM(HNFT" lastIdx="1" clrIdx="0"/>
  <p:cmAuthor id="2" name="PAYNE, Lara (FRIMLEY HEALTH NHS FOUNDATION TRUST)" initials="PL(HNF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CCFF"/>
    <a:srgbClr val="FFCCFF"/>
    <a:srgbClr val="66CCFF"/>
    <a:srgbClr val="CC99FF"/>
    <a:srgbClr val="FFCCCC"/>
    <a:srgbClr val="66FF33"/>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87424" autoAdjust="0"/>
  </p:normalViewPr>
  <p:slideViewPr>
    <p:cSldViewPr snapToGrid="0">
      <p:cViewPr varScale="1">
        <p:scale>
          <a:sx n="57" d="100"/>
          <a:sy n="57" d="100"/>
        </p:scale>
        <p:origin x="3450" y="72"/>
      </p:cViewPr>
      <p:guideLst>
        <p:guide orient="horz" pos="3839"/>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3E79324-BF64-4FC6-8643-EE3C2AB55905}" type="datetimeFigureOut">
              <a:rPr lang="en-GB" smtClean="0"/>
              <a:t>29/10/2024</a:t>
            </a:fld>
            <a:endParaRPr lang="en-GB"/>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CCBA859-928B-4AD8-92A7-C742B2F280C1}" type="slidenum">
              <a:rPr lang="en-GB" smtClean="0"/>
              <a:t>‹#›</a:t>
            </a:fld>
            <a:endParaRPr lang="en-GB"/>
          </a:p>
        </p:txBody>
      </p:sp>
    </p:spTree>
    <p:extLst>
      <p:ext uri="{BB962C8B-B14F-4D97-AF65-F5344CB8AC3E}">
        <p14:creationId xmlns:p14="http://schemas.microsoft.com/office/powerpoint/2010/main" val="417608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1</a:t>
            </a:fld>
            <a:endParaRPr lang="en-GB"/>
          </a:p>
        </p:txBody>
      </p:sp>
    </p:spTree>
    <p:extLst>
      <p:ext uri="{BB962C8B-B14F-4D97-AF65-F5344CB8AC3E}">
        <p14:creationId xmlns:p14="http://schemas.microsoft.com/office/powerpoint/2010/main" val="315408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1753B82-057F-44CD-A965-AD3F125A73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858A14A-549C-4BF1-AEE8-CC3BA02514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8916" name="Slide Number Placeholder 3">
            <a:extLst>
              <a:ext uri="{FF2B5EF4-FFF2-40B4-BE49-F238E27FC236}">
                <a16:creationId xmlns:a16="http://schemas.microsoft.com/office/drawing/2014/main" id="{CDC28596-549C-4C61-8243-425B5FE79A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84F4FA-BBE1-4740-BBBB-8E852C89964E}" type="slidenum">
              <a:rPr lang="en-GB" altLang="en-US" smtClean="0"/>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54958B7-57FB-4690-AB98-E35901A845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97D6F3C-50CC-4A23-9384-F9FB979473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857CB9D-F159-41E7-9229-7AAAB9B370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A8B1D6A-AEED-44C1-AE2B-A4333AF90F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454B11-D3A1-4CE4-82A2-0ACFFB280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6C5F7F5-608E-44D8-ADB3-7C2B06D4D3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18</a:t>
            </a:fld>
            <a:endParaRPr lang="en-GB"/>
          </a:p>
        </p:txBody>
      </p:sp>
    </p:spTree>
    <p:extLst>
      <p:ext uri="{BB962C8B-B14F-4D97-AF65-F5344CB8AC3E}">
        <p14:creationId xmlns:p14="http://schemas.microsoft.com/office/powerpoint/2010/main" val="367499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19</a:t>
            </a:fld>
            <a:endParaRPr lang="en-GB"/>
          </a:p>
        </p:txBody>
      </p:sp>
    </p:spTree>
    <p:extLst>
      <p:ext uri="{BB962C8B-B14F-4D97-AF65-F5344CB8AC3E}">
        <p14:creationId xmlns:p14="http://schemas.microsoft.com/office/powerpoint/2010/main" val="53437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282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2</a:t>
            </a:fld>
            <a:endParaRPr lang="en-GB"/>
          </a:p>
        </p:txBody>
      </p:sp>
    </p:spTree>
    <p:extLst>
      <p:ext uri="{BB962C8B-B14F-4D97-AF65-F5344CB8AC3E}">
        <p14:creationId xmlns:p14="http://schemas.microsoft.com/office/powerpoint/2010/main" val="194987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3</a:t>
            </a:fld>
            <a:endParaRPr lang="en-GB"/>
          </a:p>
        </p:txBody>
      </p:sp>
    </p:spTree>
    <p:extLst>
      <p:ext uri="{BB962C8B-B14F-4D97-AF65-F5344CB8AC3E}">
        <p14:creationId xmlns:p14="http://schemas.microsoft.com/office/powerpoint/2010/main" val="280100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5</a:t>
            </a:fld>
            <a:endParaRPr lang="en-GB"/>
          </a:p>
        </p:txBody>
      </p:sp>
    </p:spTree>
    <p:extLst>
      <p:ext uri="{BB962C8B-B14F-4D97-AF65-F5344CB8AC3E}">
        <p14:creationId xmlns:p14="http://schemas.microsoft.com/office/powerpoint/2010/main" val="133575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CB042B1-F164-4BD8-85AE-AB633B3571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9CED36A-8464-44CD-ADA0-16651FC8C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3556" name="Slide Number Placeholder 3">
            <a:extLst>
              <a:ext uri="{FF2B5EF4-FFF2-40B4-BE49-F238E27FC236}">
                <a16:creationId xmlns:a16="http://schemas.microsoft.com/office/drawing/2014/main" id="{41BC37E7-91D0-4773-932A-476F177BE2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EF39735-B2D4-456C-88E8-4E1B9782F765}" type="slidenum">
              <a:rPr lang="en-GB" altLang="en-US" smtClean="0"/>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699E3-3DCE-49BF-BAAE-62466D49D16B}" type="slidenum">
              <a:rPr lang="en-GB" smtClean="0"/>
              <a:t>8</a:t>
            </a:fld>
            <a:endParaRPr lang="en-GB"/>
          </a:p>
        </p:txBody>
      </p:sp>
    </p:spTree>
    <p:extLst>
      <p:ext uri="{BB962C8B-B14F-4D97-AF65-F5344CB8AC3E}">
        <p14:creationId xmlns:p14="http://schemas.microsoft.com/office/powerpoint/2010/main" val="291292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15E65BD-1326-47C1-9425-EFC6126699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64DD500-A4C0-4F34-ABA6-673FC2E48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87950E91-1187-429F-8D89-C950AE87CD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0FFDB2-65C5-43FF-B209-23EF53B27387}" type="slidenum">
              <a:rPr lang="en-GB" altLang="en-US" smtClean="0"/>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CBA859-928B-4AD8-92A7-C742B2F280C1}" type="slidenum">
              <a:rPr lang="en-GB" smtClean="0"/>
              <a:t>10</a:t>
            </a:fld>
            <a:endParaRPr lang="en-GB"/>
          </a:p>
        </p:txBody>
      </p:sp>
    </p:spTree>
    <p:extLst>
      <p:ext uri="{BB962C8B-B14F-4D97-AF65-F5344CB8AC3E}">
        <p14:creationId xmlns:p14="http://schemas.microsoft.com/office/powerpoint/2010/main" val="85384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BA859-928B-4AD8-92A7-C742B2F280C1}" type="slidenum">
              <a:rPr lang="en-GB" smtClean="0"/>
              <a:t>11</a:t>
            </a:fld>
            <a:endParaRPr lang="en-GB"/>
          </a:p>
        </p:txBody>
      </p:sp>
    </p:spTree>
    <p:extLst>
      <p:ext uri="{BB962C8B-B14F-4D97-AF65-F5344CB8AC3E}">
        <p14:creationId xmlns:p14="http://schemas.microsoft.com/office/powerpoint/2010/main" val="42429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4792"/>
            <a:ext cx="5829300" cy="424351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1956"/>
            <a:ext cx="5143500" cy="294281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8D15F8-8C7C-42E8-B31E-38CBA6EFC71A}"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406670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D15F8-8C7C-42E8-B31E-38CBA6EFC71A}"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46978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8942"/>
            <a:ext cx="1478756" cy="103294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8942"/>
            <a:ext cx="4350544" cy="103294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D15F8-8C7C-42E8-B31E-38CBA6EFC71A}"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52027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D15F8-8C7C-42E8-B31E-38CBA6EFC71A}"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227113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8745"/>
            <a:ext cx="5915025" cy="507021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6923"/>
            <a:ext cx="5915025" cy="266630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8D15F8-8C7C-42E8-B31E-38CBA6EFC71A}"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295771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4711"/>
            <a:ext cx="2914650" cy="77336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4711"/>
            <a:ext cx="2914650" cy="77336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8D15F8-8C7C-42E8-B31E-38CBA6EFC71A}"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406948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8945"/>
            <a:ext cx="5915025" cy="2355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7956"/>
            <a:ext cx="2901255" cy="146435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4452307"/>
            <a:ext cx="2901255" cy="65486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7956"/>
            <a:ext cx="2915543" cy="146435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4452307"/>
            <a:ext cx="2915543" cy="65486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8D15F8-8C7C-42E8-B31E-38CBA6EFC71A}" type="datetimeFigureOut">
              <a:rPr lang="en-GB" smtClean="0"/>
              <a:t>29/10/2024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4965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8D15F8-8C7C-42E8-B31E-38CBA6EFC71A}" type="datetimeFigureOut">
              <a:rPr lang="en-GB" smtClean="0"/>
              <a:t>29/10/2024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401955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D15F8-8C7C-42E8-B31E-38CBA6EFC71A}" type="datetimeFigureOut">
              <a:rPr lang="en-GB" smtClean="0"/>
              <a:t>29/10/2024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77668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588"/>
            <a:ext cx="2211884" cy="2844059"/>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4968"/>
            <a:ext cx="3471863" cy="86619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6647"/>
            <a:ext cx="2211884" cy="67743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28D15F8-8C7C-42E8-B31E-38CBA6EFC71A}"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91650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588"/>
            <a:ext cx="2211884" cy="2844059"/>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4968"/>
            <a:ext cx="3471863" cy="866196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6647"/>
            <a:ext cx="2211884" cy="67743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28D15F8-8C7C-42E8-B31E-38CBA6EFC71A}"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7914D5-F8B7-472A-AE8F-A9F9CA91A2FF}" type="slidenum">
              <a:rPr lang="en-GB" smtClean="0"/>
              <a:t>‹#›</a:t>
            </a:fld>
            <a:endParaRPr lang="en-GB"/>
          </a:p>
        </p:txBody>
      </p:sp>
    </p:spTree>
    <p:extLst>
      <p:ext uri="{BB962C8B-B14F-4D97-AF65-F5344CB8AC3E}">
        <p14:creationId xmlns:p14="http://schemas.microsoft.com/office/powerpoint/2010/main" val="389193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8945"/>
            <a:ext cx="5915025" cy="2355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4711"/>
            <a:ext cx="5915025" cy="7733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297238"/>
            <a:ext cx="1543050" cy="648942"/>
          </a:xfrm>
          <a:prstGeom prst="rect">
            <a:avLst/>
          </a:prstGeom>
        </p:spPr>
        <p:txBody>
          <a:bodyPr vert="horz" lIns="91440" tIns="45720" rIns="91440" bIns="45720" rtlCol="0" anchor="ctr"/>
          <a:lstStyle>
            <a:lvl1pPr algn="l">
              <a:defRPr sz="900">
                <a:solidFill>
                  <a:schemeClr val="tx1">
                    <a:tint val="75000"/>
                  </a:schemeClr>
                </a:solidFill>
              </a:defRPr>
            </a:lvl1pPr>
          </a:lstStyle>
          <a:p>
            <a:fld id="{828D15F8-8C7C-42E8-B31E-38CBA6EFC71A}" type="datetimeFigureOut">
              <a:rPr lang="en-GB" smtClean="0"/>
              <a:t>29/10/2024</a:t>
            </a:fld>
            <a:endParaRPr lang="en-GB"/>
          </a:p>
        </p:txBody>
      </p:sp>
      <p:sp>
        <p:nvSpPr>
          <p:cNvPr id="5" name="Footer Placeholder 4"/>
          <p:cNvSpPr>
            <a:spLocks noGrp="1"/>
          </p:cNvSpPr>
          <p:nvPr>
            <p:ph type="ftr" sz="quarter" idx="3"/>
          </p:nvPr>
        </p:nvSpPr>
        <p:spPr>
          <a:xfrm>
            <a:off x="2271713" y="11297238"/>
            <a:ext cx="2314575" cy="6489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297238"/>
            <a:ext cx="1543050" cy="648942"/>
          </a:xfrm>
          <a:prstGeom prst="rect">
            <a:avLst/>
          </a:prstGeom>
        </p:spPr>
        <p:txBody>
          <a:bodyPr vert="horz" lIns="91440" tIns="45720" rIns="91440" bIns="45720" rtlCol="0" anchor="ctr"/>
          <a:lstStyle>
            <a:lvl1pPr algn="r">
              <a:defRPr sz="900">
                <a:solidFill>
                  <a:schemeClr val="tx1">
                    <a:tint val="75000"/>
                  </a:schemeClr>
                </a:solidFill>
              </a:defRPr>
            </a:lvl1pPr>
          </a:lstStyle>
          <a:p>
            <a:fld id="{1A7914D5-F8B7-472A-AE8F-A9F9CA91A2FF}" type="slidenum">
              <a:rPr lang="en-GB" smtClean="0"/>
              <a:t>‹#›</a:t>
            </a:fld>
            <a:endParaRPr lang="en-GB"/>
          </a:p>
        </p:txBody>
      </p:sp>
    </p:spTree>
    <p:extLst>
      <p:ext uri="{BB962C8B-B14F-4D97-AF65-F5344CB8AC3E}">
        <p14:creationId xmlns:p14="http://schemas.microsoft.com/office/powerpoint/2010/main" val="2934145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ided-meditation-site.com/the-mindful-coffee-medita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omvana.com/" TargetMode="External"/><Relationship Id="rId4" Type="http://schemas.openxmlformats.org/officeDocument/2006/relationships/hyperlink" Target="https://www.headspac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mailto:jo@samartians.org"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hyperlink" Target="https://www.kooth.com/" TargetMode="External"/><Relationship Id="rId13" Type="http://schemas.openxmlformats.org/officeDocument/2006/relationships/hyperlink" Target="http://www.getselfhelp.co.uk/relax.htm" TargetMode="External"/><Relationship Id="rId18" Type="http://schemas.openxmlformats.org/officeDocument/2006/relationships/hyperlink" Target="https://youngminds.org.uk/find-help/feelings-and-symptoms/self-harm/#what-to-do-about-self-harm?" TargetMode="External"/><Relationship Id="rId3" Type="http://schemas.openxmlformats.org/officeDocument/2006/relationships/hyperlink" Target="https://www.smilingmind.com.au/" TargetMode="External"/><Relationship Id="rId21" Type="http://schemas.openxmlformats.org/officeDocument/2006/relationships/hyperlink" Target="https://www.rcpsych.ac.uk/healthadvice/parentsandyoungpeople/parentscarers/self-harm.aspx" TargetMode="External"/><Relationship Id="rId7" Type="http://schemas.openxmlformats.org/officeDocument/2006/relationships/hyperlink" Target="http://www.youngminds.org.uk/" TargetMode="External"/><Relationship Id="rId12" Type="http://schemas.openxmlformats.org/officeDocument/2006/relationships/hyperlink" Target="http://www.getselfhelp.co.uk/mindfulness.htm" TargetMode="External"/><Relationship Id="rId17" Type="http://schemas.openxmlformats.org/officeDocument/2006/relationships/hyperlink" Target="https://www.getselfhelp.co.uk/sleep.htm" TargetMode="External"/><Relationship Id="rId2" Type="http://schemas.openxmlformats.org/officeDocument/2006/relationships/notesSlide" Target="../notesSlides/notesSlide15.xml"/><Relationship Id="rId16" Type="http://schemas.openxmlformats.org/officeDocument/2006/relationships/hyperlink" Target="http://www.getselfhelp.co.uk/sleep.htm" TargetMode="External"/><Relationship Id="rId20" Type="http://schemas.openxmlformats.org/officeDocument/2006/relationships/hyperlink" Target="http://www.healthtalk.org/" TargetMode="External"/><Relationship Id="rId1" Type="http://schemas.openxmlformats.org/officeDocument/2006/relationships/slideLayout" Target="../slideLayouts/slideLayout2.xml"/><Relationship Id="rId6" Type="http://schemas.openxmlformats.org/officeDocument/2006/relationships/hyperlink" Target="https://www.thinkpacifica.com/" TargetMode="External"/><Relationship Id="rId11" Type="http://schemas.openxmlformats.org/officeDocument/2006/relationships/hyperlink" Target="https://www.nhs.uk/conditions/stress-anxiety-depression/anxiety-in-children/" TargetMode="External"/><Relationship Id="rId5" Type="http://schemas.openxmlformats.org/officeDocument/2006/relationships/hyperlink" Target="https://www.headspace.com/kids" TargetMode="External"/><Relationship Id="rId15" Type="http://schemas.openxmlformats.org/officeDocument/2006/relationships/hyperlink" Target="http://www.getselfhelp.co.uk/cbtsetp6.htm" TargetMode="External"/><Relationship Id="rId10" Type="http://schemas.openxmlformats.org/officeDocument/2006/relationships/hyperlink" Target="https://www.moodcafe.co.uk/for-children-and-young-people/feeling-worried,-frightened,-stressed-or-anxious.aspx" TargetMode="External"/><Relationship Id="rId19" Type="http://schemas.openxmlformats.org/officeDocument/2006/relationships/hyperlink" Target="https://www.cwmt.org.uk/resources" TargetMode="External"/><Relationship Id="rId4" Type="http://schemas.openxmlformats.org/officeDocument/2006/relationships/hyperlink" Target="https://www.calm.com/" TargetMode="External"/><Relationship Id="rId9" Type="http://schemas.openxmlformats.org/officeDocument/2006/relationships/hyperlink" Target="https://giveusashout.org/" TargetMode="External"/><Relationship Id="rId14" Type="http://schemas.openxmlformats.org/officeDocument/2006/relationships/hyperlink" Target="http://www.getselfhelp.co.uk/imagery.htm" TargetMode="External"/><Relationship Id="rId22" Type="http://schemas.openxmlformats.org/officeDocument/2006/relationships/hyperlink" Target="http://www.youngminds.org.uk/find-help/for-parents/parents-helpl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coordinator@arcweb.org.uk" TargetMode="External"/><Relationship Id="rId3" Type="http://schemas.openxmlformats.org/officeDocument/2006/relationships/hyperlink" Target="mailto:info@no5.org.uk" TargetMode="External"/><Relationship Id="rId7" Type="http://schemas.openxmlformats.org/officeDocument/2006/relationships/hyperlink" Target="http://youthconcern.org.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forms.berkshirehealthcare.nhs.uk/cypf/" TargetMode="External"/><Relationship Id="rId5" Type="http://schemas.openxmlformats.org/officeDocument/2006/relationships/hyperlink" Target="https://secureforms.oxfordhealth.nhs.uk/camhs/Buckinghamshire.aspx" TargetMode="External"/><Relationship Id="rId4" Type="http://schemas.openxmlformats.org/officeDocument/2006/relationships/hyperlink" Target="mailto:info@yeswycombe.org" TargetMode="External"/><Relationship Id="rId9" Type="http://schemas.openxmlformats.org/officeDocument/2006/relationships/hyperlink" Target="mailto:counsellor@arcweb.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D8310FAA-F8A5-4453-82ED-647EAE4F820D}"/>
              </a:ext>
            </a:extLst>
          </p:cNvPr>
          <p:cNvSpPr>
            <a:spLocks noGrp="1"/>
          </p:cNvSpPr>
          <p:nvPr>
            <p:ph type="subTitle" idx="1"/>
          </p:nvPr>
        </p:nvSpPr>
        <p:spPr>
          <a:xfrm>
            <a:off x="1029325" y="6624695"/>
            <a:ext cx="4799350" cy="3115450"/>
          </a:xfrm>
        </p:spPr>
        <p:txBody>
          <a:bodyPr/>
          <a:lstStyle/>
          <a:p>
            <a:pPr eaLnBrk="1" hangingPunct="1"/>
            <a:r>
              <a:rPr lang="en-GB" altLang="en-US" sz="1400" dirty="0"/>
              <a:t>Produced by:</a:t>
            </a:r>
          </a:p>
          <a:p>
            <a:r>
              <a:rPr lang="en-GB" altLang="en-US" sz="1400" dirty="0"/>
              <a:t>Maria </a:t>
            </a:r>
            <a:r>
              <a:rPr lang="en-GB" altLang="en-US" sz="1400" dirty="0" err="1"/>
              <a:t>Langridge,</a:t>
            </a:r>
            <a:r>
              <a:rPr lang="en-GB" altLang="en-US" sz="1400" dirty="0"/>
              <a:t> Assistant Psychologist</a:t>
            </a:r>
          </a:p>
          <a:p>
            <a:pPr eaLnBrk="1" hangingPunct="1"/>
            <a:r>
              <a:rPr lang="en-GB" altLang="en-US" sz="1400" dirty="0" err="1"/>
              <a:t>Dr.</a:t>
            </a:r>
            <a:r>
              <a:rPr lang="en-GB" altLang="en-US" sz="1400" dirty="0"/>
              <a:t> Lara Payne, Clinical Psychologist</a:t>
            </a:r>
          </a:p>
          <a:p>
            <a:pPr eaLnBrk="1" hangingPunct="1"/>
            <a:r>
              <a:rPr lang="en-GB" altLang="en-US" sz="1400" dirty="0" err="1"/>
              <a:t>Dr.</a:t>
            </a:r>
            <a:r>
              <a:rPr lang="en-GB" altLang="en-US" sz="1400" dirty="0"/>
              <a:t> Jenny Cropper, Clinical Psychologist</a:t>
            </a:r>
          </a:p>
        </p:txBody>
      </p:sp>
      <p:pic>
        <p:nvPicPr>
          <p:cNvPr id="3075" name="Picture 2">
            <a:extLst>
              <a:ext uri="{FF2B5EF4-FFF2-40B4-BE49-F238E27FC236}">
                <a16:creationId xmlns:a16="http://schemas.microsoft.com/office/drawing/2014/main" id="{86FD9936-6522-41BA-A7FC-6F339C00E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19" t="17026" r="15709" b="74159"/>
          <a:stretch>
            <a:fillRect/>
          </a:stretch>
        </p:blipFill>
        <p:spPr bwMode="auto">
          <a:xfrm>
            <a:off x="577007" y="1592641"/>
            <a:ext cx="5703989" cy="58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Slide Number Placeholder 7">
            <a:extLst>
              <a:ext uri="{FF2B5EF4-FFF2-40B4-BE49-F238E27FC236}">
                <a16:creationId xmlns:a16="http://schemas.microsoft.com/office/drawing/2014/main" id="{6E5BEE70-FB03-4C57-B7D3-AE32CA2ABB38}"/>
              </a:ext>
            </a:extLst>
          </p:cNvPr>
          <p:cNvSpPr txBox="1">
            <a:spLocks/>
          </p:cNvSpPr>
          <p:nvPr/>
        </p:nvSpPr>
        <p:spPr bwMode="auto">
          <a:xfrm>
            <a:off x="3336975" y="7957058"/>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1</a:t>
            </a:fld>
            <a:endParaRPr lang="en-GB" altLang="en-US" sz="900"/>
          </a:p>
        </p:txBody>
      </p:sp>
      <p:sp>
        <p:nvSpPr>
          <p:cNvPr id="6" name="Oval 5">
            <a:extLst>
              <a:ext uri="{FF2B5EF4-FFF2-40B4-BE49-F238E27FC236}">
                <a16:creationId xmlns:a16="http://schemas.microsoft.com/office/drawing/2014/main" id="{D7540CA7-D24C-4374-9DEB-8A10023E468B}"/>
              </a:ext>
            </a:extLst>
          </p:cNvPr>
          <p:cNvSpPr/>
          <p:nvPr/>
        </p:nvSpPr>
        <p:spPr>
          <a:xfrm>
            <a:off x="3390484" y="8040379"/>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9" name="Title 1">
            <a:extLst>
              <a:ext uri="{FF2B5EF4-FFF2-40B4-BE49-F238E27FC236}">
                <a16:creationId xmlns:a16="http://schemas.microsoft.com/office/drawing/2014/main" id="{2A6BDE09-00B5-40E3-B034-4E760037259A}"/>
              </a:ext>
            </a:extLst>
          </p:cNvPr>
          <p:cNvSpPr txBox="1">
            <a:spLocks/>
          </p:cNvSpPr>
          <p:nvPr/>
        </p:nvSpPr>
        <p:spPr bwMode="auto">
          <a:xfrm>
            <a:off x="515109" y="2951189"/>
            <a:ext cx="5827782" cy="424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GB" sz="2799" dirty="0">
                <a:latin typeface="+mn-lt"/>
              </a:rPr>
              <a:t>Low Mood Resource Pack </a:t>
            </a:r>
            <a:br>
              <a:rPr lang="en-GB" sz="2799" dirty="0">
                <a:latin typeface="+mn-lt"/>
              </a:rPr>
            </a:br>
            <a:r>
              <a:rPr lang="en-GB" sz="1799" dirty="0"/>
              <a:t>Paediatric Psychology Services </a:t>
            </a:r>
            <a:br>
              <a:rPr lang="en-GB" sz="1799" dirty="0"/>
            </a:br>
            <a:r>
              <a:rPr lang="en-GB" sz="1799" dirty="0"/>
              <a:t>Wexham Park Hospital</a:t>
            </a:r>
            <a:br>
              <a:rPr lang="en-GB" sz="2799" dirty="0"/>
            </a:br>
            <a:endParaRPr lang="en-GB" sz="2799" dirty="0">
              <a:latin typeface="+mn-lt"/>
            </a:endParaRPr>
          </a:p>
        </p:txBody>
      </p:sp>
      <p:sp>
        <p:nvSpPr>
          <p:cNvPr id="8" name="Footer Placeholder 5">
            <a:extLst>
              <a:ext uri="{FF2B5EF4-FFF2-40B4-BE49-F238E27FC236}">
                <a16:creationId xmlns:a16="http://schemas.microsoft.com/office/drawing/2014/main" id="{E34ED578-AD79-4BA3-A755-5FD7587D7A7A}"/>
              </a:ext>
            </a:extLst>
          </p:cNvPr>
          <p:cNvSpPr txBox="1">
            <a:spLocks/>
          </p:cNvSpPr>
          <p:nvPr/>
        </p:nvSpPr>
        <p:spPr>
          <a:xfrm>
            <a:off x="1878013" y="10344150"/>
            <a:ext cx="3317875" cy="64770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Developed by: </a:t>
            </a:r>
          </a:p>
          <a:p>
            <a:pPr>
              <a:defRPr/>
            </a:pPr>
            <a:r>
              <a:rPr lang="en-GB"/>
              <a:t>Maria Langridge, Assistant Psychologist , Dr Lara Payne, Clinical Psychologist, and Dr Jenny Cropper, Clinical Psychologist.</a:t>
            </a:r>
            <a:endParaRPr lang="en-GB" dirty="0"/>
          </a:p>
        </p:txBody>
      </p:sp>
      <p:pic>
        <p:nvPicPr>
          <p:cNvPr id="10" name="Picture 2" descr="C:\Users\Maria.Langdrige.XFPH-TR\AppData\Local\Microsoft\Windows\Temporary Internet Files\Content.IE5\A3DBUCRT\a9[1].png">
            <a:extLst>
              <a:ext uri="{FF2B5EF4-FFF2-40B4-BE49-F238E27FC236}">
                <a16:creationId xmlns:a16="http://schemas.microsoft.com/office/drawing/2014/main" id="{CB696588-C3A4-446F-8C37-A9DFCD3056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8867" t="28667" r="29105" b="26915"/>
          <a:stretch>
            <a:fillRect/>
          </a:stretch>
        </p:blipFill>
        <p:spPr bwMode="auto">
          <a:xfrm>
            <a:off x="5305407" y="4217468"/>
            <a:ext cx="2682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A533-6F75-4DD7-BEA1-036B6BD0D10D}"/>
              </a:ext>
            </a:extLst>
          </p:cNvPr>
          <p:cNvSpPr>
            <a:spLocks noGrp="1"/>
          </p:cNvSpPr>
          <p:nvPr>
            <p:ph type="title"/>
          </p:nvPr>
        </p:nvSpPr>
        <p:spPr>
          <a:xfrm>
            <a:off x="962292" y="708935"/>
            <a:ext cx="4933416" cy="1002962"/>
          </a:xfrm>
        </p:spPr>
        <p:txBody>
          <a:bodyPr>
            <a:normAutofit/>
          </a:bodyPr>
          <a:lstStyle/>
          <a:p>
            <a:pPr algn="ctr"/>
            <a:r>
              <a:rPr lang="en-US" sz="1799" u="sng" dirty="0"/>
              <a:t>Changing Behaviour: Distraction Techniques For Low Mood And Depression </a:t>
            </a:r>
            <a:endParaRPr lang="en-GB" sz="1799" u="sng" dirty="0"/>
          </a:p>
        </p:txBody>
      </p:sp>
      <p:sp>
        <p:nvSpPr>
          <p:cNvPr id="4" name="Rectangle 3">
            <a:extLst>
              <a:ext uri="{FF2B5EF4-FFF2-40B4-BE49-F238E27FC236}">
                <a16:creationId xmlns:a16="http://schemas.microsoft.com/office/drawing/2014/main" id="{0C1CA5E2-062A-4CD2-981B-445DF3480D4F}"/>
              </a:ext>
            </a:extLst>
          </p:cNvPr>
          <p:cNvSpPr/>
          <p:nvPr/>
        </p:nvSpPr>
        <p:spPr>
          <a:xfrm>
            <a:off x="110401" y="1663771"/>
            <a:ext cx="3586664" cy="1569660"/>
          </a:xfrm>
          <a:prstGeom prst="rect">
            <a:avLst/>
          </a:prstGeom>
          <a:solidFill>
            <a:srgbClr val="FFCCFF">
              <a:alpha val="16000"/>
            </a:srgbClr>
          </a:solidFill>
        </p:spPr>
        <p:txBody>
          <a:bodyPr wrap="square">
            <a:spAutoFit/>
          </a:bodyPr>
          <a:lstStyle/>
          <a:p>
            <a:r>
              <a:rPr lang="en-US" sz="1200" b="1" dirty="0"/>
              <a:t>Let It Out Physically</a:t>
            </a:r>
          </a:p>
          <a:p>
            <a:pPr marL="285664" indent="-285664">
              <a:buFont typeface="Arial" panose="020B0604020202020204" pitchFamily="34" charset="0"/>
              <a:buChar char="•"/>
            </a:pPr>
            <a:r>
              <a:rPr lang="en-US" sz="1200" dirty="0"/>
              <a:t>Scream as loud as you can.</a:t>
            </a:r>
          </a:p>
          <a:p>
            <a:pPr marL="285664" indent="-285664">
              <a:buFont typeface="Arial" panose="020B0604020202020204" pitchFamily="34" charset="0"/>
              <a:buChar char="•"/>
            </a:pPr>
            <a:r>
              <a:rPr lang="en-US" sz="1200" dirty="0"/>
              <a:t>Hit a pillow.</a:t>
            </a:r>
          </a:p>
          <a:p>
            <a:pPr marL="285664" indent="-285664">
              <a:buFont typeface="Arial" panose="020B0604020202020204" pitchFamily="34" charset="0"/>
              <a:buChar char="•"/>
            </a:pPr>
            <a:r>
              <a:rPr lang="en-US" sz="1200" dirty="0"/>
              <a:t>Squeeze a stress ball.</a:t>
            </a:r>
          </a:p>
          <a:p>
            <a:pPr marL="285664" indent="-285664">
              <a:buFont typeface="Arial" panose="020B0604020202020204" pitchFamily="34" charset="0"/>
              <a:buChar char="•"/>
            </a:pPr>
            <a:r>
              <a:rPr lang="en-US" sz="1200" dirty="0"/>
              <a:t>Play loud music and dance energetically, be as wild as you like!</a:t>
            </a:r>
          </a:p>
          <a:p>
            <a:pPr marL="285664" indent="-285664">
              <a:buFont typeface="Arial" panose="020B0604020202020204" pitchFamily="34" charset="0"/>
              <a:buChar char="•"/>
            </a:pPr>
            <a:r>
              <a:rPr lang="en-US" sz="1200" dirty="0"/>
              <a:t>Expand some energy – go for a brisk walk/swim/bike ride/running.</a:t>
            </a:r>
          </a:p>
        </p:txBody>
      </p:sp>
      <p:sp>
        <p:nvSpPr>
          <p:cNvPr id="5" name="Rectangle 4">
            <a:extLst>
              <a:ext uri="{FF2B5EF4-FFF2-40B4-BE49-F238E27FC236}">
                <a16:creationId xmlns:a16="http://schemas.microsoft.com/office/drawing/2014/main" id="{2F0A8244-71DE-450C-9152-DA4DEF559FDB}"/>
              </a:ext>
            </a:extLst>
          </p:cNvPr>
          <p:cNvSpPr/>
          <p:nvPr/>
        </p:nvSpPr>
        <p:spPr>
          <a:xfrm>
            <a:off x="3759783" y="1663771"/>
            <a:ext cx="2956993" cy="1938992"/>
          </a:xfrm>
          <a:prstGeom prst="rect">
            <a:avLst/>
          </a:prstGeom>
          <a:solidFill>
            <a:srgbClr val="99CCFF">
              <a:alpha val="26000"/>
            </a:srgbClr>
          </a:solidFill>
        </p:spPr>
        <p:txBody>
          <a:bodyPr wrap="square">
            <a:spAutoFit/>
          </a:bodyPr>
          <a:lstStyle/>
          <a:p>
            <a:r>
              <a:rPr lang="en-US" sz="1200" b="1" dirty="0"/>
              <a:t>Working out how you are feeling…</a:t>
            </a:r>
          </a:p>
          <a:p>
            <a:pPr marL="285664" indent="-285664">
              <a:buFont typeface="Arial" panose="020B0604020202020204" pitchFamily="34" charset="0"/>
              <a:buChar char="•"/>
            </a:pPr>
            <a:r>
              <a:rPr lang="en-US" sz="1200" dirty="0"/>
              <a:t>Ask yourself: Do I feel angry? Anxious? Low? Numb? What is making me feel like this? What has triggered this feeling?</a:t>
            </a:r>
          </a:p>
          <a:p>
            <a:pPr marL="285664" indent="-285664">
              <a:buFont typeface="Arial" panose="020B0604020202020204" pitchFamily="34" charset="0"/>
              <a:buChar char="•"/>
            </a:pPr>
            <a:r>
              <a:rPr lang="en-US" sz="1200" dirty="0"/>
              <a:t>Write a list of your achievements.</a:t>
            </a:r>
          </a:p>
          <a:p>
            <a:pPr marL="285664" indent="-285664">
              <a:buFont typeface="Arial" panose="020B0604020202020204" pitchFamily="34" charset="0"/>
              <a:buChar char="•"/>
            </a:pPr>
            <a:r>
              <a:rPr lang="en-US" sz="1200" dirty="0"/>
              <a:t>Write yourself a letter saying ‘I love YOU because…’</a:t>
            </a:r>
          </a:p>
          <a:p>
            <a:pPr marL="285664" indent="-285664">
              <a:buFont typeface="Arial" panose="020B0604020202020204" pitchFamily="34" charset="0"/>
              <a:buChar char="•"/>
            </a:pPr>
            <a:r>
              <a:rPr lang="en-US" sz="1200" dirty="0"/>
              <a:t>Make a list of thinks you are thankful for.</a:t>
            </a:r>
          </a:p>
        </p:txBody>
      </p:sp>
      <p:sp>
        <p:nvSpPr>
          <p:cNvPr id="6" name="Rectangle 5">
            <a:extLst>
              <a:ext uri="{FF2B5EF4-FFF2-40B4-BE49-F238E27FC236}">
                <a16:creationId xmlns:a16="http://schemas.microsoft.com/office/drawing/2014/main" id="{72F148D1-997C-4EB2-8C76-C473C147E76B}"/>
              </a:ext>
            </a:extLst>
          </p:cNvPr>
          <p:cNvSpPr/>
          <p:nvPr/>
        </p:nvSpPr>
        <p:spPr>
          <a:xfrm>
            <a:off x="98557" y="3307338"/>
            <a:ext cx="3586664" cy="2123658"/>
          </a:xfrm>
          <a:prstGeom prst="rect">
            <a:avLst/>
          </a:prstGeom>
          <a:solidFill>
            <a:srgbClr val="FFCC66">
              <a:alpha val="16000"/>
            </a:srgbClr>
          </a:solidFill>
        </p:spPr>
        <p:txBody>
          <a:bodyPr wrap="square">
            <a:spAutoFit/>
          </a:bodyPr>
          <a:lstStyle/>
          <a:p>
            <a:r>
              <a:rPr lang="en-US" sz="1200" b="1" dirty="0"/>
              <a:t>Creativity as a way of expression</a:t>
            </a:r>
          </a:p>
          <a:p>
            <a:pPr marL="285664" indent="-285664">
              <a:buFont typeface="Arial" panose="020B0604020202020204" pitchFamily="34" charset="0"/>
              <a:buChar char="•"/>
            </a:pPr>
            <a:r>
              <a:rPr lang="en-US" sz="1200" dirty="0"/>
              <a:t>Draw/paint/use any artistic medium to produce a piece of art depicting how you are feeling.</a:t>
            </a:r>
          </a:p>
          <a:p>
            <a:pPr marL="285664" indent="-285664">
              <a:buFont typeface="Arial" panose="020B0604020202020204" pitchFamily="34" charset="0"/>
              <a:buChar char="•"/>
            </a:pPr>
            <a:r>
              <a:rPr lang="en-US" sz="1200" dirty="0"/>
              <a:t>Write a poem/ story/ song/ joke/ musical about how you are feeling.</a:t>
            </a:r>
          </a:p>
          <a:p>
            <a:pPr marL="285664" indent="-285664">
              <a:buFont typeface="Arial" panose="020B0604020202020204" pitchFamily="34" charset="0"/>
              <a:buChar char="•"/>
            </a:pPr>
            <a:r>
              <a:rPr lang="en-US" sz="1200" dirty="0"/>
              <a:t>Draw on yourself (with skin safe ink).</a:t>
            </a:r>
          </a:p>
          <a:p>
            <a:pPr marL="285664" indent="-285664">
              <a:buFont typeface="Arial" panose="020B0604020202020204" pitchFamily="34" charset="0"/>
              <a:buChar char="•"/>
            </a:pPr>
            <a:r>
              <a:rPr lang="en-US" sz="1200" dirty="0"/>
              <a:t>Play an instrument/sing as loud as you can.</a:t>
            </a:r>
          </a:p>
          <a:p>
            <a:pPr marL="285664" indent="-285664">
              <a:buFont typeface="Arial" panose="020B0604020202020204" pitchFamily="34" charset="0"/>
              <a:buChar char="•"/>
            </a:pPr>
            <a:r>
              <a:rPr lang="en-US" sz="1200" dirty="0"/>
              <a:t>Put on music which expresses how you are feeling.</a:t>
            </a:r>
          </a:p>
          <a:p>
            <a:pPr marL="285664" indent="-285664">
              <a:buFont typeface="Arial" panose="020B0604020202020204" pitchFamily="34" charset="0"/>
              <a:buChar char="•"/>
            </a:pPr>
            <a:r>
              <a:rPr lang="en-US" sz="1200" dirty="0"/>
              <a:t>Write out the soundtrack to your life as if it were a film.</a:t>
            </a:r>
          </a:p>
        </p:txBody>
      </p:sp>
      <p:sp>
        <p:nvSpPr>
          <p:cNvPr id="7" name="Rectangle 6">
            <a:extLst>
              <a:ext uri="{FF2B5EF4-FFF2-40B4-BE49-F238E27FC236}">
                <a16:creationId xmlns:a16="http://schemas.microsoft.com/office/drawing/2014/main" id="{83AFD13E-1CFB-4C44-9F61-FE38C401ECDF}"/>
              </a:ext>
            </a:extLst>
          </p:cNvPr>
          <p:cNvSpPr/>
          <p:nvPr/>
        </p:nvSpPr>
        <p:spPr>
          <a:xfrm>
            <a:off x="3775825" y="3665838"/>
            <a:ext cx="2956993" cy="1200329"/>
          </a:xfrm>
          <a:prstGeom prst="rect">
            <a:avLst/>
          </a:prstGeom>
          <a:solidFill>
            <a:srgbClr val="66FF33">
              <a:alpha val="10000"/>
            </a:srgbClr>
          </a:solidFill>
        </p:spPr>
        <p:txBody>
          <a:bodyPr wrap="square">
            <a:spAutoFit/>
          </a:bodyPr>
          <a:lstStyle/>
          <a:p>
            <a:r>
              <a:rPr lang="en-US" sz="1200" b="1" dirty="0"/>
              <a:t>Comforting yourself</a:t>
            </a:r>
          </a:p>
          <a:p>
            <a:pPr marL="285664" indent="-285664">
              <a:buFont typeface="Arial" panose="020B0604020202020204" pitchFamily="34" charset="0"/>
              <a:buChar char="•"/>
            </a:pPr>
            <a:r>
              <a:rPr lang="en-US" sz="1200" dirty="0"/>
              <a:t>Have a warm bubble bath or shower.</a:t>
            </a:r>
          </a:p>
          <a:p>
            <a:pPr marL="285664" indent="-285664">
              <a:buFont typeface="Arial" panose="020B0604020202020204" pitchFamily="34" charset="0"/>
              <a:buChar char="•"/>
            </a:pPr>
            <a:r>
              <a:rPr lang="en-US" sz="1200" dirty="0"/>
              <a:t>Stroke a pet/cuddly teddy.</a:t>
            </a:r>
          </a:p>
          <a:p>
            <a:pPr marL="285664" indent="-285664">
              <a:buFont typeface="Arial" panose="020B0604020202020204" pitchFamily="34" charset="0"/>
              <a:buChar char="•"/>
            </a:pPr>
            <a:r>
              <a:rPr lang="en-US" sz="1200" dirty="0"/>
              <a:t>Cuddle a friend/family member.</a:t>
            </a:r>
          </a:p>
          <a:p>
            <a:pPr marL="285664" indent="-285664">
              <a:buFont typeface="Arial" panose="020B0604020202020204" pitchFamily="34" charset="0"/>
              <a:buChar char="•"/>
            </a:pPr>
            <a:r>
              <a:rPr lang="en-US" sz="1200" dirty="0"/>
              <a:t>Pamper yourself. </a:t>
            </a:r>
          </a:p>
          <a:p>
            <a:pPr marL="285664" indent="-285664">
              <a:buFont typeface="Arial" panose="020B0604020202020204" pitchFamily="34" charset="0"/>
              <a:buChar char="•"/>
            </a:pPr>
            <a:r>
              <a:rPr lang="en-US" sz="1200" dirty="0"/>
              <a:t>Practice yoga and meditation. </a:t>
            </a:r>
          </a:p>
        </p:txBody>
      </p:sp>
      <p:sp>
        <p:nvSpPr>
          <p:cNvPr id="8" name="Rectangle 7">
            <a:extLst>
              <a:ext uri="{FF2B5EF4-FFF2-40B4-BE49-F238E27FC236}">
                <a16:creationId xmlns:a16="http://schemas.microsoft.com/office/drawing/2014/main" id="{E4BC9F0C-6794-47F4-8549-6E154142FE76}"/>
              </a:ext>
            </a:extLst>
          </p:cNvPr>
          <p:cNvSpPr/>
          <p:nvPr/>
        </p:nvSpPr>
        <p:spPr>
          <a:xfrm>
            <a:off x="3759783" y="4931295"/>
            <a:ext cx="3015702" cy="1754326"/>
          </a:xfrm>
          <a:prstGeom prst="rect">
            <a:avLst/>
          </a:prstGeom>
          <a:solidFill>
            <a:srgbClr val="FFCCCC">
              <a:alpha val="14000"/>
            </a:srgbClr>
          </a:solidFill>
        </p:spPr>
        <p:txBody>
          <a:bodyPr wrap="square">
            <a:spAutoFit/>
          </a:bodyPr>
          <a:lstStyle/>
          <a:p>
            <a:r>
              <a:rPr lang="en-US" sz="1200" b="1" dirty="0"/>
              <a:t>Distract yourself</a:t>
            </a:r>
            <a:endParaRPr lang="en-US" sz="1200" dirty="0"/>
          </a:p>
          <a:p>
            <a:pPr marL="285664" indent="-285664">
              <a:buFont typeface="Arial" panose="020B0604020202020204" pitchFamily="34" charset="0"/>
              <a:buChar char="•"/>
            </a:pPr>
            <a:r>
              <a:rPr lang="en-US" sz="1200" dirty="0"/>
              <a:t>Watch TV/movies.</a:t>
            </a:r>
          </a:p>
          <a:p>
            <a:pPr marL="285664" indent="-285664">
              <a:buFont typeface="Arial" panose="020B0604020202020204" pitchFamily="34" charset="0"/>
              <a:buChar char="•"/>
            </a:pPr>
            <a:r>
              <a:rPr lang="en-US" sz="1200" dirty="0"/>
              <a:t>Play on a computer.</a:t>
            </a:r>
          </a:p>
          <a:p>
            <a:pPr marL="285664" indent="-285664">
              <a:buFont typeface="Arial" panose="020B0604020202020204" pitchFamily="34" charset="0"/>
              <a:buChar char="•"/>
            </a:pPr>
            <a:r>
              <a:rPr lang="en-US" sz="1200" dirty="0"/>
              <a:t>Do puzzles/play chess.</a:t>
            </a:r>
          </a:p>
          <a:p>
            <a:pPr marL="285664" indent="-285664">
              <a:buFont typeface="Arial" panose="020B0604020202020204" pitchFamily="34" charset="0"/>
              <a:buChar char="•"/>
            </a:pPr>
            <a:r>
              <a:rPr lang="en-US" sz="1200" dirty="0"/>
              <a:t>Make a t-shirt.</a:t>
            </a:r>
          </a:p>
          <a:p>
            <a:pPr marL="285664" indent="-285664">
              <a:buFont typeface="Arial" panose="020B0604020202020204" pitchFamily="34" charset="0"/>
              <a:buChar char="•"/>
            </a:pPr>
            <a:r>
              <a:rPr lang="en-US" sz="1200" dirty="0"/>
              <a:t>Look for pictures in the clouds.</a:t>
            </a:r>
          </a:p>
          <a:p>
            <a:pPr marL="285664" indent="-285664">
              <a:buFont typeface="Arial" panose="020B0604020202020204" pitchFamily="34" charset="0"/>
              <a:buChar char="•"/>
            </a:pPr>
            <a:r>
              <a:rPr lang="en-US" sz="1200" dirty="0"/>
              <a:t>Learn a new skill (e.g. juggling/speaking another language/drawing).</a:t>
            </a:r>
          </a:p>
          <a:p>
            <a:pPr marL="285664" indent="-285664">
              <a:buFont typeface="Arial" panose="020B0604020202020204" pitchFamily="34" charset="0"/>
              <a:buChar char="•"/>
            </a:pPr>
            <a:r>
              <a:rPr lang="en-US" sz="1200" dirty="0"/>
              <a:t>Playing with brother/sister/friend</a:t>
            </a:r>
          </a:p>
        </p:txBody>
      </p:sp>
      <p:sp>
        <p:nvSpPr>
          <p:cNvPr id="10" name="Rectangle 9">
            <a:extLst>
              <a:ext uri="{FF2B5EF4-FFF2-40B4-BE49-F238E27FC236}">
                <a16:creationId xmlns:a16="http://schemas.microsoft.com/office/drawing/2014/main" id="{F638F693-A042-44F1-8438-0D7DCF19FB6B}"/>
              </a:ext>
            </a:extLst>
          </p:cNvPr>
          <p:cNvSpPr/>
          <p:nvPr/>
        </p:nvSpPr>
        <p:spPr>
          <a:xfrm>
            <a:off x="98674" y="5504004"/>
            <a:ext cx="3586663" cy="830997"/>
          </a:xfrm>
          <a:prstGeom prst="rect">
            <a:avLst/>
          </a:prstGeom>
          <a:solidFill>
            <a:srgbClr val="CC99FF">
              <a:alpha val="12000"/>
            </a:srgbClr>
          </a:solidFill>
        </p:spPr>
        <p:txBody>
          <a:bodyPr wrap="square">
            <a:spAutoFit/>
          </a:bodyPr>
          <a:lstStyle/>
          <a:p>
            <a:r>
              <a:rPr lang="en-US" sz="1200" b="1" dirty="0"/>
              <a:t>Getting out and about</a:t>
            </a:r>
          </a:p>
          <a:p>
            <a:pPr marL="285664" indent="-285664">
              <a:buFont typeface="Arial" panose="020B0604020202020204" pitchFamily="34" charset="0"/>
              <a:buChar char="•"/>
            </a:pPr>
            <a:r>
              <a:rPr lang="en-US" sz="1200" dirty="0"/>
              <a:t>Take the dog for a walk</a:t>
            </a:r>
          </a:p>
          <a:p>
            <a:pPr marL="285664" indent="-285664">
              <a:buFont typeface="Arial" panose="020B0604020202020204" pitchFamily="34" charset="0"/>
              <a:buChar char="•"/>
            </a:pPr>
            <a:r>
              <a:rPr lang="en-US" sz="1200" dirty="0"/>
              <a:t>Ride your bike</a:t>
            </a:r>
          </a:p>
          <a:p>
            <a:pPr marL="285664" indent="-285664">
              <a:buFont typeface="Arial" panose="020B0604020202020204" pitchFamily="34" charset="0"/>
              <a:buChar char="•"/>
            </a:pPr>
            <a:r>
              <a:rPr lang="en-US" sz="1200" dirty="0"/>
              <a:t>Help parents with chores around the house</a:t>
            </a:r>
          </a:p>
        </p:txBody>
      </p:sp>
      <p:sp>
        <p:nvSpPr>
          <p:cNvPr id="11" name="Rectangle 10">
            <a:extLst>
              <a:ext uri="{FF2B5EF4-FFF2-40B4-BE49-F238E27FC236}">
                <a16:creationId xmlns:a16="http://schemas.microsoft.com/office/drawing/2014/main" id="{F3E2296B-6975-42F4-8210-70484865C520}"/>
              </a:ext>
            </a:extLst>
          </p:cNvPr>
          <p:cNvSpPr/>
          <p:nvPr/>
        </p:nvSpPr>
        <p:spPr>
          <a:xfrm>
            <a:off x="3775825" y="6751215"/>
            <a:ext cx="3015702" cy="1938992"/>
          </a:xfrm>
          <a:prstGeom prst="rect">
            <a:avLst/>
          </a:prstGeom>
          <a:solidFill>
            <a:srgbClr val="FFFF00">
              <a:alpha val="14000"/>
            </a:srgbClr>
          </a:solidFill>
        </p:spPr>
        <p:txBody>
          <a:bodyPr wrap="square">
            <a:spAutoFit/>
          </a:bodyPr>
          <a:lstStyle/>
          <a:p>
            <a:r>
              <a:rPr lang="en-US" sz="1200" b="1" dirty="0"/>
              <a:t>Being Productive </a:t>
            </a:r>
          </a:p>
          <a:p>
            <a:pPr marL="285664" indent="-285664">
              <a:buFont typeface="Arial" panose="020B0604020202020204" pitchFamily="34" charset="0"/>
              <a:buChar char="•"/>
            </a:pPr>
            <a:r>
              <a:rPr lang="en-US" sz="1200" dirty="0"/>
              <a:t>Catch up on chores and homework.</a:t>
            </a:r>
          </a:p>
          <a:p>
            <a:pPr marL="285664" indent="-285664">
              <a:buFont typeface="Arial" panose="020B0604020202020204" pitchFamily="34" charset="0"/>
              <a:buChar char="•"/>
            </a:pPr>
            <a:r>
              <a:rPr lang="en-US" sz="1200" dirty="0"/>
              <a:t>Cook/bake something (always have supervision when in the kitchen!).</a:t>
            </a:r>
          </a:p>
          <a:p>
            <a:pPr marL="285664" indent="-285664">
              <a:buFont typeface="Arial" panose="020B0604020202020204" pitchFamily="34" charset="0"/>
              <a:buChar char="•"/>
            </a:pPr>
            <a:r>
              <a:rPr lang="en-US" sz="1200" dirty="0"/>
              <a:t>Have a clear out – donate your old clothes and toys to charity. </a:t>
            </a:r>
          </a:p>
          <a:p>
            <a:pPr marL="285664" indent="-285664">
              <a:buFont typeface="Arial" panose="020B0604020202020204" pitchFamily="34" charset="0"/>
              <a:buChar char="•"/>
            </a:pPr>
            <a:r>
              <a:rPr lang="en-US" sz="1200" dirty="0"/>
              <a:t>Rearrange your room.</a:t>
            </a:r>
          </a:p>
          <a:p>
            <a:pPr marL="285664" indent="-285664">
              <a:buFont typeface="Arial" panose="020B0604020202020204" pitchFamily="34" charset="0"/>
              <a:buChar char="•"/>
            </a:pPr>
            <a:r>
              <a:rPr lang="en-US" sz="1200" dirty="0"/>
              <a:t>Volunteer somewhere.</a:t>
            </a:r>
          </a:p>
          <a:p>
            <a:pPr marL="285664" indent="-285664">
              <a:buFont typeface="Arial" panose="020B0604020202020204" pitchFamily="34" charset="0"/>
              <a:buChar char="•"/>
            </a:pPr>
            <a:r>
              <a:rPr lang="en-US" sz="1200" dirty="0"/>
              <a:t>Think about what you would like to change about your life and make a plan.</a:t>
            </a:r>
          </a:p>
        </p:txBody>
      </p:sp>
      <p:sp>
        <p:nvSpPr>
          <p:cNvPr id="12" name="Rectangle 11">
            <a:extLst>
              <a:ext uri="{FF2B5EF4-FFF2-40B4-BE49-F238E27FC236}">
                <a16:creationId xmlns:a16="http://schemas.microsoft.com/office/drawing/2014/main" id="{A50FBE90-D360-48C7-BF24-23389337017D}"/>
              </a:ext>
            </a:extLst>
          </p:cNvPr>
          <p:cNvSpPr/>
          <p:nvPr/>
        </p:nvSpPr>
        <p:spPr>
          <a:xfrm>
            <a:off x="110401" y="6405950"/>
            <a:ext cx="3574820" cy="4339650"/>
          </a:xfrm>
          <a:prstGeom prst="rect">
            <a:avLst/>
          </a:prstGeom>
          <a:solidFill>
            <a:srgbClr val="CCFFCC">
              <a:alpha val="10000"/>
            </a:srgbClr>
          </a:solidFill>
        </p:spPr>
        <p:txBody>
          <a:bodyPr wrap="square">
            <a:spAutoFit/>
          </a:bodyPr>
          <a:lstStyle/>
          <a:p>
            <a:r>
              <a:rPr lang="en-US" sz="1200" b="1" dirty="0"/>
              <a:t>Mindfulness</a:t>
            </a:r>
          </a:p>
          <a:p>
            <a:r>
              <a:rPr lang="en-US" sz="1200" dirty="0"/>
              <a:t>Mindfulness is about paying attention on purpose, and simply noticing what is happening right now.  Mindfulness is taking notice of how your body feels, what you see, smell and taste. </a:t>
            </a:r>
          </a:p>
          <a:p>
            <a:r>
              <a:rPr lang="en-US" sz="1200" dirty="0"/>
              <a:t>Mindfulness can be a group, 1:1, or individual activity. You can practice mindfulness anywhere you feel comfortable. There are many benefits to becoming more ‘mindful’ and accepting  of your thoughts and feelings.</a:t>
            </a:r>
          </a:p>
          <a:p>
            <a:r>
              <a:rPr lang="en-US" sz="1200" dirty="0"/>
              <a:t>For more information on mindfulness, have a look at:</a:t>
            </a:r>
          </a:p>
          <a:p>
            <a:pPr marL="171450" indent="-171450">
              <a:buFont typeface="Arial" panose="020B0604020202020204" pitchFamily="34" charset="0"/>
              <a:buChar char="•"/>
            </a:pPr>
            <a:r>
              <a:rPr lang="en-US" sz="1200" dirty="0"/>
              <a:t>The Mindful Coffee Meditation - </a:t>
            </a:r>
            <a:r>
              <a:rPr lang="en-US" sz="1200" dirty="0">
                <a:hlinkClick r:id="rId3"/>
              </a:rPr>
              <a:t>https://www.the-guided-meditation-site.com/the-mindful-coffee-meditation.html</a:t>
            </a:r>
            <a:r>
              <a:rPr lang="en-US" sz="1200" dirty="0"/>
              <a:t> </a:t>
            </a:r>
          </a:p>
          <a:p>
            <a:pPr marL="171450" indent="-171450">
              <a:buFont typeface="Arial" panose="020B0604020202020204" pitchFamily="34" charset="0"/>
              <a:buChar char="•"/>
            </a:pPr>
            <a:r>
              <a:rPr lang="en-US" sz="1200" dirty="0"/>
              <a:t>Headspace (website, app) - </a:t>
            </a:r>
            <a:r>
              <a:rPr lang="en-US" sz="1200" dirty="0">
                <a:hlinkClick r:id="rId4"/>
              </a:rPr>
              <a:t>https://www.headspace.com/</a:t>
            </a:r>
            <a:r>
              <a:rPr lang="en-US" sz="1200" dirty="0"/>
              <a:t> </a:t>
            </a:r>
          </a:p>
          <a:p>
            <a:pPr marL="171450" indent="-171450">
              <a:buFont typeface="Arial" panose="020B0604020202020204" pitchFamily="34" charset="0"/>
              <a:buChar char="•"/>
            </a:pPr>
            <a:r>
              <a:rPr lang="en-US" sz="1200" dirty="0" err="1"/>
              <a:t>Omvana</a:t>
            </a:r>
            <a:r>
              <a:rPr lang="en-US" sz="1200" dirty="0"/>
              <a:t> (website, app) - </a:t>
            </a:r>
            <a:r>
              <a:rPr lang="en-US" sz="1200" dirty="0">
                <a:hlinkClick r:id="rId5"/>
              </a:rPr>
              <a:t>https://www.omvana.com/</a:t>
            </a:r>
            <a:r>
              <a:rPr lang="en-US" sz="1200" dirty="0"/>
              <a:t> </a:t>
            </a:r>
          </a:p>
          <a:p>
            <a:pPr marL="171450" indent="-171450">
              <a:buFont typeface="Arial" panose="020B0604020202020204" pitchFamily="34" charset="0"/>
              <a:buChar char="•"/>
            </a:pPr>
            <a:r>
              <a:rPr lang="en-US" sz="1200" dirty="0" err="1"/>
              <a:t>Buddhify</a:t>
            </a:r>
            <a:r>
              <a:rPr lang="en-US" sz="1200" dirty="0"/>
              <a:t> (app)</a:t>
            </a:r>
          </a:p>
          <a:p>
            <a:pPr marL="171450" indent="-171450">
              <a:buFont typeface="Arial" panose="020B0604020202020204" pitchFamily="34" charset="0"/>
              <a:buChar char="•"/>
            </a:pPr>
            <a:r>
              <a:rPr lang="en-US" sz="1200" dirty="0" err="1"/>
              <a:t>BellyBio</a:t>
            </a:r>
            <a:r>
              <a:rPr lang="en-US" sz="1200" dirty="0"/>
              <a:t> (app)</a:t>
            </a:r>
          </a:p>
          <a:p>
            <a:pPr marL="171450" indent="-171450">
              <a:buFont typeface="Arial" panose="020B0604020202020204" pitchFamily="34" charset="0"/>
              <a:buChar char="•"/>
            </a:pPr>
            <a:r>
              <a:rPr lang="en-US" sz="1200" dirty="0"/>
              <a:t>Wherever You Go, There You Are, Jon </a:t>
            </a:r>
            <a:r>
              <a:rPr lang="en-US" sz="1200" dirty="0" err="1"/>
              <a:t>Kabat-Zinn</a:t>
            </a:r>
            <a:r>
              <a:rPr lang="en-US" sz="1200" dirty="0"/>
              <a:t> (book).</a:t>
            </a:r>
          </a:p>
          <a:p>
            <a:endParaRPr lang="en-US" sz="1200" dirty="0"/>
          </a:p>
        </p:txBody>
      </p:sp>
      <p:sp>
        <p:nvSpPr>
          <p:cNvPr id="15" name="Slide Number Placeholder 7">
            <a:extLst>
              <a:ext uri="{FF2B5EF4-FFF2-40B4-BE49-F238E27FC236}">
                <a16:creationId xmlns:a16="http://schemas.microsoft.com/office/drawing/2014/main" id="{65065C47-77CF-45FB-86E1-FE27AB92DE97}"/>
              </a:ext>
            </a:extLst>
          </p:cNvPr>
          <p:cNvSpPr txBox="1">
            <a:spLocks/>
          </p:cNvSpPr>
          <p:nvPr/>
        </p:nvSpPr>
        <p:spPr bwMode="auto">
          <a:xfrm>
            <a:off x="4747868" y="1152140"/>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10</a:t>
            </a:fld>
            <a:endParaRPr lang="en-GB" altLang="en-US" sz="900"/>
          </a:p>
        </p:txBody>
      </p:sp>
      <p:sp>
        <p:nvSpPr>
          <p:cNvPr id="16" name="Oval 15">
            <a:extLst>
              <a:ext uri="{FF2B5EF4-FFF2-40B4-BE49-F238E27FC236}">
                <a16:creationId xmlns:a16="http://schemas.microsoft.com/office/drawing/2014/main" id="{4EF1B1A6-A8F2-4A5C-BDDB-BC222E60DBE4}"/>
              </a:ext>
            </a:extLst>
          </p:cNvPr>
          <p:cNvSpPr/>
          <p:nvPr/>
        </p:nvSpPr>
        <p:spPr>
          <a:xfrm>
            <a:off x="4806592" y="1233082"/>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17" name="Footer Placeholder 5">
            <a:extLst>
              <a:ext uri="{FF2B5EF4-FFF2-40B4-BE49-F238E27FC236}">
                <a16:creationId xmlns:a16="http://schemas.microsoft.com/office/drawing/2014/main" id="{F4B61B2F-E251-4011-B339-729C3720999C}"/>
              </a:ext>
            </a:extLst>
          </p:cNvPr>
          <p:cNvSpPr>
            <a:spLocks noGrp="1"/>
          </p:cNvSpPr>
          <p:nvPr>
            <p:ph type="ftr" sz="quarter" idx="11"/>
          </p:nvPr>
        </p:nvSpPr>
        <p:spPr>
          <a:xfrm>
            <a:off x="1878013" y="11378867"/>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pic>
        <p:nvPicPr>
          <p:cNvPr id="13" name="Picture 12">
            <a:extLst>
              <a:ext uri="{FF2B5EF4-FFF2-40B4-BE49-F238E27FC236}">
                <a16:creationId xmlns:a16="http://schemas.microsoft.com/office/drawing/2014/main" id="{518DAB39-277F-448A-BD8F-D390E05FE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1865" y="8911986"/>
            <a:ext cx="2485336" cy="1600049"/>
          </a:xfrm>
          <a:prstGeom prst="rect">
            <a:avLst/>
          </a:prstGeom>
        </p:spPr>
      </p:pic>
    </p:spTree>
    <p:extLst>
      <p:ext uri="{BB962C8B-B14F-4D97-AF65-F5344CB8AC3E}">
        <p14:creationId xmlns:p14="http://schemas.microsoft.com/office/powerpoint/2010/main" val="206619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FEE515-D847-4124-9E1C-BDC46810D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6" y="1277651"/>
            <a:ext cx="214502" cy="186387"/>
          </a:xfrm>
          <a:prstGeom prst="rect">
            <a:avLst/>
          </a:prstGeom>
        </p:spPr>
      </p:pic>
      <p:sp>
        <p:nvSpPr>
          <p:cNvPr id="12" name="Rectangle 11">
            <a:extLst>
              <a:ext uri="{FF2B5EF4-FFF2-40B4-BE49-F238E27FC236}">
                <a16:creationId xmlns:a16="http://schemas.microsoft.com/office/drawing/2014/main" id="{9F031FAC-DEA7-4931-8140-AC21D7652016}"/>
              </a:ext>
            </a:extLst>
          </p:cNvPr>
          <p:cNvSpPr/>
          <p:nvPr/>
        </p:nvSpPr>
        <p:spPr>
          <a:xfrm>
            <a:off x="275430" y="1485567"/>
            <a:ext cx="6582570" cy="7294305"/>
          </a:xfrm>
          <a:prstGeom prst="rect">
            <a:avLst/>
          </a:prstGeom>
        </p:spPr>
        <p:txBody>
          <a:bodyPr wrap="square">
            <a:spAutoFit/>
          </a:bodyPr>
          <a:lstStyle/>
          <a:p>
            <a:r>
              <a:rPr lang="en-US" sz="1600" b="1" dirty="0">
                <a:solidFill>
                  <a:srgbClr val="000000"/>
                </a:solidFill>
              </a:rPr>
              <a:t>Using Worry/Overthinking Time</a:t>
            </a:r>
          </a:p>
          <a:p>
            <a:r>
              <a:rPr lang="en-US" sz="1400" i="1" dirty="0">
                <a:solidFill>
                  <a:srgbClr val="000000"/>
                </a:solidFill>
              </a:rPr>
              <a:t>It is well known that overthinking is fuel for low mood. Overthinking can start to happen at any time or place, and get in the way of things you want to do. People who often overthink and whose minds appear to be constantly “on-duty” can find it helpful to postpone their worry/overthinking to  a set time in the day. Using a set time can be a good way to limit and reduce overthinking, and to stop fueling low mood.</a:t>
            </a:r>
          </a:p>
          <a:p>
            <a:endParaRPr lang="en-US" sz="1400" i="1" dirty="0">
              <a:solidFill>
                <a:srgbClr val="000000"/>
              </a:solidFill>
            </a:endParaRPr>
          </a:p>
          <a:p>
            <a:r>
              <a:rPr lang="en-US" sz="1600" b="1" dirty="0">
                <a:solidFill>
                  <a:srgbClr val="000000"/>
                </a:solidFill>
              </a:rPr>
              <a:t>Step 1: </a:t>
            </a:r>
            <a:r>
              <a:rPr lang="en-US" sz="1600" dirty="0">
                <a:solidFill>
                  <a:srgbClr val="000000"/>
                </a:solidFill>
              </a:rPr>
              <a:t>Create a set worry/overthinking time</a:t>
            </a:r>
          </a:p>
          <a:p>
            <a:pPr marL="285750" indent="-285750">
              <a:buFont typeface="Arial" panose="020B0604020202020204" pitchFamily="34" charset="0"/>
              <a:buChar char="•"/>
            </a:pPr>
            <a:r>
              <a:rPr lang="en-US" sz="1400" i="1" dirty="0">
                <a:solidFill>
                  <a:srgbClr val="000000"/>
                </a:solidFill>
              </a:rPr>
              <a:t>What time of the day would this work best?  It can be any time of day when you 	have some free time (e.g. after school, on the bus on the way home)</a:t>
            </a:r>
          </a:p>
          <a:p>
            <a:pPr marL="285750" indent="-285750">
              <a:buFont typeface="Arial" panose="020B0604020202020204" pitchFamily="34" charset="0"/>
              <a:buChar char="•"/>
            </a:pPr>
            <a:r>
              <a:rPr lang="en-US" sz="1400" i="1" dirty="0">
                <a:solidFill>
                  <a:srgbClr val="000000"/>
                </a:solidFill>
              </a:rPr>
              <a:t>Do not do worry/overthinking time before bed, as this may affect your sleep.</a:t>
            </a:r>
          </a:p>
          <a:p>
            <a:pPr marL="285750" indent="-285750">
              <a:buFont typeface="Arial" panose="020B0604020202020204" pitchFamily="34" charset="0"/>
              <a:buChar char="•"/>
            </a:pPr>
            <a:r>
              <a:rPr lang="en-US" sz="1400" i="1" dirty="0">
                <a:solidFill>
                  <a:srgbClr val="000000"/>
                </a:solidFill>
              </a:rPr>
              <a:t>Make sure worry/overthinking time is no longer than 10-15 minutes</a:t>
            </a:r>
          </a:p>
          <a:p>
            <a:endParaRPr lang="en-US" sz="1400" i="1" dirty="0">
              <a:solidFill>
                <a:srgbClr val="000000"/>
              </a:solidFill>
            </a:endParaRPr>
          </a:p>
          <a:p>
            <a:r>
              <a:rPr lang="en-US" sz="1600" b="1" dirty="0">
                <a:solidFill>
                  <a:srgbClr val="000000"/>
                </a:solidFill>
              </a:rPr>
              <a:t>Step 2</a:t>
            </a:r>
            <a:r>
              <a:rPr lang="en-US" sz="1400" dirty="0">
                <a:solidFill>
                  <a:srgbClr val="000000"/>
                </a:solidFill>
              </a:rPr>
              <a:t>: </a:t>
            </a:r>
            <a:r>
              <a:rPr lang="en-US" sz="1600" dirty="0">
                <a:solidFill>
                  <a:srgbClr val="000000"/>
                </a:solidFill>
              </a:rPr>
              <a:t>Postpone overthinking</a:t>
            </a:r>
          </a:p>
          <a:p>
            <a:pPr marL="285750" indent="-285750">
              <a:buFont typeface="Arial" panose="020B0604020202020204" pitchFamily="34" charset="0"/>
              <a:buChar char="•"/>
            </a:pPr>
            <a:r>
              <a:rPr lang="en-US" sz="1400" i="1" dirty="0">
                <a:solidFill>
                  <a:srgbClr val="000000"/>
                </a:solidFill>
              </a:rPr>
              <a:t>When a stressful or worrying thought comes to mind notice the urge to worry, then tell yourself “I don’t need to think about this now, because I can worry about it later”. </a:t>
            </a:r>
          </a:p>
          <a:p>
            <a:pPr marL="285750" indent="-285750">
              <a:buFont typeface="Arial" panose="020B0604020202020204" pitchFamily="34" charset="0"/>
              <a:buChar char="•"/>
            </a:pPr>
            <a:r>
              <a:rPr lang="en-US" sz="1400" i="1" dirty="0">
                <a:solidFill>
                  <a:srgbClr val="000000"/>
                </a:solidFill>
              </a:rPr>
              <a:t>Make a brief note of the thoughts on a small notepad or on your phone so that you don’t forget it and can come back to it at your set overthinking/worry time.</a:t>
            </a:r>
          </a:p>
          <a:p>
            <a:pPr marL="285750" indent="-285750">
              <a:buFont typeface="Arial" panose="020B0604020202020204" pitchFamily="34" charset="0"/>
              <a:buChar char="•"/>
            </a:pPr>
            <a:r>
              <a:rPr lang="en-US" sz="1400" i="1" dirty="0">
                <a:solidFill>
                  <a:srgbClr val="000000"/>
                </a:solidFill>
              </a:rPr>
              <a:t>Do your best to distract yourself with something else and let the thought go for now.</a:t>
            </a:r>
          </a:p>
          <a:p>
            <a:pPr marL="285750" indent="-285750">
              <a:buFont typeface="Arial" panose="020B0604020202020204" pitchFamily="34" charset="0"/>
              <a:buChar char="•"/>
            </a:pPr>
            <a:endParaRPr lang="en-US" sz="1400" i="1" dirty="0">
              <a:solidFill>
                <a:srgbClr val="000000"/>
              </a:solidFill>
            </a:endParaRPr>
          </a:p>
          <a:p>
            <a:r>
              <a:rPr lang="en-US" sz="1600" b="1" dirty="0">
                <a:solidFill>
                  <a:srgbClr val="000000"/>
                </a:solidFill>
              </a:rPr>
              <a:t>Step 3: </a:t>
            </a:r>
            <a:r>
              <a:rPr lang="en-US" sz="1600" dirty="0">
                <a:solidFill>
                  <a:srgbClr val="000000"/>
                </a:solidFill>
              </a:rPr>
              <a:t>Complete worry/overthinking time at agreed time</a:t>
            </a:r>
          </a:p>
          <a:p>
            <a:pPr marL="285750" indent="-285750">
              <a:buFont typeface="Arial" panose="020B0604020202020204" pitchFamily="34" charset="0"/>
              <a:buChar char="•"/>
            </a:pPr>
            <a:r>
              <a:rPr lang="en-US" sz="1400" i="1" dirty="0">
                <a:solidFill>
                  <a:srgbClr val="000000"/>
                </a:solidFill>
              </a:rPr>
              <a:t>When it comes to the time you have set aside, return to your list or notepad and allow yourself time to think about the things you have written down (see example below)</a:t>
            </a:r>
          </a:p>
          <a:p>
            <a:pPr marL="285750" indent="-285750">
              <a:buFont typeface="Arial" panose="020B0604020202020204" pitchFamily="34" charset="0"/>
              <a:buChar char="•"/>
            </a:pPr>
            <a:r>
              <a:rPr lang="en-US" sz="1400" i="1" dirty="0">
                <a:solidFill>
                  <a:srgbClr val="000000"/>
                </a:solidFill>
              </a:rPr>
              <a:t>You may find that you do not need to think or worry about some things on the list anymore. This is great – move onto the next one.</a:t>
            </a:r>
          </a:p>
          <a:p>
            <a:pPr marL="285750" indent="-285750">
              <a:buFont typeface="Arial" panose="020B0604020202020204" pitchFamily="34" charset="0"/>
              <a:buChar char="•"/>
            </a:pPr>
            <a:r>
              <a:rPr lang="en-US" sz="1400" i="1" dirty="0">
                <a:solidFill>
                  <a:srgbClr val="000000"/>
                </a:solidFill>
              </a:rPr>
              <a:t>Be strict and stop when the 10-15 minutes is up – set a timer if you need to! If there are any thoughts left on the list when the time is up, leave them on there for tomorrow.</a:t>
            </a:r>
          </a:p>
          <a:p>
            <a:endParaRPr lang="en-US" sz="1400" i="1" dirty="0">
              <a:solidFill>
                <a:srgbClr val="000000"/>
              </a:solidFill>
            </a:endParaRPr>
          </a:p>
          <a:p>
            <a:endParaRPr lang="en-US" sz="1400" i="1" dirty="0">
              <a:solidFill>
                <a:srgbClr val="000000"/>
              </a:solidFill>
            </a:endParaRPr>
          </a:p>
          <a:p>
            <a:r>
              <a:rPr lang="en-US" sz="1400" dirty="0">
                <a:solidFill>
                  <a:srgbClr val="000000"/>
                </a:solidFill>
              </a:rPr>
              <a:t> </a:t>
            </a:r>
          </a:p>
        </p:txBody>
      </p:sp>
      <p:grpSp>
        <p:nvGrpSpPr>
          <p:cNvPr id="2" name="Group 1">
            <a:extLst>
              <a:ext uri="{FF2B5EF4-FFF2-40B4-BE49-F238E27FC236}">
                <a16:creationId xmlns:a16="http://schemas.microsoft.com/office/drawing/2014/main" id="{3BF34805-96F9-45D7-A238-7D308A5C726A}"/>
              </a:ext>
            </a:extLst>
          </p:cNvPr>
          <p:cNvGrpSpPr/>
          <p:nvPr/>
        </p:nvGrpSpPr>
        <p:grpSpPr>
          <a:xfrm rot="550386">
            <a:off x="3384418" y="8004812"/>
            <a:ext cx="2820504" cy="2966575"/>
            <a:chOff x="7555579" y="9732986"/>
            <a:chExt cx="1303388" cy="1253892"/>
          </a:xfrm>
        </p:grpSpPr>
        <p:pic>
          <p:nvPicPr>
            <p:cNvPr id="16" name="Picture 15">
              <a:extLst>
                <a:ext uri="{FF2B5EF4-FFF2-40B4-BE49-F238E27FC236}">
                  <a16:creationId xmlns:a16="http://schemas.microsoft.com/office/drawing/2014/main" id="{23BACDEF-CC4E-4792-9F9E-20ED27EA8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579" y="9732986"/>
              <a:ext cx="1303388" cy="1253892"/>
            </a:xfrm>
            <a:prstGeom prst="rect">
              <a:avLst/>
            </a:prstGeom>
          </p:spPr>
        </p:pic>
        <p:sp>
          <p:nvSpPr>
            <p:cNvPr id="17" name="TextBox 16">
              <a:extLst>
                <a:ext uri="{FF2B5EF4-FFF2-40B4-BE49-F238E27FC236}">
                  <a16:creationId xmlns:a16="http://schemas.microsoft.com/office/drawing/2014/main" id="{F85ED6F0-F7F1-4F84-8F4B-9BA743228628}"/>
                </a:ext>
              </a:extLst>
            </p:cNvPr>
            <p:cNvSpPr txBox="1"/>
            <p:nvPr/>
          </p:nvSpPr>
          <p:spPr>
            <a:xfrm rot="21046580">
              <a:off x="7658554" y="9949329"/>
              <a:ext cx="990858" cy="631178"/>
            </a:xfrm>
            <a:prstGeom prst="rect">
              <a:avLst/>
            </a:prstGeom>
            <a:noFill/>
          </p:spPr>
          <p:txBody>
            <a:bodyPr wrap="square" rtlCol="0">
              <a:spAutoFit/>
            </a:bodyPr>
            <a:lstStyle/>
            <a:p>
              <a:r>
                <a:rPr lang="en-US" sz="1000" dirty="0">
                  <a:latin typeface="Comic Sans MS" panose="030F0702030302020204" pitchFamily="66" charset="0"/>
                </a:rPr>
                <a:t>Today’s list</a:t>
              </a:r>
            </a:p>
            <a:p>
              <a:endParaRPr lang="en-US" sz="800" dirty="0">
                <a:latin typeface="Comic Sans MS" panose="030F0702030302020204" pitchFamily="66" charset="0"/>
              </a:endParaRPr>
            </a:p>
            <a:p>
              <a:r>
                <a:rPr lang="en-US" sz="1000" dirty="0">
                  <a:latin typeface="Comic Sans MS" panose="030F0702030302020204" pitchFamily="66" charset="0"/>
                </a:rPr>
                <a:t>I said something silly to my friend in class yesterday and they might think I am annoying</a:t>
              </a:r>
            </a:p>
            <a:p>
              <a:endParaRPr lang="en-US" sz="1000" dirty="0">
                <a:latin typeface="Comic Sans MS" panose="030F0702030302020204" pitchFamily="66" charset="0"/>
              </a:endParaRPr>
            </a:p>
            <a:p>
              <a:r>
                <a:rPr lang="en-US" sz="1000" dirty="0">
                  <a:latin typeface="Comic Sans MS" panose="030F0702030302020204" pitchFamily="66" charset="0"/>
                </a:rPr>
                <a:t>I have to go to the dentist tomorrow</a:t>
              </a:r>
            </a:p>
            <a:p>
              <a:endParaRPr lang="en-US" sz="1000" dirty="0">
                <a:latin typeface="Comic Sans MS" panose="030F0702030302020204" pitchFamily="66" charset="0"/>
              </a:endParaRPr>
            </a:p>
            <a:p>
              <a:r>
                <a:rPr lang="en-US" sz="1000" dirty="0">
                  <a:latin typeface="Comic Sans MS" panose="030F0702030302020204" pitchFamily="66" charset="0"/>
                </a:rPr>
                <a:t>I have lots of homework to do</a:t>
              </a:r>
            </a:p>
            <a:p>
              <a:endParaRPr lang="en-GB" sz="800" dirty="0">
                <a:latin typeface="Comic Sans MS" panose="030F0702030302020204" pitchFamily="66" charset="0"/>
              </a:endParaRPr>
            </a:p>
          </p:txBody>
        </p:sp>
      </p:grpSp>
      <p:sp>
        <p:nvSpPr>
          <p:cNvPr id="18" name="TextBox 17">
            <a:extLst>
              <a:ext uri="{FF2B5EF4-FFF2-40B4-BE49-F238E27FC236}">
                <a16:creationId xmlns:a16="http://schemas.microsoft.com/office/drawing/2014/main" id="{69946E6E-331D-4677-97FD-FD4547AAAEFD}"/>
              </a:ext>
            </a:extLst>
          </p:cNvPr>
          <p:cNvSpPr txBox="1"/>
          <p:nvPr/>
        </p:nvSpPr>
        <p:spPr>
          <a:xfrm>
            <a:off x="1242467" y="817964"/>
            <a:ext cx="3419235" cy="646074"/>
          </a:xfrm>
          <a:prstGeom prst="rect">
            <a:avLst/>
          </a:prstGeom>
          <a:noFill/>
        </p:spPr>
        <p:txBody>
          <a:bodyPr wrap="square" rtlCol="0">
            <a:spAutoFit/>
          </a:bodyPr>
          <a:lstStyle/>
          <a:p>
            <a:pPr algn="ctr"/>
            <a:r>
              <a:rPr lang="en-US" sz="1799" u="sng" dirty="0"/>
              <a:t>Calming the Mind: Reducing Overthinking</a:t>
            </a:r>
            <a:endParaRPr lang="en-GB" sz="1799" u="sng" dirty="0"/>
          </a:p>
        </p:txBody>
      </p:sp>
      <p:sp>
        <p:nvSpPr>
          <p:cNvPr id="19" name="Footer Placeholder 5">
            <a:extLst>
              <a:ext uri="{FF2B5EF4-FFF2-40B4-BE49-F238E27FC236}">
                <a16:creationId xmlns:a16="http://schemas.microsoft.com/office/drawing/2014/main" id="{7FBF5100-DEBB-4CCD-B810-5CD9CC8AC24F}"/>
              </a:ext>
            </a:extLst>
          </p:cNvPr>
          <p:cNvSpPr>
            <a:spLocks noGrp="1"/>
          </p:cNvSpPr>
          <p:nvPr>
            <p:ph type="ftr" sz="quarter" idx="11"/>
          </p:nvPr>
        </p:nvSpPr>
        <p:spPr>
          <a:xfrm>
            <a:off x="1770495" y="10722436"/>
            <a:ext cx="3318598" cy="647531"/>
          </a:xfrm>
        </p:spPr>
        <p:txBody>
          <a:bodyPr/>
          <a:lstStyle/>
          <a:p>
            <a:pPr>
              <a:defRPr/>
            </a:pPr>
            <a:r>
              <a:rPr lang="en-GB" dirty="0"/>
              <a:t>Worry Time Worksheet Produced by Carol </a:t>
            </a:r>
            <a:r>
              <a:rPr lang="en-GB" dirty="0" err="1"/>
              <a:t>Vivyan</a:t>
            </a:r>
            <a:r>
              <a:rPr lang="en-GB" dirty="0"/>
              <a:t> (2015), adapted for the purposes of this pack.</a:t>
            </a:r>
          </a:p>
        </p:txBody>
      </p:sp>
      <p:sp>
        <p:nvSpPr>
          <p:cNvPr id="10" name="Slide Number Placeholder 7">
            <a:extLst>
              <a:ext uri="{FF2B5EF4-FFF2-40B4-BE49-F238E27FC236}">
                <a16:creationId xmlns:a16="http://schemas.microsoft.com/office/drawing/2014/main" id="{F1A4F1C3-FB8B-44E0-98F9-3BEFB1678720}"/>
              </a:ext>
            </a:extLst>
          </p:cNvPr>
          <p:cNvSpPr txBox="1">
            <a:spLocks/>
          </p:cNvSpPr>
          <p:nvPr/>
        </p:nvSpPr>
        <p:spPr bwMode="auto">
          <a:xfrm>
            <a:off x="3684113" y="1064988"/>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11</a:t>
            </a:fld>
            <a:endParaRPr lang="en-GB" altLang="en-US" sz="900"/>
          </a:p>
        </p:txBody>
      </p:sp>
      <p:sp>
        <p:nvSpPr>
          <p:cNvPr id="11" name="Oval 10">
            <a:extLst>
              <a:ext uri="{FF2B5EF4-FFF2-40B4-BE49-F238E27FC236}">
                <a16:creationId xmlns:a16="http://schemas.microsoft.com/office/drawing/2014/main" id="{5E20A080-3557-4344-836A-4D13159BDF43}"/>
              </a:ext>
            </a:extLst>
          </p:cNvPr>
          <p:cNvSpPr/>
          <p:nvPr/>
        </p:nvSpPr>
        <p:spPr>
          <a:xfrm>
            <a:off x="3742837" y="1145930"/>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3" name="TextBox 2">
            <a:extLst>
              <a:ext uri="{FF2B5EF4-FFF2-40B4-BE49-F238E27FC236}">
                <a16:creationId xmlns:a16="http://schemas.microsoft.com/office/drawing/2014/main" id="{8C182F53-3C13-4842-8A01-DD2C63DC3F77}"/>
              </a:ext>
            </a:extLst>
          </p:cNvPr>
          <p:cNvSpPr txBox="1"/>
          <p:nvPr/>
        </p:nvSpPr>
        <p:spPr>
          <a:xfrm>
            <a:off x="805218" y="8200232"/>
            <a:ext cx="2232052" cy="2585323"/>
          </a:xfrm>
          <a:prstGeom prst="rect">
            <a:avLst/>
          </a:prstGeom>
          <a:noFill/>
        </p:spPr>
        <p:txBody>
          <a:bodyPr wrap="square" rtlCol="0">
            <a:spAutoFit/>
          </a:bodyPr>
          <a:lstStyle/>
          <a:p>
            <a:r>
              <a:rPr lang="en-US" sz="1600" i="1" dirty="0">
                <a:solidFill>
                  <a:srgbClr val="000000"/>
                </a:solidFill>
              </a:rPr>
              <a:t>It takes time, patience, and practice to develop this skill. By learning to limit overthinking to only one part of your day, you can take more control over it, and mood will hopefully improve.</a:t>
            </a:r>
          </a:p>
          <a:p>
            <a:endParaRPr lang="en-GB" dirty="0"/>
          </a:p>
        </p:txBody>
      </p:sp>
    </p:spTree>
    <p:extLst>
      <p:ext uri="{BB962C8B-B14F-4D97-AF65-F5344CB8AC3E}">
        <p14:creationId xmlns:p14="http://schemas.microsoft.com/office/powerpoint/2010/main" val="182637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E38D984A-5A5F-4112-A136-85818CEE3FED}"/>
              </a:ext>
            </a:extLst>
          </p:cNvPr>
          <p:cNvSpPr>
            <a:spLocks noGrp="1"/>
          </p:cNvSpPr>
          <p:nvPr>
            <p:ph idx="1"/>
          </p:nvPr>
        </p:nvSpPr>
        <p:spPr>
          <a:xfrm>
            <a:off x="630966" y="933853"/>
            <a:ext cx="5888091" cy="1998447"/>
          </a:xfrm>
        </p:spPr>
        <p:txBody>
          <a:bodyPr>
            <a:normAutofit fontScale="92500" lnSpcReduction="10000"/>
          </a:bodyPr>
          <a:lstStyle/>
          <a:p>
            <a:pPr marL="0" indent="0" algn="ctr">
              <a:buNone/>
            </a:pPr>
            <a:r>
              <a:rPr lang="en-GB" altLang="en-US" sz="1799" u="sng" dirty="0"/>
              <a:t>Calming the mind: Developing Coping Thoughts/Positive Self-Talk</a:t>
            </a:r>
          </a:p>
          <a:p>
            <a:pPr marL="0" indent="0" algn="ctr">
              <a:buNone/>
            </a:pPr>
            <a:endParaRPr lang="en-GB" altLang="en-US" u="sng" dirty="0"/>
          </a:p>
          <a:p>
            <a:pPr marL="0" indent="0" algn="ctr">
              <a:buNone/>
            </a:pPr>
            <a:endParaRPr lang="en-GB" altLang="en-US" u="sng" dirty="0"/>
          </a:p>
          <a:p>
            <a:pPr marL="0" lvl="0" indent="0" algn="ctr" defTabSz="914400">
              <a:lnSpc>
                <a:spcPct val="100000"/>
              </a:lnSpc>
              <a:spcBef>
                <a:spcPts val="0"/>
              </a:spcBef>
              <a:buNone/>
              <a:defRPr/>
            </a:pPr>
            <a:r>
              <a:rPr lang="en-GB" sz="1400" dirty="0"/>
              <a:t>Positive statement encourage us and help us cope through distressing times. We can act as our own coach by saying encouraging thigs to ourselves. Creating a sentence that you can say to yourself when you are feeling low or struggling to cope can be very useful.  Some children keep a copy of these in their pencil case or wallet so that they are always available.  </a:t>
            </a:r>
          </a:p>
          <a:p>
            <a:pPr marL="0" indent="0">
              <a:buNone/>
            </a:pPr>
            <a:endParaRPr lang="en-GB" altLang="en-US" dirty="0"/>
          </a:p>
        </p:txBody>
      </p:sp>
      <p:grpSp>
        <p:nvGrpSpPr>
          <p:cNvPr id="37891" name="Group 20">
            <a:extLst>
              <a:ext uri="{FF2B5EF4-FFF2-40B4-BE49-F238E27FC236}">
                <a16:creationId xmlns:a16="http://schemas.microsoft.com/office/drawing/2014/main" id="{C37DE614-DB7A-47C5-AF64-E058D443CCEE}"/>
              </a:ext>
            </a:extLst>
          </p:cNvPr>
          <p:cNvGrpSpPr>
            <a:grpSpLocks/>
          </p:cNvGrpSpPr>
          <p:nvPr/>
        </p:nvGrpSpPr>
        <p:grpSpPr bwMode="auto">
          <a:xfrm>
            <a:off x="929339" y="2842685"/>
            <a:ext cx="5313566" cy="5213579"/>
            <a:chOff x="713390" y="1371950"/>
            <a:chExt cx="5715000" cy="5715000"/>
          </a:xfrm>
        </p:grpSpPr>
        <p:pic>
          <p:nvPicPr>
            <p:cNvPr id="37916" name="Picture 3" descr="C:\Users\Maria.Langdrige\AppData\Local\Microsoft\Windows\Temporary Internet Files\Content.IE5\EB18I1EQ\ZmI9O[1].jpg">
              <a:extLst>
                <a:ext uri="{FF2B5EF4-FFF2-40B4-BE49-F238E27FC236}">
                  <a16:creationId xmlns:a16="http://schemas.microsoft.com/office/drawing/2014/main" id="{EE4E47B7-E9C1-46D6-A0A6-1AC6D95E3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0" y="13719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Rectangle 15">
              <a:extLst>
                <a:ext uri="{FF2B5EF4-FFF2-40B4-BE49-F238E27FC236}">
                  <a16:creationId xmlns:a16="http://schemas.microsoft.com/office/drawing/2014/main" id="{1CF268A4-0646-4149-9BC1-691A7D23530B}"/>
                </a:ext>
              </a:extLst>
            </p:cNvPr>
            <p:cNvSpPr>
              <a:spLocks noChangeArrowheads="1"/>
            </p:cNvSpPr>
            <p:nvPr/>
          </p:nvSpPr>
          <p:spPr bwMode="auto">
            <a:xfrm>
              <a:off x="1779533" y="2358138"/>
              <a:ext cx="3614244" cy="387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“I can do this.”</a:t>
              </a:r>
            </a:p>
            <a:p>
              <a:pPr algn="ctr">
                <a:spcBef>
                  <a:spcPct val="0"/>
                </a:spcBef>
                <a:buFontTx/>
                <a:buNone/>
              </a:pPr>
              <a:endParaRPr lang="en-GB" altLang="en-US" sz="1400"/>
            </a:p>
            <a:p>
              <a:pPr algn="ctr">
                <a:spcBef>
                  <a:spcPct val="0"/>
                </a:spcBef>
                <a:buFontTx/>
                <a:buNone/>
              </a:pPr>
              <a:r>
                <a:rPr lang="en-GB" altLang="en-US" sz="1400"/>
                <a:t>“I can cope.”</a:t>
              </a:r>
            </a:p>
            <a:p>
              <a:pPr algn="ctr">
                <a:spcBef>
                  <a:spcPct val="0"/>
                </a:spcBef>
                <a:buFontTx/>
                <a:buNone/>
              </a:pPr>
              <a:endParaRPr lang="en-GB" altLang="en-US" sz="1400"/>
            </a:p>
            <a:p>
              <a:pPr algn="ctr">
                <a:spcBef>
                  <a:spcPct val="0"/>
                </a:spcBef>
                <a:buFontTx/>
                <a:buNone/>
              </a:pPr>
              <a:r>
                <a:rPr lang="en-GB" altLang="en-US" sz="1400"/>
                <a:t>“Keep calm and carry on.”</a:t>
              </a:r>
            </a:p>
            <a:p>
              <a:pPr algn="ctr">
                <a:spcBef>
                  <a:spcPct val="0"/>
                </a:spcBef>
                <a:buFontTx/>
                <a:buNone/>
              </a:pPr>
              <a:endParaRPr lang="en-GB" altLang="en-US" sz="1400"/>
            </a:p>
            <a:p>
              <a:pPr algn="ctr">
                <a:spcBef>
                  <a:spcPct val="0"/>
                </a:spcBef>
                <a:buFontTx/>
                <a:buNone/>
              </a:pPr>
              <a:r>
                <a:rPr lang="en-GB" altLang="en-US" sz="1400"/>
                <a:t>“Thoughts are just thoughts – they are not necessarily fact.”</a:t>
              </a:r>
            </a:p>
            <a:p>
              <a:pPr algn="ctr">
                <a:spcBef>
                  <a:spcPct val="0"/>
                </a:spcBef>
                <a:buFontTx/>
                <a:buNone/>
              </a:pPr>
              <a:endParaRPr lang="en-GB" altLang="en-US" sz="1400"/>
            </a:p>
            <a:p>
              <a:pPr algn="ctr">
                <a:spcBef>
                  <a:spcPct val="0"/>
                </a:spcBef>
                <a:buFontTx/>
                <a:buNone/>
              </a:pPr>
              <a:r>
                <a:rPr lang="en-GB" altLang="en-US" sz="1400"/>
                <a:t>“It is okay to feel this way, it is a normal reaction.”</a:t>
              </a:r>
            </a:p>
            <a:p>
              <a:pPr algn="ctr">
                <a:spcBef>
                  <a:spcPct val="0"/>
                </a:spcBef>
                <a:buFontTx/>
                <a:buNone/>
              </a:pPr>
              <a:endParaRPr lang="en-GB" altLang="en-US" sz="1400"/>
            </a:p>
            <a:p>
              <a:pPr algn="ctr">
                <a:spcBef>
                  <a:spcPct val="0"/>
                </a:spcBef>
                <a:buFontTx/>
                <a:buNone/>
              </a:pPr>
              <a:r>
                <a:rPr lang="en-GB" altLang="en-US" sz="1400"/>
                <a:t>“This is difficult and painful, but it is only temporary.”</a:t>
              </a:r>
            </a:p>
            <a:p>
              <a:pPr algn="ctr">
                <a:spcBef>
                  <a:spcPct val="0"/>
                </a:spcBef>
                <a:buFontTx/>
                <a:buNone/>
              </a:pPr>
              <a:endParaRPr lang="en-GB" altLang="en-US" sz="1400"/>
            </a:p>
            <a:p>
              <a:pPr algn="ctr">
                <a:spcBef>
                  <a:spcPct val="0"/>
                </a:spcBef>
                <a:buFontTx/>
                <a:buNone/>
              </a:pPr>
              <a:r>
                <a:rPr lang="en-GB" altLang="en-US" sz="1400"/>
                <a:t>“This wont last forever.”</a:t>
              </a:r>
            </a:p>
          </p:txBody>
        </p:sp>
      </p:grpSp>
      <p:sp>
        <p:nvSpPr>
          <p:cNvPr id="37892" name="TextBox 19">
            <a:extLst>
              <a:ext uri="{FF2B5EF4-FFF2-40B4-BE49-F238E27FC236}">
                <a16:creationId xmlns:a16="http://schemas.microsoft.com/office/drawing/2014/main" id="{8B2D6A93-0547-4D4D-A1CF-69E67A3913A2}"/>
              </a:ext>
            </a:extLst>
          </p:cNvPr>
          <p:cNvSpPr txBox="1">
            <a:spLocks noChangeArrowheads="1"/>
          </p:cNvSpPr>
          <p:nvPr/>
        </p:nvSpPr>
        <p:spPr bwMode="auto">
          <a:xfrm>
            <a:off x="469084" y="7946609"/>
            <a:ext cx="60499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u="sng" dirty="0"/>
              <a:t>Activity:</a:t>
            </a:r>
          </a:p>
          <a:p>
            <a:pPr>
              <a:spcBef>
                <a:spcPct val="0"/>
              </a:spcBef>
              <a:buFontTx/>
              <a:buNone/>
            </a:pPr>
            <a:r>
              <a:rPr lang="en-GB" altLang="en-US" sz="1400" dirty="0"/>
              <a:t>Fill in the empty boxes with positive statements you would use in each example situation.</a:t>
            </a:r>
          </a:p>
        </p:txBody>
      </p:sp>
      <p:graphicFrame>
        <p:nvGraphicFramePr>
          <p:cNvPr id="5" name="Table 4">
            <a:extLst>
              <a:ext uri="{FF2B5EF4-FFF2-40B4-BE49-F238E27FC236}">
                <a16:creationId xmlns:a16="http://schemas.microsoft.com/office/drawing/2014/main" id="{C715628B-E4B4-42A3-9F12-4BA54329E4D2}"/>
              </a:ext>
            </a:extLst>
          </p:cNvPr>
          <p:cNvGraphicFramePr>
            <a:graphicFrameLocks noGrp="1"/>
          </p:cNvGraphicFramePr>
          <p:nvPr>
            <p:extLst>
              <p:ext uri="{D42A27DB-BD31-4B8C-83A1-F6EECF244321}">
                <p14:modId xmlns:p14="http://schemas.microsoft.com/office/powerpoint/2010/main" val="856447074"/>
              </p:ext>
            </p:extLst>
          </p:nvPr>
        </p:nvGraphicFramePr>
        <p:xfrm>
          <a:off x="338942" y="8716038"/>
          <a:ext cx="6180116" cy="1961063"/>
        </p:xfrm>
        <a:graphic>
          <a:graphicData uri="http://schemas.openxmlformats.org/drawingml/2006/table">
            <a:tbl>
              <a:tblPr firstRow="1" firstCol="1" bandRow="1">
                <a:tableStyleId>{5C22544A-7EE6-4342-B048-85BDC9FD1C3A}</a:tableStyleId>
              </a:tblPr>
              <a:tblGrid>
                <a:gridCol w="3090058">
                  <a:extLst>
                    <a:ext uri="{9D8B030D-6E8A-4147-A177-3AD203B41FA5}">
                      <a16:colId xmlns:a16="http://schemas.microsoft.com/office/drawing/2014/main" val="411902508"/>
                    </a:ext>
                  </a:extLst>
                </a:gridCol>
                <a:gridCol w="3090058">
                  <a:extLst>
                    <a:ext uri="{9D8B030D-6E8A-4147-A177-3AD203B41FA5}">
                      <a16:colId xmlns:a16="http://schemas.microsoft.com/office/drawing/2014/main" val="666094328"/>
                    </a:ext>
                  </a:extLst>
                </a:gridCol>
              </a:tblGrid>
              <a:tr h="198032">
                <a:tc>
                  <a:txBody>
                    <a:bodyPr/>
                    <a:lstStyle/>
                    <a:p>
                      <a:pPr>
                        <a:lnSpc>
                          <a:spcPct val="107000"/>
                        </a:lnSpc>
                        <a:spcAft>
                          <a:spcPts val="0"/>
                        </a:spcAft>
                      </a:pPr>
                      <a:r>
                        <a:rPr lang="en-GB" sz="1100" dirty="0">
                          <a:solidFill>
                            <a:schemeClr val="tx1"/>
                          </a:solidFill>
                          <a:effectLst/>
                        </a:rPr>
                        <a:t>Situation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Coping Thought/Positive Statement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extLst>
                  <a:ext uri="{0D108BD9-81ED-4DB2-BD59-A6C34878D82A}">
                    <a16:rowId xmlns:a16="http://schemas.microsoft.com/office/drawing/2014/main" val="1630959817"/>
                  </a:ext>
                </a:extLst>
              </a:tr>
              <a:tr h="530100">
                <a:tc>
                  <a:txBody>
                    <a:bodyPr/>
                    <a:lstStyle/>
                    <a:p>
                      <a:pPr>
                        <a:lnSpc>
                          <a:spcPct val="107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Example: For the past few weeks I have been finding it hard to get out of bed. Today I have been in bed all day and have not got dressed.</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I can do this. This feeling will not last forever. I have friends and family who care about me and support me.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extLst>
                  <a:ext uri="{0D108BD9-81ED-4DB2-BD59-A6C34878D82A}">
                    <a16:rowId xmlns:a16="http://schemas.microsoft.com/office/drawing/2014/main" val="252245335"/>
                  </a:ext>
                </a:extLst>
              </a:tr>
              <a:tr h="612434">
                <a:tc>
                  <a:txBody>
                    <a:bodyPr/>
                    <a:lstStyle/>
                    <a:p>
                      <a:pPr>
                        <a:lnSpc>
                          <a:spcPct val="107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have been having very distressing thoughts that are making me very tearful.</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extLst>
                  <a:ext uri="{0D108BD9-81ED-4DB2-BD59-A6C34878D82A}">
                    <a16:rowId xmlns:a16="http://schemas.microsoft.com/office/drawing/2014/main" val="2721075625"/>
                  </a:ext>
                </a:extLst>
              </a:tr>
              <a:tr h="612434">
                <a:tc>
                  <a:txBody>
                    <a:bodyPr/>
                    <a:lstStyle/>
                    <a:p>
                      <a:pPr>
                        <a:lnSpc>
                          <a:spcPct val="107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am feeling unwell and very tired.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tc>
                  <a:txBody>
                    <a:bodyPr/>
                    <a:lstStyle/>
                    <a:p>
                      <a:pPr>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4" marR="68564" marT="0" marB="0">
                    <a:solidFill>
                      <a:schemeClr val="accent1">
                        <a:lumMod val="20000"/>
                        <a:lumOff val="80000"/>
                      </a:schemeClr>
                    </a:solidFill>
                  </a:tcPr>
                </a:tc>
                <a:extLst>
                  <a:ext uri="{0D108BD9-81ED-4DB2-BD59-A6C34878D82A}">
                    <a16:rowId xmlns:a16="http://schemas.microsoft.com/office/drawing/2014/main" val="513402046"/>
                  </a:ext>
                </a:extLst>
              </a:tr>
            </a:tbl>
          </a:graphicData>
        </a:graphic>
      </p:graphicFrame>
      <p:sp>
        <p:nvSpPr>
          <p:cNvPr id="37913" name="Slide Number Placeholder 7">
            <a:extLst>
              <a:ext uri="{FF2B5EF4-FFF2-40B4-BE49-F238E27FC236}">
                <a16:creationId xmlns:a16="http://schemas.microsoft.com/office/drawing/2014/main" id="{F06BEBAC-A39F-4EF9-80CB-B4C26974B1BB}"/>
              </a:ext>
            </a:extLst>
          </p:cNvPr>
          <p:cNvSpPr txBox="1">
            <a:spLocks noChangeArrowheads="1"/>
          </p:cNvSpPr>
          <p:nvPr/>
        </p:nvSpPr>
        <p:spPr bwMode="auto">
          <a:xfrm>
            <a:off x="3385978" y="1250104"/>
            <a:ext cx="323766" cy="5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D04500E-B484-4FDC-B32E-89E8C0865EBA}" type="slidenum">
              <a:rPr lang="en-GB" altLang="en-US" sz="900"/>
              <a:pPr algn="r" eaLnBrk="1" hangingPunct="1">
                <a:spcBef>
                  <a:spcPct val="0"/>
                </a:spcBef>
                <a:buFontTx/>
                <a:buNone/>
              </a:pPr>
              <a:t>12</a:t>
            </a:fld>
            <a:endParaRPr lang="en-GB" altLang="en-US" sz="900"/>
          </a:p>
        </p:txBody>
      </p:sp>
      <p:sp>
        <p:nvSpPr>
          <p:cNvPr id="14" name="Oval 13">
            <a:extLst>
              <a:ext uri="{FF2B5EF4-FFF2-40B4-BE49-F238E27FC236}">
                <a16:creationId xmlns:a16="http://schemas.microsoft.com/office/drawing/2014/main" id="{4C02B2A7-EF7C-49B2-9639-797FDB3ACBD6}"/>
              </a:ext>
            </a:extLst>
          </p:cNvPr>
          <p:cNvSpPr/>
          <p:nvPr/>
        </p:nvSpPr>
        <p:spPr>
          <a:xfrm>
            <a:off x="3422482" y="1331046"/>
            <a:ext cx="282501"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12" name="Footer Placeholder 5">
            <a:extLst>
              <a:ext uri="{FF2B5EF4-FFF2-40B4-BE49-F238E27FC236}">
                <a16:creationId xmlns:a16="http://schemas.microsoft.com/office/drawing/2014/main" id="{2ADEB4B0-FB77-4D4C-BD7A-CB5029D73E07}"/>
              </a:ext>
            </a:extLst>
          </p:cNvPr>
          <p:cNvSpPr>
            <a:spLocks noGrp="1"/>
          </p:cNvSpPr>
          <p:nvPr>
            <p:ph type="ftr" sz="quarter" idx="11"/>
          </p:nvPr>
        </p:nvSpPr>
        <p:spPr>
          <a:xfrm>
            <a:off x="1878013" y="10552696"/>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Langdrige\AppData\Local\Microsoft\Windows\Temporary Internet Files\Content.IE5\EB18I1EQ\Waves_on_Straddie_beach[1].jpg">
            <a:extLst>
              <a:ext uri="{FF2B5EF4-FFF2-40B4-BE49-F238E27FC236}">
                <a16:creationId xmlns:a16="http://schemas.microsoft.com/office/drawing/2014/main" id="{934842BC-89FE-4002-85DB-AE41F840C5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40" r="60744"/>
          <a:stretch/>
        </p:blipFill>
        <p:spPr bwMode="auto">
          <a:xfrm>
            <a:off x="893" y="795"/>
            <a:ext cx="6856214" cy="1194441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2771" name="Content Placeholder 2">
            <a:extLst>
              <a:ext uri="{FF2B5EF4-FFF2-40B4-BE49-F238E27FC236}">
                <a16:creationId xmlns:a16="http://schemas.microsoft.com/office/drawing/2014/main" id="{D94FC0B4-45EF-4884-97A0-F69CDBE27C97}"/>
              </a:ext>
            </a:extLst>
          </p:cNvPr>
          <p:cNvSpPr>
            <a:spLocks noGrp="1"/>
          </p:cNvSpPr>
          <p:nvPr>
            <p:ph idx="1"/>
          </p:nvPr>
        </p:nvSpPr>
        <p:spPr>
          <a:xfrm>
            <a:off x="308788" y="1472024"/>
            <a:ext cx="6240424" cy="11511139"/>
          </a:xfrm>
        </p:spPr>
        <p:txBody>
          <a:bodyPr/>
          <a:lstStyle/>
          <a:p>
            <a:pPr marL="0" indent="0" algn="ctr">
              <a:buNone/>
            </a:pPr>
            <a:endParaRPr lang="en-GB" altLang="en-US" sz="1600" b="1" u="sng"/>
          </a:p>
          <a:p>
            <a:pPr marL="0" indent="0" algn="ctr">
              <a:buNone/>
            </a:pPr>
            <a:endParaRPr lang="en-GB" altLang="en-US" sz="1600" b="1" u="sng"/>
          </a:p>
          <a:p>
            <a:pPr marL="0" indent="0">
              <a:buNone/>
            </a:pPr>
            <a:r>
              <a:rPr lang="en-GB" altLang="en-US" sz="1200" i="1"/>
              <a:t>Lay down, or sit comfortably in a quiet room. Use the deep breathing techniques you learnt earlier in this pack, close your eyes and listen to somebody read you the following script. You can also read this script to yourself. You may find it more relaxing to play an audio track of crashing waves on the beach; this can be sourced on YouTube, Spotify, and most other online music platforms.</a:t>
            </a:r>
          </a:p>
          <a:p>
            <a:pPr marL="0" indent="0">
              <a:buNone/>
            </a:pPr>
            <a:endParaRPr lang="en-GB" altLang="en-US" sz="1200" i="1"/>
          </a:p>
          <a:p>
            <a:pPr marL="0" indent="0">
              <a:buNone/>
            </a:pPr>
            <a:r>
              <a:rPr lang="en-GB" altLang="en-US" sz="1600"/>
              <a:t>You’re walking down a long wooden stairway to a big, beautiful beach. It is very quiet and stretches off into the distance as far as you can see. As you look down you notice that the sunlight is reflecting off of the golden sand. You step into the sand, it feels warm so you wriggle your toes. You notice the warmth from the sand between your toes and around your feet. You notice the sounds of the waves crashing and chasing you up the shore, the water sparkles like a diamond as it retreats back. The roaring sound of the waves is so soothing that you can just let go of any worries. </a:t>
            </a:r>
          </a:p>
          <a:p>
            <a:pPr marL="0" indent="0">
              <a:buNone/>
            </a:pPr>
            <a:r>
              <a:rPr lang="en-GB" altLang="en-US" sz="1600"/>
              <a:t>The ocean is a beautiful light blue, with patches of darker sapphire in the deep. As you look at these deep blue areas you notice a small sailboat on the horizon. All of these sights help you to let go of any worries and relax even more.</a:t>
            </a:r>
          </a:p>
          <a:p>
            <a:pPr marL="0" indent="0">
              <a:buNone/>
            </a:pPr>
            <a:r>
              <a:rPr lang="en-GB" altLang="en-US" sz="1600"/>
              <a:t>As you continue walking along the beach, you become aware of the fresh salty sea air. You look up take a slow deep breath in, and breath out. This breath makes you feel refreshed and relaxed. As you look up you notice two seagulls, the wind gusts and they appear to dance in graceful circles above you. It makes you wonder how it would feel if you could fly under the warm sun. </a:t>
            </a:r>
          </a:p>
          <a:p>
            <a:pPr marL="0" indent="0">
              <a:buNone/>
            </a:pPr>
            <a:r>
              <a:rPr lang="en-GB" altLang="en-US" sz="1600"/>
              <a:t>You find yourself settling into a deep state of relaxation as you walk further down the beach. You feel the sun wrap its warm arms around you, the warmth relaxes all of your muscles. You notice a beach chair as you walk down the beach, once you reach it you take a seat. Laying back in this comfortable chair makes you reflect on everything you have felt, seen and thought at this beach. You drift into a deeper state of relaxation. </a:t>
            </a:r>
          </a:p>
          <a:p>
            <a:pPr marL="0" indent="0">
              <a:buNone/>
            </a:pPr>
            <a:r>
              <a:rPr lang="en-GB" altLang="en-US" sz="1600"/>
              <a:t>Now, feeling relaxed and at peace, you slowly rise from the beach chair and step into the warm sand to walk home. As you walk, you remember how relaxing this beach has been, and you know that you can come back to this place anytime you like. You start to climb the wooden stairs and gradually bring yourself back into the room. When you are ready, you can open your eyes.</a:t>
            </a:r>
          </a:p>
        </p:txBody>
      </p:sp>
      <p:sp>
        <p:nvSpPr>
          <p:cNvPr id="32772" name="Rectangle 3">
            <a:extLst>
              <a:ext uri="{FF2B5EF4-FFF2-40B4-BE49-F238E27FC236}">
                <a16:creationId xmlns:a16="http://schemas.microsoft.com/office/drawing/2014/main" id="{8AAF9118-D4BC-4B45-98AE-5716D2284E9E}"/>
              </a:ext>
            </a:extLst>
          </p:cNvPr>
          <p:cNvSpPr>
            <a:spLocks noChangeArrowheads="1"/>
          </p:cNvSpPr>
          <p:nvPr/>
        </p:nvSpPr>
        <p:spPr bwMode="auto">
          <a:xfrm>
            <a:off x="1714947" y="949872"/>
            <a:ext cx="3428107" cy="6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799" u="sng"/>
              <a:t>Guided Visual Imagery Relaxation: The Beach</a:t>
            </a:r>
          </a:p>
        </p:txBody>
      </p:sp>
      <p:sp>
        <p:nvSpPr>
          <p:cNvPr id="32773" name="Slide Number Placeholder 7">
            <a:extLst>
              <a:ext uri="{FF2B5EF4-FFF2-40B4-BE49-F238E27FC236}">
                <a16:creationId xmlns:a16="http://schemas.microsoft.com/office/drawing/2014/main" id="{EA45047E-FBE2-4B9B-96E1-4DC4C1EBC444}"/>
              </a:ext>
            </a:extLst>
          </p:cNvPr>
          <p:cNvSpPr txBox="1">
            <a:spLocks noChangeArrowheads="1"/>
          </p:cNvSpPr>
          <p:nvPr/>
        </p:nvSpPr>
        <p:spPr bwMode="auto">
          <a:xfrm>
            <a:off x="3244898" y="1516462"/>
            <a:ext cx="325353" cy="5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013348D-FEFA-4D68-91DB-A2B1468F6231}" type="slidenum">
              <a:rPr lang="en-GB" altLang="en-US" sz="900"/>
              <a:pPr algn="r" eaLnBrk="1" hangingPunct="1">
                <a:spcBef>
                  <a:spcPct val="0"/>
                </a:spcBef>
                <a:buFontTx/>
                <a:buNone/>
              </a:pPr>
              <a:t>13</a:t>
            </a:fld>
            <a:endParaRPr lang="en-GB" altLang="en-US" sz="900"/>
          </a:p>
        </p:txBody>
      </p:sp>
      <p:sp>
        <p:nvSpPr>
          <p:cNvPr id="9" name="Oval 8">
            <a:extLst>
              <a:ext uri="{FF2B5EF4-FFF2-40B4-BE49-F238E27FC236}">
                <a16:creationId xmlns:a16="http://schemas.microsoft.com/office/drawing/2014/main" id="{4C02B2A7-EF7C-49B2-9639-797FDB3ACBD6}"/>
              </a:ext>
            </a:extLst>
          </p:cNvPr>
          <p:cNvSpPr/>
          <p:nvPr/>
        </p:nvSpPr>
        <p:spPr>
          <a:xfrm>
            <a:off x="3270293" y="1595817"/>
            <a:ext cx="284089"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8" name="Footer Placeholder 5">
            <a:extLst>
              <a:ext uri="{FF2B5EF4-FFF2-40B4-BE49-F238E27FC236}">
                <a16:creationId xmlns:a16="http://schemas.microsoft.com/office/drawing/2014/main" id="{9F8C9F65-B368-4334-A6D1-98F780C00597}"/>
              </a:ext>
            </a:extLst>
          </p:cNvPr>
          <p:cNvSpPr>
            <a:spLocks noGrp="1"/>
          </p:cNvSpPr>
          <p:nvPr>
            <p:ph type="ftr" sz="quarter" idx="11"/>
          </p:nvPr>
        </p:nvSpPr>
        <p:spPr>
          <a:xfrm>
            <a:off x="1878013" y="10488528"/>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0">
            <a:extLst>
              <a:ext uri="{FF2B5EF4-FFF2-40B4-BE49-F238E27FC236}">
                <a16:creationId xmlns:a16="http://schemas.microsoft.com/office/drawing/2014/main" id="{E57E7CE1-D47E-4C62-BDED-4D886395C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38" t="9302" r="22404" b="59492"/>
          <a:stretch>
            <a:fillRect/>
          </a:stretch>
        </p:blipFill>
        <p:spPr bwMode="auto">
          <a:xfrm>
            <a:off x="6119114" y="8458380"/>
            <a:ext cx="650706" cy="63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EDB297C2-28E8-4BDB-A718-A6741D88CFCC}"/>
              </a:ext>
            </a:extLst>
          </p:cNvPr>
          <p:cNvSpPr>
            <a:spLocks noGrp="1"/>
          </p:cNvSpPr>
          <p:nvPr>
            <p:ph type="title"/>
          </p:nvPr>
        </p:nvSpPr>
        <p:spPr>
          <a:xfrm>
            <a:off x="1571317" y="910195"/>
            <a:ext cx="3853446" cy="1218883"/>
          </a:xfrm>
        </p:spPr>
        <p:txBody>
          <a:bodyPr/>
          <a:lstStyle/>
          <a:p>
            <a:pPr algn="ctr"/>
            <a:r>
              <a:rPr lang="en-GB" altLang="en-US" sz="1799" u="sng" dirty="0"/>
              <a:t>Relaxing Safe Place Imagery</a:t>
            </a:r>
          </a:p>
        </p:txBody>
      </p:sp>
      <p:sp>
        <p:nvSpPr>
          <p:cNvPr id="33796" name="Rectangle 4">
            <a:extLst>
              <a:ext uri="{FF2B5EF4-FFF2-40B4-BE49-F238E27FC236}">
                <a16:creationId xmlns:a16="http://schemas.microsoft.com/office/drawing/2014/main" id="{E47641FC-CEA9-48DB-A0E0-43872DB8C75A}"/>
              </a:ext>
            </a:extLst>
          </p:cNvPr>
          <p:cNvSpPr>
            <a:spLocks noChangeArrowheads="1"/>
          </p:cNvSpPr>
          <p:nvPr/>
        </p:nvSpPr>
        <p:spPr bwMode="auto">
          <a:xfrm>
            <a:off x="418297" y="2016393"/>
            <a:ext cx="6272166" cy="73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All visualisations can be strengthened by engaging all of your senses in creating your ‘Safe Place’. If you any negative thoughts enter your positive imagery, discard that image and create another one. </a:t>
            </a:r>
          </a:p>
        </p:txBody>
      </p:sp>
      <p:pic>
        <p:nvPicPr>
          <p:cNvPr id="33797" name="Picture 6">
            <a:extLst>
              <a:ext uri="{FF2B5EF4-FFF2-40B4-BE49-F238E27FC236}">
                <a16:creationId xmlns:a16="http://schemas.microsoft.com/office/drawing/2014/main" id="{E5068669-F6DA-4727-B219-B838EDA53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6" t="7376" r="2414" b="45961"/>
          <a:stretch>
            <a:fillRect/>
          </a:stretch>
        </p:blipFill>
        <p:spPr bwMode="auto">
          <a:xfrm>
            <a:off x="1757800" y="2689318"/>
            <a:ext cx="3342404" cy="9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A picture containing clipart&#10;&#10;Description automatically generated">
            <a:extLst>
              <a:ext uri="{FF2B5EF4-FFF2-40B4-BE49-F238E27FC236}">
                <a16:creationId xmlns:a16="http://schemas.microsoft.com/office/drawing/2014/main" id="{B15239C7-ED4A-4786-8FA4-AF3B4681C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01" y="3717750"/>
            <a:ext cx="1144289" cy="9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00891D4-848B-4BC7-A14E-0C532C9D162E}"/>
              </a:ext>
            </a:extLst>
          </p:cNvPr>
          <p:cNvSpPr/>
          <p:nvPr/>
        </p:nvSpPr>
        <p:spPr>
          <a:xfrm>
            <a:off x="1481645" y="3717750"/>
            <a:ext cx="4848549" cy="953840"/>
          </a:xfrm>
          <a:prstGeom prst="rect">
            <a:avLst/>
          </a:prstGeom>
          <a:solidFill>
            <a:schemeClr val="accent5">
              <a:lumMod val="20000"/>
              <a:lumOff val="80000"/>
            </a:schemeClr>
          </a:solidFill>
        </p:spPr>
        <p:txBody>
          <a:bodyPr>
            <a:spAutoFit/>
          </a:bodyPr>
          <a:lstStyle/>
          <a:p>
            <a:pPr>
              <a:defRPr/>
            </a:pPr>
            <a:r>
              <a:rPr lang="en-GB" sz="1400" dirty="0"/>
              <a:t>Get comfortable in a quiet place where you won’t be disturbed. Sit, or lie, comfortably. Take a few minutes to practice some deep breathing, become aware of any tension in your body, and release it with each breath. </a:t>
            </a:r>
          </a:p>
        </p:txBody>
      </p:sp>
      <p:sp>
        <p:nvSpPr>
          <p:cNvPr id="11" name="Rectangle 10">
            <a:extLst>
              <a:ext uri="{FF2B5EF4-FFF2-40B4-BE49-F238E27FC236}">
                <a16:creationId xmlns:a16="http://schemas.microsoft.com/office/drawing/2014/main" id="{59EB04EC-964B-43C3-A81E-5EB217A47221}"/>
              </a:ext>
            </a:extLst>
          </p:cNvPr>
          <p:cNvSpPr/>
          <p:nvPr/>
        </p:nvSpPr>
        <p:spPr>
          <a:xfrm>
            <a:off x="418299" y="4828710"/>
            <a:ext cx="5911897" cy="953840"/>
          </a:xfrm>
          <a:prstGeom prst="rect">
            <a:avLst/>
          </a:prstGeom>
          <a:solidFill>
            <a:schemeClr val="accent6">
              <a:lumMod val="20000"/>
              <a:lumOff val="80000"/>
            </a:schemeClr>
          </a:solidFill>
        </p:spPr>
        <p:txBody>
          <a:bodyPr>
            <a:spAutoFit/>
          </a:bodyPr>
          <a:lstStyle/>
          <a:p>
            <a:pPr>
              <a:defRPr/>
            </a:pPr>
            <a:r>
              <a:rPr lang="en-GB" sz="1400" dirty="0"/>
              <a:t>Imagine a place where you can feel safe and relaxed. Your safe place can be somewhere you have been on holiday, somewhere you have seen a picture of, or a completely new place you create. Avoid using your home as your safe place. </a:t>
            </a:r>
          </a:p>
        </p:txBody>
      </p:sp>
      <p:pic>
        <p:nvPicPr>
          <p:cNvPr id="33801" name="Picture 11">
            <a:extLst>
              <a:ext uri="{FF2B5EF4-FFF2-40B4-BE49-F238E27FC236}">
                <a16:creationId xmlns:a16="http://schemas.microsoft.com/office/drawing/2014/main" id="{C1950E04-9B2C-4528-BFEB-A1101DAEE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7" t="7376" r="77730" b="60315"/>
          <a:stretch>
            <a:fillRect/>
          </a:stretch>
        </p:blipFill>
        <p:spPr bwMode="auto">
          <a:xfrm>
            <a:off x="6060391" y="5852382"/>
            <a:ext cx="644357" cy="66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9E80276-7921-4806-BDF9-D47250D7F005}"/>
              </a:ext>
            </a:extLst>
          </p:cNvPr>
          <p:cNvSpPr/>
          <p:nvPr/>
        </p:nvSpPr>
        <p:spPr>
          <a:xfrm>
            <a:off x="404015" y="5933323"/>
            <a:ext cx="5604003" cy="522152"/>
          </a:xfrm>
          <a:prstGeom prst="rect">
            <a:avLst/>
          </a:prstGeom>
          <a:solidFill>
            <a:schemeClr val="accent5">
              <a:lumMod val="20000"/>
              <a:lumOff val="80000"/>
            </a:schemeClr>
          </a:solidFill>
        </p:spPr>
        <p:txBody>
          <a:bodyPr>
            <a:spAutoFit/>
          </a:bodyPr>
          <a:lstStyle/>
          <a:p>
            <a:pPr>
              <a:defRPr/>
            </a:pPr>
            <a:r>
              <a:rPr lang="en-GB" sz="1400" dirty="0"/>
              <a:t>Look around your safe place, pay attention all the colours and shapes around you. Describe what you see aloud.</a:t>
            </a:r>
          </a:p>
        </p:txBody>
      </p:sp>
      <p:pic>
        <p:nvPicPr>
          <p:cNvPr id="33803" name="Picture 13">
            <a:extLst>
              <a:ext uri="{FF2B5EF4-FFF2-40B4-BE49-F238E27FC236}">
                <a16:creationId xmlns:a16="http://schemas.microsoft.com/office/drawing/2014/main" id="{C3DF1CB2-60D0-4230-A46D-8820B9BAE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90" t="8067" r="59193" b="56496"/>
          <a:stretch>
            <a:fillRect/>
          </a:stretch>
        </p:blipFill>
        <p:spPr bwMode="auto">
          <a:xfrm>
            <a:off x="99294" y="6655448"/>
            <a:ext cx="638009" cy="72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CA5351B-CA8F-4A1E-9686-FD7BC253ED19}"/>
              </a:ext>
            </a:extLst>
          </p:cNvPr>
          <p:cNvSpPr/>
          <p:nvPr/>
        </p:nvSpPr>
        <p:spPr>
          <a:xfrm>
            <a:off x="696039" y="6620533"/>
            <a:ext cx="5604003" cy="737995"/>
          </a:xfrm>
          <a:prstGeom prst="rect">
            <a:avLst/>
          </a:prstGeom>
          <a:solidFill>
            <a:schemeClr val="accent6">
              <a:lumMod val="20000"/>
              <a:lumOff val="80000"/>
            </a:schemeClr>
          </a:solidFill>
        </p:spPr>
        <p:txBody>
          <a:bodyPr>
            <a:spAutoFit/>
          </a:bodyPr>
          <a:lstStyle/>
          <a:p>
            <a:pPr>
              <a:defRPr/>
            </a:pPr>
            <a:r>
              <a:rPr lang="en-GB" sz="1400" dirty="0"/>
              <a:t>Now focus on what you can hear. Listen to the sounds far away from you, and those close to you. Perhaps you hear is silence. You may hear the sound of running water, or the crunch of leaves under your feet.</a:t>
            </a:r>
          </a:p>
        </p:txBody>
      </p:sp>
      <p:sp>
        <p:nvSpPr>
          <p:cNvPr id="16" name="Rectangle 15">
            <a:extLst>
              <a:ext uri="{FF2B5EF4-FFF2-40B4-BE49-F238E27FC236}">
                <a16:creationId xmlns:a16="http://schemas.microsoft.com/office/drawing/2014/main" id="{3970623C-F3AA-4619-9030-9EBBA7E20392}"/>
              </a:ext>
            </a:extLst>
          </p:cNvPr>
          <p:cNvSpPr/>
          <p:nvPr/>
        </p:nvSpPr>
        <p:spPr>
          <a:xfrm>
            <a:off x="418299" y="7504539"/>
            <a:ext cx="5589719" cy="737996"/>
          </a:xfrm>
          <a:prstGeom prst="rect">
            <a:avLst/>
          </a:prstGeom>
          <a:solidFill>
            <a:schemeClr val="accent5">
              <a:lumMod val="20000"/>
              <a:lumOff val="80000"/>
            </a:schemeClr>
          </a:solidFill>
        </p:spPr>
        <p:txBody>
          <a:bodyPr>
            <a:spAutoFit/>
          </a:bodyPr>
          <a:lstStyle/>
          <a:p>
            <a:pPr>
              <a:defRPr/>
            </a:pPr>
            <a:r>
              <a:rPr lang="en-GB" sz="1400" dirty="0"/>
              <a:t>Now focus on any skin sensations. Notice the feel of the ground beneath your feet, or whatever is supporting you in this place. Pay attention to the temperature and direction of the wind, and anything else you can feel.</a:t>
            </a:r>
          </a:p>
        </p:txBody>
      </p:sp>
      <p:pic>
        <p:nvPicPr>
          <p:cNvPr id="33806" name="Picture 16">
            <a:extLst>
              <a:ext uri="{FF2B5EF4-FFF2-40B4-BE49-F238E27FC236}">
                <a16:creationId xmlns:a16="http://schemas.microsoft.com/office/drawing/2014/main" id="{2747BC37-9F12-4D08-8393-950756313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807" t="7376" r="2414" b="58185"/>
          <a:stretch>
            <a:fillRect/>
          </a:stretch>
        </p:blipFill>
        <p:spPr bwMode="auto">
          <a:xfrm>
            <a:off x="6085783" y="7585481"/>
            <a:ext cx="636422" cy="70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04F7C2B-D0B0-404B-A1B0-BF72EC6FFA2F}"/>
              </a:ext>
            </a:extLst>
          </p:cNvPr>
          <p:cNvSpPr/>
          <p:nvPr/>
        </p:nvSpPr>
        <p:spPr>
          <a:xfrm>
            <a:off x="480195" y="9221768"/>
            <a:ext cx="5635745" cy="523739"/>
          </a:xfrm>
          <a:prstGeom prst="rect">
            <a:avLst/>
          </a:prstGeom>
          <a:solidFill>
            <a:schemeClr val="accent5">
              <a:lumMod val="20000"/>
              <a:lumOff val="80000"/>
            </a:schemeClr>
          </a:solidFill>
        </p:spPr>
        <p:txBody>
          <a:bodyPr>
            <a:spAutoFit/>
          </a:bodyPr>
          <a:lstStyle/>
          <a:p>
            <a:pPr>
              <a:defRPr/>
            </a:pPr>
            <a:r>
              <a:rPr lang="en-GB" sz="1400" dirty="0"/>
              <a:t>Pay attention to all of these sensations whilst you spend time relaxing in your safe place.</a:t>
            </a:r>
          </a:p>
        </p:txBody>
      </p:sp>
      <p:pic>
        <p:nvPicPr>
          <p:cNvPr id="33808" name="Picture 18">
            <a:extLst>
              <a:ext uri="{FF2B5EF4-FFF2-40B4-BE49-F238E27FC236}">
                <a16:creationId xmlns:a16="http://schemas.microsoft.com/office/drawing/2014/main" id="{EE42ACB3-0980-4A17-AF8C-A77DCCF90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474" t="7376" r="40842" b="61012"/>
          <a:stretch>
            <a:fillRect/>
          </a:stretch>
        </p:blipFill>
        <p:spPr bwMode="auto">
          <a:xfrm>
            <a:off x="51680" y="8356805"/>
            <a:ext cx="598332" cy="64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5061E6A7-7AFD-4A46-875C-6CAF8B8FCAF2}"/>
              </a:ext>
            </a:extLst>
          </p:cNvPr>
          <p:cNvSpPr txBox="1"/>
          <p:nvPr/>
        </p:nvSpPr>
        <p:spPr>
          <a:xfrm>
            <a:off x="621444" y="8386961"/>
            <a:ext cx="5591306" cy="739582"/>
          </a:xfrm>
          <a:prstGeom prst="rect">
            <a:avLst/>
          </a:prstGeom>
          <a:solidFill>
            <a:schemeClr val="accent6">
              <a:lumMod val="20000"/>
              <a:lumOff val="80000"/>
            </a:schemeClr>
          </a:solidFill>
        </p:spPr>
        <p:txBody>
          <a:bodyPr>
            <a:spAutoFit/>
          </a:bodyPr>
          <a:lstStyle/>
          <a:p>
            <a:pPr>
              <a:defRPr/>
            </a:pPr>
            <a:r>
              <a:rPr lang="en-GB" sz="1400" dirty="0"/>
              <a:t>Take a deep breath in. Place your hand on your stomach, and imagine a balloon inflating in your stomach. Can you notice any smells there? Maybe you can taste the salty sea air as you inhale?</a:t>
            </a:r>
          </a:p>
        </p:txBody>
      </p:sp>
      <p:sp>
        <p:nvSpPr>
          <p:cNvPr id="22" name="Rectangle 21">
            <a:extLst>
              <a:ext uri="{FF2B5EF4-FFF2-40B4-BE49-F238E27FC236}">
                <a16:creationId xmlns:a16="http://schemas.microsoft.com/office/drawing/2014/main" id="{5E133E41-81C7-491C-8350-D4148A951130}"/>
              </a:ext>
            </a:extLst>
          </p:cNvPr>
          <p:cNvSpPr/>
          <p:nvPr/>
        </p:nvSpPr>
        <p:spPr>
          <a:xfrm>
            <a:off x="737301" y="9845493"/>
            <a:ext cx="5562739" cy="523739"/>
          </a:xfrm>
          <a:prstGeom prst="rect">
            <a:avLst/>
          </a:prstGeom>
          <a:solidFill>
            <a:schemeClr val="accent6">
              <a:lumMod val="20000"/>
              <a:lumOff val="80000"/>
            </a:schemeClr>
          </a:solidFill>
        </p:spPr>
        <p:txBody>
          <a:bodyPr>
            <a:spAutoFit/>
          </a:bodyPr>
          <a:lstStyle/>
          <a:p>
            <a:pPr>
              <a:defRPr/>
            </a:pPr>
            <a:r>
              <a:rPr lang="en-GB" sz="1400" dirty="0"/>
              <a:t>Whilst you’re in your safe place, give it a name that you can use to bring that image back at any time.</a:t>
            </a:r>
          </a:p>
        </p:txBody>
      </p:sp>
      <p:sp>
        <p:nvSpPr>
          <p:cNvPr id="23" name="Rectangle 22">
            <a:extLst>
              <a:ext uri="{FF2B5EF4-FFF2-40B4-BE49-F238E27FC236}">
                <a16:creationId xmlns:a16="http://schemas.microsoft.com/office/drawing/2014/main" id="{E089F652-0216-499B-B493-61082784B6E3}"/>
              </a:ext>
            </a:extLst>
          </p:cNvPr>
          <p:cNvSpPr/>
          <p:nvPr/>
        </p:nvSpPr>
        <p:spPr>
          <a:xfrm>
            <a:off x="480195" y="10513655"/>
            <a:ext cx="5635745" cy="737996"/>
          </a:xfrm>
          <a:prstGeom prst="rect">
            <a:avLst/>
          </a:prstGeom>
          <a:solidFill>
            <a:schemeClr val="accent5">
              <a:lumMod val="20000"/>
              <a:lumOff val="80000"/>
            </a:schemeClr>
          </a:solidFill>
        </p:spPr>
        <p:txBody>
          <a:bodyPr>
            <a:spAutoFit/>
          </a:bodyPr>
          <a:lstStyle/>
          <a:p>
            <a:pPr>
              <a:defRPr/>
            </a:pPr>
            <a:r>
              <a:rPr lang="en-GB" sz="1400" dirty="0"/>
              <a:t>You can choose to stay for a while, enjoying the calmness and tranquillity. You can leave when you are ready by slowly opening your eyes and bringing yourself back to alertness in the present.</a:t>
            </a:r>
          </a:p>
        </p:txBody>
      </p:sp>
      <p:sp>
        <p:nvSpPr>
          <p:cNvPr id="33812" name="Slide Number Placeholder 7">
            <a:extLst>
              <a:ext uri="{FF2B5EF4-FFF2-40B4-BE49-F238E27FC236}">
                <a16:creationId xmlns:a16="http://schemas.microsoft.com/office/drawing/2014/main" id="{054DDAF2-F56A-4A0A-A316-FA0921AAB210}"/>
              </a:ext>
            </a:extLst>
          </p:cNvPr>
          <p:cNvSpPr txBox="1">
            <a:spLocks noChangeArrowheads="1"/>
          </p:cNvSpPr>
          <p:nvPr/>
        </p:nvSpPr>
        <p:spPr bwMode="auto">
          <a:xfrm>
            <a:off x="3270291" y="1665648"/>
            <a:ext cx="325353" cy="5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125B578-2156-44E3-992D-3BCA326626ED}" type="slidenum">
              <a:rPr lang="en-GB" altLang="en-US" sz="900"/>
              <a:pPr algn="r" eaLnBrk="1" hangingPunct="1">
                <a:spcBef>
                  <a:spcPct val="0"/>
                </a:spcBef>
                <a:buFontTx/>
                <a:buNone/>
              </a:pPr>
              <a:t>14</a:t>
            </a:fld>
            <a:endParaRPr lang="en-GB" altLang="en-US" sz="900"/>
          </a:p>
        </p:txBody>
      </p:sp>
      <p:sp>
        <p:nvSpPr>
          <p:cNvPr id="25" name="Oval 24">
            <a:extLst>
              <a:ext uri="{FF2B5EF4-FFF2-40B4-BE49-F238E27FC236}">
                <a16:creationId xmlns:a16="http://schemas.microsoft.com/office/drawing/2014/main" id="{4C02B2A7-EF7C-49B2-9639-797FDB3ACBD6}"/>
              </a:ext>
            </a:extLst>
          </p:cNvPr>
          <p:cNvSpPr/>
          <p:nvPr/>
        </p:nvSpPr>
        <p:spPr>
          <a:xfrm>
            <a:off x="3287751" y="1746589"/>
            <a:ext cx="282501" cy="338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24" name="Footer Placeholder 5">
            <a:extLst>
              <a:ext uri="{FF2B5EF4-FFF2-40B4-BE49-F238E27FC236}">
                <a16:creationId xmlns:a16="http://schemas.microsoft.com/office/drawing/2014/main" id="{A0839DF3-E9B4-4FCB-9091-7883DD3F4B98}"/>
              </a:ext>
            </a:extLst>
          </p:cNvPr>
          <p:cNvSpPr>
            <a:spLocks noGrp="1"/>
          </p:cNvSpPr>
          <p:nvPr>
            <p:ph type="ftr" sz="quarter" idx="11"/>
          </p:nvPr>
        </p:nvSpPr>
        <p:spPr>
          <a:xfrm>
            <a:off x="1878013" y="11130208"/>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Maria.Langdrige\AppData\Local\Microsoft\Windows\Temporary Internet Files\Content.IE5\URZJFUDR\number_two_1600_clr_9869[1].png">
            <a:extLst>
              <a:ext uri="{FF2B5EF4-FFF2-40B4-BE49-F238E27FC236}">
                <a16:creationId xmlns:a16="http://schemas.microsoft.com/office/drawing/2014/main" id="{D6271BF0-C868-4624-8C5C-F08FD7929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14" y="2676621"/>
            <a:ext cx="338050" cy="31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C:\Users\Maria.Langdrige\AppData\Local\Microsoft\Windows\Temporary Internet Files\Content.IE5\E913N55V\4_red.preview[1].jpg">
            <a:extLst>
              <a:ext uri="{FF2B5EF4-FFF2-40B4-BE49-F238E27FC236}">
                <a16:creationId xmlns:a16="http://schemas.microsoft.com/office/drawing/2014/main" id="{F977C0EA-5110-4D76-AA3C-0ABBC38CB6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956" y="4376393"/>
            <a:ext cx="272979" cy="34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C:\Users\Maria.Langdrige\AppData\Local\Microsoft\Windows\Temporary Internet Files\Content.IE5\UV059V5Z\340px-Japanese_Urban_Expwy_Sign_Number_6.svg_[1].png">
            <a:extLst>
              <a:ext uri="{FF2B5EF4-FFF2-40B4-BE49-F238E27FC236}">
                <a16:creationId xmlns:a16="http://schemas.microsoft.com/office/drawing/2014/main" id="{F977282B-DCC9-4A8F-878F-6C6C27706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36" y="5822228"/>
            <a:ext cx="293611"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descr="C:\Users\Maria.Langdrige\AppData\Local\Microsoft\Windows\Temporary Internet Files\Content.IE5\URZJFUDR\seven_blue[1].png">
            <a:extLst>
              <a:ext uri="{FF2B5EF4-FFF2-40B4-BE49-F238E27FC236}">
                <a16:creationId xmlns:a16="http://schemas.microsoft.com/office/drawing/2014/main" id="{9DEB5E39-2CE7-48B9-80FE-8A4FD27D8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777" y="6533243"/>
            <a:ext cx="322179" cy="32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C:\Users\Maria.Langdrige\AppData\Local\Microsoft\Windows\Temporary Internet Files\Content.IE5\UV059V5Z\8-1[1].jpg">
            <a:extLst>
              <a:ext uri="{FF2B5EF4-FFF2-40B4-BE49-F238E27FC236}">
                <a16:creationId xmlns:a16="http://schemas.microsoft.com/office/drawing/2014/main" id="{29AEF8F6-7BF2-4048-A5F0-410497F9D6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363" y="7049047"/>
            <a:ext cx="311069" cy="3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C:\Users\Maria.Langdrige\AppData\Local\Microsoft\Windows\Temporary Internet Files\Content.IE5\EB18I1EQ\number-1[1].png">
            <a:extLst>
              <a:ext uri="{FF2B5EF4-FFF2-40B4-BE49-F238E27FC236}">
                <a16:creationId xmlns:a16="http://schemas.microsoft.com/office/drawing/2014/main" id="{54786B57-9F79-4F93-BEA7-069D27221B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234" y="1462502"/>
            <a:ext cx="411055" cy="40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6" descr="C:\Users\Maria.Langdrige\AppData\Local\Microsoft\Windows\Temporary Internet Files\Content.IE5\UV059V5Z\Number-3_(green)[1].png">
            <a:extLst>
              <a:ext uri="{FF2B5EF4-FFF2-40B4-BE49-F238E27FC236}">
                <a16:creationId xmlns:a16="http://schemas.microsoft.com/office/drawing/2014/main" id="{11E779D7-1929-402A-AECD-163CBC46D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2" y="3332090"/>
            <a:ext cx="628486"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8" descr="C:\Users\Maria.Langdrige\AppData\Local\Microsoft\Windows\Temporary Internet Files\Content.IE5\UV059V5Z\number__5_by_maykahurkmans-d5f43et[1].png">
            <a:extLst>
              <a:ext uri="{FF2B5EF4-FFF2-40B4-BE49-F238E27FC236}">
                <a16:creationId xmlns:a16="http://schemas.microsoft.com/office/drawing/2014/main" id="{08ED25F2-658D-44BF-8D0A-FE50AF67ED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827" y="5208026"/>
            <a:ext cx="241237" cy="3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2" descr="C:\Users\Maria.Langdrige\AppData\Local\Microsoft\Windows\Temporary Internet Files\Content.IE5\UV059V5Z\768px-Blue_circled_9.svg[1].png">
            <a:extLst>
              <a:ext uri="{FF2B5EF4-FFF2-40B4-BE49-F238E27FC236}">
                <a16:creationId xmlns:a16="http://schemas.microsoft.com/office/drawing/2014/main" id="{254EBA4B-D4E8-4AD6-90D4-4D1B09FB20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952" y="7579134"/>
            <a:ext cx="320591" cy="3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5" descr="C:\Users\Maria.Langdrige\AppData\Local\Microsoft\Windows\Temporary Internet Files\Content.IE5\UV059V5Z\number_one_1600_clr_9875[1].png">
            <a:extLst>
              <a:ext uri="{FF2B5EF4-FFF2-40B4-BE49-F238E27FC236}">
                <a16:creationId xmlns:a16="http://schemas.microsoft.com/office/drawing/2014/main" id="{EBDE6808-F8A0-4527-9B42-6437599E74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384" y="8088587"/>
            <a:ext cx="250760" cy="2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6" descr="C:\Users\Maria.Langdrige\AppData\Local\Microsoft\Windows\Temporary Internet Files\Content.IE5\URZJFUDR\0_number_LZNQBD[1].jpg">
            <a:extLst>
              <a:ext uri="{FF2B5EF4-FFF2-40B4-BE49-F238E27FC236}">
                <a16:creationId xmlns:a16="http://schemas.microsoft.com/office/drawing/2014/main" id="{43120F15-9D75-426F-ADD3-0E21FD0D94B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770" y="8009234"/>
            <a:ext cx="160295" cy="3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7" descr="C:\Users\Maria.Langdrige\AppData\Local\Microsoft\Windows\Temporary Internet Files\Content.IE5\EB18I1EQ\11_icon.svg[1].png">
            <a:extLst>
              <a:ext uri="{FF2B5EF4-FFF2-40B4-BE49-F238E27FC236}">
                <a16:creationId xmlns:a16="http://schemas.microsoft.com/office/drawing/2014/main" id="{92FD2EB7-3240-4CE0-89F1-73F70C4BE79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6105" y="8412352"/>
            <a:ext cx="342811" cy="3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8" descr="C:\Users\Maria.Langdrige\AppData\Local\Microsoft\Windows\Temporary Internet Files\Content.IE5\EB18I1EQ\325px-12_white,_yellow_rounded_rectangle.svg[1].png">
            <a:extLst>
              <a:ext uri="{FF2B5EF4-FFF2-40B4-BE49-F238E27FC236}">
                <a16:creationId xmlns:a16="http://schemas.microsoft.com/office/drawing/2014/main" id="{F93F8AD4-5F96-4C29-8312-C2C512762D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538" y="8823408"/>
            <a:ext cx="328526" cy="2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30" descr="C:\Users\Maria.Langdrige\AppData\Local\Microsoft\Windows\Temporary Internet Files\Content.IE5\UV059V5Z\13_32087139[1].jpg">
            <a:extLst>
              <a:ext uri="{FF2B5EF4-FFF2-40B4-BE49-F238E27FC236}">
                <a16:creationId xmlns:a16="http://schemas.microsoft.com/office/drawing/2014/main" id="{B123E430-0992-4516-AB40-F1C6BC6822E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0234" y="9205896"/>
            <a:ext cx="374552" cy="3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31" descr="C:\Users\Maria.Langdrige\AppData\Local\Microsoft\Windows\Temporary Internet Files\Content.IE5\UV059V5Z\Minnesota_Twins_14[1].png">
            <a:extLst>
              <a:ext uri="{FF2B5EF4-FFF2-40B4-BE49-F238E27FC236}">
                <a16:creationId xmlns:a16="http://schemas.microsoft.com/office/drawing/2014/main" id="{B82D998D-8355-45DD-91BC-B6D159C810C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0234" y="9667738"/>
            <a:ext cx="360268" cy="3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75A6EA4-11C4-49AC-98FB-74F85BF67271}"/>
              </a:ext>
            </a:extLst>
          </p:cNvPr>
          <p:cNvCxnSpPr/>
          <p:nvPr/>
        </p:nvCxnSpPr>
        <p:spPr>
          <a:xfrm>
            <a:off x="89771" y="2414754"/>
            <a:ext cx="6664177"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640BC8-5FB0-4FCC-900D-2729C13C910D}"/>
              </a:ext>
            </a:extLst>
          </p:cNvPr>
          <p:cNvCxnSpPr/>
          <p:nvPr/>
        </p:nvCxnSpPr>
        <p:spPr>
          <a:xfrm>
            <a:off x="89771" y="3100374"/>
            <a:ext cx="666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29B548-AB09-4CBD-9348-D869C793B568}"/>
              </a:ext>
            </a:extLst>
          </p:cNvPr>
          <p:cNvCxnSpPr/>
          <p:nvPr/>
        </p:nvCxnSpPr>
        <p:spPr>
          <a:xfrm flipV="1">
            <a:off x="83423" y="4041517"/>
            <a:ext cx="6670525" cy="11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C155CB-56A3-4210-AF2A-837E57C55B4C}"/>
              </a:ext>
            </a:extLst>
          </p:cNvPr>
          <p:cNvCxnSpPr/>
          <p:nvPr/>
        </p:nvCxnSpPr>
        <p:spPr>
          <a:xfrm>
            <a:off x="83423" y="5050903"/>
            <a:ext cx="6670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3BACD3-8C2B-4B28-B01B-005E6F3E6ADF}"/>
              </a:ext>
            </a:extLst>
          </p:cNvPr>
          <p:cNvCxnSpPr/>
          <p:nvPr/>
        </p:nvCxnSpPr>
        <p:spPr>
          <a:xfrm>
            <a:off x="61202" y="5707957"/>
            <a:ext cx="66927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EC7428-37C7-41A0-8EDD-4C025F303A05}"/>
              </a:ext>
            </a:extLst>
          </p:cNvPr>
          <p:cNvCxnSpPr/>
          <p:nvPr/>
        </p:nvCxnSpPr>
        <p:spPr>
          <a:xfrm>
            <a:off x="89771" y="6363424"/>
            <a:ext cx="666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5645FB9-00F0-471A-8229-EC814A2766CF}"/>
              </a:ext>
            </a:extLst>
          </p:cNvPr>
          <p:cNvCxnSpPr/>
          <p:nvPr/>
        </p:nvCxnSpPr>
        <p:spPr>
          <a:xfrm flipV="1">
            <a:off x="61202" y="7037935"/>
            <a:ext cx="66927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818895C-8716-4EEA-A3D9-6B3C8A6B0EC8}"/>
              </a:ext>
            </a:extLst>
          </p:cNvPr>
          <p:cNvCxnSpPr/>
          <p:nvPr/>
        </p:nvCxnSpPr>
        <p:spPr>
          <a:xfrm>
            <a:off x="89771" y="7453752"/>
            <a:ext cx="666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4D0BEA-DA13-4BDD-880B-C92CBBF94EA1}"/>
              </a:ext>
            </a:extLst>
          </p:cNvPr>
          <p:cNvCxnSpPr/>
          <p:nvPr/>
        </p:nvCxnSpPr>
        <p:spPr>
          <a:xfrm>
            <a:off x="83423" y="7953685"/>
            <a:ext cx="6657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E7EDBB-6B62-48AB-9C62-18EF38722CFC}"/>
              </a:ext>
            </a:extLst>
          </p:cNvPr>
          <p:cNvCxnSpPr/>
          <p:nvPr/>
        </p:nvCxnSpPr>
        <p:spPr>
          <a:xfrm>
            <a:off x="89771" y="8402830"/>
            <a:ext cx="666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9FDB4B-D230-4F3E-8CAF-215BAB84A4F6}"/>
              </a:ext>
            </a:extLst>
          </p:cNvPr>
          <p:cNvCxnSpPr/>
          <p:nvPr/>
        </p:nvCxnSpPr>
        <p:spPr>
          <a:xfrm>
            <a:off x="89771" y="8755163"/>
            <a:ext cx="6664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3B9899-D726-488A-A4CD-9F677A240826}"/>
              </a:ext>
            </a:extLst>
          </p:cNvPr>
          <p:cNvCxnSpPr/>
          <p:nvPr/>
        </p:nvCxnSpPr>
        <p:spPr>
          <a:xfrm>
            <a:off x="83423" y="9145586"/>
            <a:ext cx="6670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7C6FBD-E6F4-4DA0-A9FC-212DDB337B91}"/>
              </a:ext>
            </a:extLst>
          </p:cNvPr>
          <p:cNvCxnSpPr/>
          <p:nvPr/>
        </p:nvCxnSpPr>
        <p:spPr>
          <a:xfrm>
            <a:off x="83423" y="9628061"/>
            <a:ext cx="6670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633E82-ABDF-4D3B-A7DB-ED02532B571F}"/>
              </a:ext>
            </a:extLst>
          </p:cNvPr>
          <p:cNvCxnSpPr/>
          <p:nvPr/>
        </p:nvCxnSpPr>
        <p:spPr>
          <a:xfrm flipV="1">
            <a:off x="69138" y="10051813"/>
            <a:ext cx="6684809" cy="12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EFCA69-2760-4ECF-B6F6-A165DFDFC0D8}"/>
              </a:ext>
            </a:extLst>
          </p:cNvPr>
          <p:cNvCxnSpPr/>
          <p:nvPr/>
        </p:nvCxnSpPr>
        <p:spPr>
          <a:xfrm flipV="1">
            <a:off x="75487" y="1221263"/>
            <a:ext cx="6678460" cy="23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D1B515-070F-44CC-A91B-ECD3B360B6FA}"/>
              </a:ext>
            </a:extLst>
          </p:cNvPr>
          <p:cNvCxnSpPr/>
          <p:nvPr/>
        </p:nvCxnSpPr>
        <p:spPr>
          <a:xfrm>
            <a:off x="527806" y="1245071"/>
            <a:ext cx="26981" cy="878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9" name="Rectangle 12">
            <a:extLst>
              <a:ext uri="{FF2B5EF4-FFF2-40B4-BE49-F238E27FC236}">
                <a16:creationId xmlns:a16="http://schemas.microsoft.com/office/drawing/2014/main" id="{861E3293-AF6E-4DE0-A2C0-B5092273250C}"/>
              </a:ext>
            </a:extLst>
          </p:cNvPr>
          <p:cNvSpPr>
            <a:spLocks noChangeArrowheads="1"/>
          </p:cNvSpPr>
          <p:nvPr/>
        </p:nvSpPr>
        <p:spPr bwMode="auto">
          <a:xfrm>
            <a:off x="554787" y="1287923"/>
            <a:ext cx="6302320" cy="116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Get comfortable in a distraction free environment. You can either lay down or sit upright in a chair. Closing your eyes will help you focus on the different muscle groups, but you do not have to if you don’t want to! </a:t>
            </a:r>
            <a:r>
              <a:rPr lang="en-GB" altLang="en-US" sz="1400" b="1"/>
              <a:t>For all steps, hold the tense position for a couple of deep breaths, or however long is comfortable for you, then relax. Repeat each step three times.</a:t>
            </a:r>
          </a:p>
        </p:txBody>
      </p:sp>
      <p:sp>
        <p:nvSpPr>
          <p:cNvPr id="24610" name="Rectangle 13">
            <a:extLst>
              <a:ext uri="{FF2B5EF4-FFF2-40B4-BE49-F238E27FC236}">
                <a16:creationId xmlns:a16="http://schemas.microsoft.com/office/drawing/2014/main" id="{050FF174-909F-4419-A20B-245865394616}"/>
              </a:ext>
            </a:extLst>
          </p:cNvPr>
          <p:cNvSpPr>
            <a:spLocks noChangeArrowheads="1"/>
          </p:cNvSpPr>
          <p:nvPr/>
        </p:nvSpPr>
        <p:spPr bwMode="auto">
          <a:xfrm>
            <a:off x="542090" y="2417928"/>
            <a:ext cx="6315017"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Draw a deep breath in through your nose and feel your abdomen rise as you fill your body with air. Then slowly exhale from your mouth, pulling your belly-button towards your spine. </a:t>
            </a:r>
          </a:p>
        </p:txBody>
      </p:sp>
      <p:sp>
        <p:nvSpPr>
          <p:cNvPr id="24611" name="Rectangle 14">
            <a:extLst>
              <a:ext uri="{FF2B5EF4-FFF2-40B4-BE49-F238E27FC236}">
                <a16:creationId xmlns:a16="http://schemas.microsoft.com/office/drawing/2014/main" id="{2AD583BC-67DE-46DD-9B46-7304D21CE7EA}"/>
              </a:ext>
            </a:extLst>
          </p:cNvPr>
          <p:cNvSpPr>
            <a:spLocks noChangeArrowheads="1"/>
          </p:cNvSpPr>
          <p:nvPr/>
        </p:nvSpPr>
        <p:spPr bwMode="auto">
          <a:xfrm>
            <a:off x="591289" y="3114657"/>
            <a:ext cx="6265818" cy="9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Start with your feet. Clench your toes with your heel pressing towards the ground. Squeeze tightly for a couple of breaths and then release. It may help to say ‘relax’ whilst you release the tension. Next, flex your feet with your toes pointing towards your head. </a:t>
            </a:r>
          </a:p>
        </p:txBody>
      </p:sp>
      <p:sp>
        <p:nvSpPr>
          <p:cNvPr id="24612" name="Rectangle 15">
            <a:extLst>
              <a:ext uri="{FF2B5EF4-FFF2-40B4-BE49-F238E27FC236}">
                <a16:creationId xmlns:a16="http://schemas.microsoft.com/office/drawing/2014/main" id="{EAFB1099-0246-4853-9430-3A998BD9B474}"/>
              </a:ext>
            </a:extLst>
          </p:cNvPr>
          <p:cNvSpPr>
            <a:spLocks noChangeArrowheads="1"/>
          </p:cNvSpPr>
          <p:nvPr/>
        </p:nvSpPr>
        <p:spPr bwMode="auto">
          <a:xfrm>
            <a:off x="591289" y="4095476"/>
            <a:ext cx="6265818" cy="9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Next move to your legs. Stretch your leg out, with your toes pointing towards the sky, feel the back of your leg tightening. Hold this for a couple of deep breaths and then release. Then, point your toes down into the ground with your leg straight for a couple of deep breaths. </a:t>
            </a:r>
          </a:p>
        </p:txBody>
      </p:sp>
      <p:sp>
        <p:nvSpPr>
          <p:cNvPr id="24613" name="Rectangle 16">
            <a:extLst>
              <a:ext uri="{FF2B5EF4-FFF2-40B4-BE49-F238E27FC236}">
                <a16:creationId xmlns:a16="http://schemas.microsoft.com/office/drawing/2014/main" id="{DA0972A0-0E7C-4681-9EAC-2ECDCD952181}"/>
              </a:ext>
            </a:extLst>
          </p:cNvPr>
          <p:cNvSpPr>
            <a:spLocks noChangeArrowheads="1"/>
          </p:cNvSpPr>
          <p:nvPr/>
        </p:nvSpPr>
        <p:spPr bwMode="auto">
          <a:xfrm>
            <a:off x="591289" y="5084234"/>
            <a:ext cx="6265818" cy="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Now move onto your glutes. Squeeze your buttocks muscles for a couple of deep breaths. Remember, you should only feel tension and not pain. </a:t>
            </a:r>
          </a:p>
        </p:txBody>
      </p:sp>
      <p:sp>
        <p:nvSpPr>
          <p:cNvPr id="24614" name="Rectangle 17">
            <a:extLst>
              <a:ext uri="{FF2B5EF4-FFF2-40B4-BE49-F238E27FC236}">
                <a16:creationId xmlns:a16="http://schemas.microsoft.com/office/drawing/2014/main" id="{F61EABBD-C5DD-41E6-9652-774E8368C947}"/>
              </a:ext>
            </a:extLst>
          </p:cNvPr>
          <p:cNvSpPr>
            <a:spLocks noChangeArrowheads="1"/>
          </p:cNvSpPr>
          <p:nvPr/>
        </p:nvSpPr>
        <p:spPr bwMode="auto">
          <a:xfrm>
            <a:off x="591289" y="5738113"/>
            <a:ext cx="6265818" cy="52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To tense your stomach and chest, pull your belly button in towards your naval as tight as you can. Breath in deeply, filling up your chest and lungs with air.</a:t>
            </a:r>
            <a:endParaRPr lang="en-GB" altLang="en-US" sz="1400" i="1"/>
          </a:p>
        </p:txBody>
      </p:sp>
      <p:sp>
        <p:nvSpPr>
          <p:cNvPr id="24615" name="Rectangle 18">
            <a:extLst>
              <a:ext uri="{FF2B5EF4-FFF2-40B4-BE49-F238E27FC236}">
                <a16:creationId xmlns:a16="http://schemas.microsoft.com/office/drawing/2014/main" id="{EB6640D0-CC6A-4374-8248-3D58F4AE00EF}"/>
              </a:ext>
            </a:extLst>
          </p:cNvPr>
          <p:cNvSpPr>
            <a:spLocks noChangeArrowheads="1"/>
          </p:cNvSpPr>
          <p:nvPr/>
        </p:nvSpPr>
        <p:spPr bwMode="auto">
          <a:xfrm>
            <a:off x="554787" y="6388819"/>
            <a:ext cx="6302320" cy="52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Next, tense your shoulder blades and back. Push your shoulder blades backwards, as if you are trying to get them to touch. This will push your chest forwards.</a:t>
            </a:r>
          </a:p>
        </p:txBody>
      </p:sp>
      <p:sp>
        <p:nvSpPr>
          <p:cNvPr id="24616" name="Rectangle 19">
            <a:extLst>
              <a:ext uri="{FF2B5EF4-FFF2-40B4-BE49-F238E27FC236}">
                <a16:creationId xmlns:a16="http://schemas.microsoft.com/office/drawing/2014/main" id="{A0A32CB7-C858-46B4-9483-41BAD62F1FC3}"/>
              </a:ext>
            </a:extLst>
          </p:cNvPr>
          <p:cNvSpPr>
            <a:spLocks noChangeArrowheads="1"/>
          </p:cNvSpPr>
          <p:nvPr/>
        </p:nvSpPr>
        <p:spPr bwMode="auto">
          <a:xfrm>
            <a:off x="554787" y="6998260"/>
            <a:ext cx="6302320" cy="52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Now tense the muscles in your shoulders as you bring your shoulders up towards your ears.</a:t>
            </a:r>
          </a:p>
        </p:txBody>
      </p:sp>
      <p:sp>
        <p:nvSpPr>
          <p:cNvPr id="24617" name="Rectangle 24">
            <a:extLst>
              <a:ext uri="{FF2B5EF4-FFF2-40B4-BE49-F238E27FC236}">
                <a16:creationId xmlns:a16="http://schemas.microsoft.com/office/drawing/2014/main" id="{F3C25FAE-2C39-4D0F-AB1A-FF5CA7B08317}"/>
              </a:ext>
            </a:extLst>
          </p:cNvPr>
          <p:cNvSpPr>
            <a:spLocks noChangeArrowheads="1"/>
          </p:cNvSpPr>
          <p:nvPr/>
        </p:nvSpPr>
        <p:spPr bwMode="auto">
          <a:xfrm>
            <a:off x="591289" y="7488668"/>
            <a:ext cx="6265818" cy="5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Be careful when tensing your neck muscles! Face forward, and </a:t>
            </a:r>
            <a:r>
              <a:rPr lang="en-GB" altLang="en-US" sz="1400" u="sng"/>
              <a:t>SLOWLY</a:t>
            </a:r>
            <a:r>
              <a:rPr lang="en-GB" altLang="en-US" sz="1400"/>
              <a:t> pull your head back to look up at the ceiling. </a:t>
            </a:r>
          </a:p>
        </p:txBody>
      </p:sp>
      <p:sp>
        <p:nvSpPr>
          <p:cNvPr id="24618" name="Rectangle 25">
            <a:extLst>
              <a:ext uri="{FF2B5EF4-FFF2-40B4-BE49-F238E27FC236}">
                <a16:creationId xmlns:a16="http://schemas.microsoft.com/office/drawing/2014/main" id="{87DE0734-0E5E-4249-BCB1-6C30A900A522}"/>
              </a:ext>
            </a:extLst>
          </p:cNvPr>
          <p:cNvSpPr>
            <a:spLocks noChangeArrowheads="1"/>
          </p:cNvSpPr>
          <p:nvPr/>
        </p:nvSpPr>
        <p:spPr bwMode="auto">
          <a:xfrm>
            <a:off x="591289" y="7953686"/>
            <a:ext cx="6265818" cy="52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Open your mouth as wide as you can, as if you are yawning, to tense your mouth and jaw.</a:t>
            </a:r>
          </a:p>
        </p:txBody>
      </p:sp>
      <p:sp>
        <p:nvSpPr>
          <p:cNvPr id="24619" name="Rectangle 27">
            <a:extLst>
              <a:ext uri="{FF2B5EF4-FFF2-40B4-BE49-F238E27FC236}">
                <a16:creationId xmlns:a16="http://schemas.microsoft.com/office/drawing/2014/main" id="{46E601F7-AD67-4E44-A195-539132DC62A6}"/>
              </a:ext>
            </a:extLst>
          </p:cNvPr>
          <p:cNvSpPr>
            <a:spLocks noChangeArrowheads="1"/>
          </p:cNvSpPr>
          <p:nvPr/>
        </p:nvSpPr>
        <p:spPr bwMode="auto">
          <a:xfrm>
            <a:off x="591291" y="8431399"/>
            <a:ext cx="6149961" cy="3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To tense your eyes and cheeks, squeeze your eyes tight shut. </a:t>
            </a:r>
          </a:p>
        </p:txBody>
      </p:sp>
      <p:sp>
        <p:nvSpPr>
          <p:cNvPr id="24620" name="Rectangle 28">
            <a:extLst>
              <a:ext uri="{FF2B5EF4-FFF2-40B4-BE49-F238E27FC236}">
                <a16:creationId xmlns:a16="http://schemas.microsoft.com/office/drawing/2014/main" id="{5AD71492-70E1-4C36-9DE3-7F73D2A411AE}"/>
              </a:ext>
            </a:extLst>
          </p:cNvPr>
          <p:cNvSpPr>
            <a:spLocks noChangeArrowheads="1"/>
          </p:cNvSpPr>
          <p:nvPr/>
        </p:nvSpPr>
        <p:spPr bwMode="auto">
          <a:xfrm>
            <a:off x="591289" y="8699617"/>
            <a:ext cx="6265818" cy="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Raise your eyebrows as high as they will go, as if you were surprised, to tense your forehead. </a:t>
            </a:r>
          </a:p>
        </p:txBody>
      </p:sp>
      <p:sp>
        <p:nvSpPr>
          <p:cNvPr id="24621" name="Rectangle 29">
            <a:extLst>
              <a:ext uri="{FF2B5EF4-FFF2-40B4-BE49-F238E27FC236}">
                <a16:creationId xmlns:a16="http://schemas.microsoft.com/office/drawing/2014/main" id="{377A338B-CE02-485D-8284-38DF9A775B5D}"/>
              </a:ext>
            </a:extLst>
          </p:cNvPr>
          <p:cNvSpPr>
            <a:spLocks noChangeArrowheads="1"/>
          </p:cNvSpPr>
          <p:nvPr/>
        </p:nvSpPr>
        <p:spPr bwMode="auto">
          <a:xfrm>
            <a:off x="591291" y="9166220"/>
            <a:ext cx="6149961" cy="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To tense  your upper arms, bring your forearms up to your shoulder to ‘make a muscle’. </a:t>
            </a:r>
          </a:p>
        </p:txBody>
      </p:sp>
      <p:sp>
        <p:nvSpPr>
          <p:cNvPr id="24622" name="Rectangle 43">
            <a:extLst>
              <a:ext uri="{FF2B5EF4-FFF2-40B4-BE49-F238E27FC236}">
                <a16:creationId xmlns:a16="http://schemas.microsoft.com/office/drawing/2014/main" id="{49CA25E6-6EDD-46D0-80CC-CCE73384AAC4}"/>
              </a:ext>
            </a:extLst>
          </p:cNvPr>
          <p:cNvSpPr>
            <a:spLocks noChangeArrowheads="1"/>
          </p:cNvSpPr>
          <p:nvPr/>
        </p:nvSpPr>
        <p:spPr bwMode="auto">
          <a:xfrm>
            <a:off x="591291" y="9688371"/>
            <a:ext cx="6149961" cy="3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Finally, to tense your hand and forearm, make fists with both of your hands.</a:t>
            </a:r>
          </a:p>
        </p:txBody>
      </p:sp>
      <p:sp>
        <p:nvSpPr>
          <p:cNvPr id="45" name="Rectangle 44">
            <a:extLst>
              <a:ext uri="{FF2B5EF4-FFF2-40B4-BE49-F238E27FC236}">
                <a16:creationId xmlns:a16="http://schemas.microsoft.com/office/drawing/2014/main" id="{53786CB4-6970-4A91-AF78-D25641DF6A26}"/>
              </a:ext>
            </a:extLst>
          </p:cNvPr>
          <p:cNvSpPr/>
          <p:nvPr/>
        </p:nvSpPr>
        <p:spPr>
          <a:xfrm>
            <a:off x="180236" y="10078793"/>
            <a:ext cx="6561016" cy="737996"/>
          </a:xfrm>
          <a:prstGeom prst="rect">
            <a:avLst/>
          </a:prstGeom>
          <a:solidFill>
            <a:schemeClr val="accent4">
              <a:lumMod val="20000"/>
              <a:lumOff val="80000"/>
              <a:alpha val="35000"/>
            </a:schemeClr>
          </a:solidFill>
        </p:spPr>
        <p:txBody>
          <a:bodyPr>
            <a:spAutoFit/>
          </a:bodyPr>
          <a:lstStyle/>
          <a:p>
            <a:pPr algn="ctr">
              <a:defRPr/>
            </a:pPr>
            <a:r>
              <a:rPr lang="en-GB" sz="1400" i="1" dirty="0"/>
              <a:t>Practice means progress. Only through practice can you become more aware of how your muscles respond to tensions and relaxation. Training your body to respond differently to stress is like any training – practice is the key!</a:t>
            </a:r>
          </a:p>
        </p:txBody>
      </p:sp>
      <p:sp>
        <p:nvSpPr>
          <p:cNvPr id="24624" name="Rectangle 45">
            <a:extLst>
              <a:ext uri="{FF2B5EF4-FFF2-40B4-BE49-F238E27FC236}">
                <a16:creationId xmlns:a16="http://schemas.microsoft.com/office/drawing/2014/main" id="{E961445B-8538-496B-802B-CFB8741B89F5}"/>
              </a:ext>
            </a:extLst>
          </p:cNvPr>
          <p:cNvSpPr>
            <a:spLocks noChangeArrowheads="1"/>
          </p:cNvSpPr>
          <p:nvPr/>
        </p:nvSpPr>
        <p:spPr bwMode="auto">
          <a:xfrm>
            <a:off x="1808585" y="851472"/>
            <a:ext cx="3007529" cy="36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799" u="sng"/>
              <a:t>Progressive Muscle Relaxation</a:t>
            </a:r>
          </a:p>
        </p:txBody>
      </p:sp>
      <p:cxnSp>
        <p:nvCxnSpPr>
          <p:cNvPr id="63" name="Straight Connector 62">
            <a:extLst>
              <a:ext uri="{FF2B5EF4-FFF2-40B4-BE49-F238E27FC236}">
                <a16:creationId xmlns:a16="http://schemas.microsoft.com/office/drawing/2014/main" id="{718740B2-D065-41EB-A100-BFC4F92E99CC}"/>
              </a:ext>
            </a:extLst>
          </p:cNvPr>
          <p:cNvCxnSpPr/>
          <p:nvPr/>
        </p:nvCxnSpPr>
        <p:spPr>
          <a:xfrm>
            <a:off x="61202" y="1245071"/>
            <a:ext cx="7936" cy="8833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C5545B-EB58-4938-9BD8-3FA576342AAA}"/>
              </a:ext>
            </a:extLst>
          </p:cNvPr>
          <p:cNvCxnSpPr/>
          <p:nvPr/>
        </p:nvCxnSpPr>
        <p:spPr>
          <a:xfrm>
            <a:off x="6753947" y="1232372"/>
            <a:ext cx="0" cy="8819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27" name="Slide Number Placeholder 7">
            <a:extLst>
              <a:ext uri="{FF2B5EF4-FFF2-40B4-BE49-F238E27FC236}">
                <a16:creationId xmlns:a16="http://schemas.microsoft.com/office/drawing/2014/main" id="{A0413091-DBE5-4B26-A2C8-E87E48F87DB3}"/>
              </a:ext>
            </a:extLst>
          </p:cNvPr>
          <p:cNvSpPr txBox="1">
            <a:spLocks noChangeArrowheads="1"/>
          </p:cNvSpPr>
          <p:nvPr/>
        </p:nvSpPr>
        <p:spPr bwMode="auto">
          <a:xfrm>
            <a:off x="4738349" y="757834"/>
            <a:ext cx="325352" cy="5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B8961BB-7CA0-434B-BB9E-488DFA9F3CBC}" type="slidenum">
              <a:rPr lang="en-GB" altLang="en-US" sz="900"/>
              <a:pPr algn="r" eaLnBrk="1" hangingPunct="1">
                <a:spcBef>
                  <a:spcPct val="0"/>
                </a:spcBef>
                <a:buFontTx/>
                <a:buNone/>
              </a:pPr>
              <a:t>15</a:t>
            </a:fld>
            <a:endParaRPr lang="en-GB" altLang="en-US" sz="900"/>
          </a:p>
        </p:txBody>
      </p:sp>
      <p:sp>
        <p:nvSpPr>
          <p:cNvPr id="55" name="Oval 54">
            <a:extLst>
              <a:ext uri="{FF2B5EF4-FFF2-40B4-BE49-F238E27FC236}">
                <a16:creationId xmlns:a16="http://schemas.microsoft.com/office/drawing/2014/main" id="{4C02B2A7-EF7C-49B2-9639-797FDB3ACBD6}"/>
              </a:ext>
            </a:extLst>
          </p:cNvPr>
          <p:cNvSpPr/>
          <p:nvPr/>
        </p:nvSpPr>
        <p:spPr>
          <a:xfrm>
            <a:off x="4765329" y="838776"/>
            <a:ext cx="282501"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54" name="Footer Placeholder 5">
            <a:extLst>
              <a:ext uri="{FF2B5EF4-FFF2-40B4-BE49-F238E27FC236}">
                <a16:creationId xmlns:a16="http://schemas.microsoft.com/office/drawing/2014/main" id="{C85BE3C4-82A5-41BC-8907-F527C2400F7B}"/>
              </a:ext>
            </a:extLst>
          </p:cNvPr>
          <p:cNvSpPr>
            <a:spLocks noGrp="1"/>
          </p:cNvSpPr>
          <p:nvPr>
            <p:ph type="ftr" sz="quarter" idx="11"/>
          </p:nvPr>
        </p:nvSpPr>
        <p:spPr>
          <a:xfrm>
            <a:off x="1878013" y="10681032"/>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C93DF4EA-4297-40FB-B83A-629ED96CEFB9}"/>
              </a:ext>
            </a:extLst>
          </p:cNvPr>
          <p:cNvSpPr txBox="1">
            <a:spLocks noChangeArrowheads="1"/>
          </p:cNvSpPr>
          <p:nvPr/>
        </p:nvSpPr>
        <p:spPr bwMode="auto">
          <a:xfrm>
            <a:off x="1372137" y="1078425"/>
            <a:ext cx="3813770" cy="64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799">
                <a:latin typeface="Kristen ITC" panose="03050502040202030202" pitchFamily="66" charset="0"/>
              </a:rPr>
              <a:t>Calming The Body: Deep Breathing</a:t>
            </a:r>
          </a:p>
        </p:txBody>
      </p:sp>
      <p:sp>
        <p:nvSpPr>
          <p:cNvPr id="26627" name="TextBox 19">
            <a:extLst>
              <a:ext uri="{FF2B5EF4-FFF2-40B4-BE49-F238E27FC236}">
                <a16:creationId xmlns:a16="http://schemas.microsoft.com/office/drawing/2014/main" id="{7424F8F5-96E0-49B1-8299-3DA5FEE9CFDC}"/>
              </a:ext>
            </a:extLst>
          </p:cNvPr>
          <p:cNvSpPr txBox="1">
            <a:spLocks noChangeArrowheads="1"/>
          </p:cNvSpPr>
          <p:nvPr/>
        </p:nvSpPr>
        <p:spPr bwMode="auto">
          <a:xfrm>
            <a:off x="195605" y="1791249"/>
            <a:ext cx="6507053" cy="1169246"/>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dirty="0">
                <a:latin typeface="Kristen ITC" panose="03050502040202030202" pitchFamily="66" charset="0"/>
              </a:rPr>
              <a:t>During periods of low mood we can experience anxiety, the body triggers the </a:t>
            </a:r>
            <a:r>
              <a:rPr lang="en-GB" altLang="en-US" sz="1400" b="1" dirty="0">
                <a:latin typeface="Kristen ITC" panose="03050502040202030202" pitchFamily="66" charset="0"/>
              </a:rPr>
              <a:t>Fight or Flight Response</a:t>
            </a:r>
            <a:r>
              <a:rPr lang="en-GB" altLang="en-US" sz="1400" dirty="0">
                <a:latin typeface="Kristen ITC" panose="03050502040202030202" pitchFamily="66" charset="0"/>
              </a:rPr>
              <a:t>. Breathing is shallow, uncontrolled, and muscles become tense. Deep breathing triggers the </a:t>
            </a:r>
            <a:r>
              <a:rPr lang="en-GB" altLang="en-US" sz="1400" b="1" dirty="0">
                <a:latin typeface="Kristen ITC" panose="03050502040202030202" pitchFamily="66" charset="0"/>
              </a:rPr>
              <a:t>Relaxation Response</a:t>
            </a:r>
            <a:r>
              <a:rPr lang="en-GB" altLang="en-US" sz="1400" dirty="0">
                <a:latin typeface="Kristen ITC" panose="03050502040202030202" pitchFamily="66" charset="0"/>
              </a:rPr>
              <a:t>, whereby breathing becomes deeper, controlled, slower, and the symptoms of anxiety reduce.</a:t>
            </a:r>
          </a:p>
        </p:txBody>
      </p:sp>
      <p:grpSp>
        <p:nvGrpSpPr>
          <p:cNvPr id="26628" name="Group 28">
            <a:extLst>
              <a:ext uri="{FF2B5EF4-FFF2-40B4-BE49-F238E27FC236}">
                <a16:creationId xmlns:a16="http://schemas.microsoft.com/office/drawing/2014/main" id="{5F69D112-BAD5-4ABA-B5FE-1A1647DD8B72}"/>
              </a:ext>
            </a:extLst>
          </p:cNvPr>
          <p:cNvGrpSpPr>
            <a:grpSpLocks/>
          </p:cNvGrpSpPr>
          <p:nvPr/>
        </p:nvGrpSpPr>
        <p:grpSpPr bwMode="auto">
          <a:xfrm>
            <a:off x="643831" y="3057523"/>
            <a:ext cx="5632570" cy="6192812"/>
            <a:chOff x="260771" y="2195226"/>
            <a:chExt cx="6059952" cy="6931886"/>
          </a:xfrm>
        </p:grpSpPr>
        <p:grpSp>
          <p:nvGrpSpPr>
            <p:cNvPr id="26638" name="Group 18">
              <a:extLst>
                <a:ext uri="{FF2B5EF4-FFF2-40B4-BE49-F238E27FC236}">
                  <a16:creationId xmlns:a16="http://schemas.microsoft.com/office/drawing/2014/main" id="{E2197ACE-1FEA-42FC-BE82-AFA52420BB25}"/>
                </a:ext>
              </a:extLst>
            </p:cNvPr>
            <p:cNvGrpSpPr>
              <a:grpSpLocks/>
            </p:cNvGrpSpPr>
            <p:nvPr/>
          </p:nvGrpSpPr>
          <p:grpSpPr bwMode="auto">
            <a:xfrm>
              <a:off x="278965" y="3744804"/>
              <a:ext cx="6028842" cy="5382308"/>
              <a:chOff x="309965" y="3518115"/>
              <a:chExt cx="6028842" cy="5382308"/>
            </a:xfrm>
          </p:grpSpPr>
          <p:grpSp>
            <p:nvGrpSpPr>
              <p:cNvPr id="26643" name="Group 6">
                <a:extLst>
                  <a:ext uri="{FF2B5EF4-FFF2-40B4-BE49-F238E27FC236}">
                    <a16:creationId xmlns:a16="http://schemas.microsoft.com/office/drawing/2014/main" id="{1ADB442A-9512-4821-9EB1-802ECA5E85C7}"/>
                  </a:ext>
                </a:extLst>
              </p:cNvPr>
              <p:cNvGrpSpPr>
                <a:grpSpLocks/>
              </p:cNvGrpSpPr>
              <p:nvPr/>
            </p:nvGrpSpPr>
            <p:grpSpPr bwMode="auto">
              <a:xfrm>
                <a:off x="472695" y="3612136"/>
                <a:ext cx="5866112" cy="5288287"/>
                <a:chOff x="457196" y="3612136"/>
                <a:chExt cx="5866112" cy="5288287"/>
              </a:xfrm>
            </p:grpSpPr>
            <p:pic>
              <p:nvPicPr>
                <p:cNvPr id="26649" name="Picture 7">
                  <a:extLst>
                    <a:ext uri="{FF2B5EF4-FFF2-40B4-BE49-F238E27FC236}">
                      <a16:creationId xmlns:a16="http://schemas.microsoft.com/office/drawing/2014/main" id="{335E2D71-2967-45A6-8B64-4CBD08C31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 t="14195" r="91051" b="76588"/>
                <a:stretch>
                  <a:fillRect/>
                </a:stretch>
              </p:blipFill>
              <p:spPr bwMode="auto">
                <a:xfrm>
                  <a:off x="492062" y="3612136"/>
                  <a:ext cx="1418097" cy="121083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6650" name="Picture 8">
                  <a:extLst>
                    <a:ext uri="{FF2B5EF4-FFF2-40B4-BE49-F238E27FC236}">
                      <a16:creationId xmlns:a16="http://schemas.microsoft.com/office/drawing/2014/main" id="{157E1A99-2B4B-44F9-85F0-726C81F2B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10" t="42236" r="65126" b="49200"/>
                <a:stretch>
                  <a:fillRect/>
                </a:stretch>
              </p:blipFill>
              <p:spPr bwMode="auto">
                <a:xfrm>
                  <a:off x="536809" y="5145397"/>
                  <a:ext cx="1320862" cy="1378291"/>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6651" name="Picture 9">
                  <a:extLst>
                    <a:ext uri="{FF2B5EF4-FFF2-40B4-BE49-F238E27FC236}">
                      <a16:creationId xmlns:a16="http://schemas.microsoft.com/office/drawing/2014/main" id="{6266D4C3-4245-43EB-92FC-5F1009A484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254" t="27544" r="61102" b="62923"/>
                <a:stretch>
                  <a:fillRect/>
                </a:stretch>
              </p:blipFill>
              <p:spPr bwMode="auto">
                <a:xfrm>
                  <a:off x="488199" y="6873046"/>
                  <a:ext cx="1418097" cy="1251263"/>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6652" name="TextBox 5">
                  <a:extLst>
                    <a:ext uri="{FF2B5EF4-FFF2-40B4-BE49-F238E27FC236}">
                      <a16:creationId xmlns:a16="http://schemas.microsoft.com/office/drawing/2014/main" id="{E8C4D909-0B91-4F6B-9ACC-8AF26D533151}"/>
                    </a:ext>
                  </a:extLst>
                </p:cNvPr>
                <p:cNvSpPr txBox="1">
                  <a:spLocks noChangeArrowheads="1"/>
                </p:cNvSpPr>
                <p:nvPr/>
              </p:nvSpPr>
              <p:spPr bwMode="auto">
                <a:xfrm>
                  <a:off x="2216258" y="3894387"/>
                  <a:ext cx="4107050" cy="58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Kristen ITC" panose="03050502040202030202" pitchFamily="66" charset="0"/>
                    </a:rPr>
                    <a:t>1. </a:t>
                  </a:r>
                  <a:r>
                    <a:rPr lang="en-GB" altLang="en-US" sz="1400" b="1">
                      <a:latin typeface="Kristen ITC" panose="03050502040202030202" pitchFamily="66" charset="0"/>
                    </a:rPr>
                    <a:t>Inhale</a:t>
                  </a:r>
                  <a:r>
                    <a:rPr lang="en-GB" altLang="en-US" sz="1400">
                      <a:latin typeface="Kristen ITC" panose="03050502040202030202" pitchFamily="66" charset="0"/>
                    </a:rPr>
                    <a:t>. Breath in slowly through your nose for 4-8 seconds.</a:t>
                  </a:r>
                </a:p>
              </p:txBody>
            </p:sp>
            <p:sp>
              <p:nvSpPr>
                <p:cNvPr id="26653" name="TextBox 14">
                  <a:extLst>
                    <a:ext uri="{FF2B5EF4-FFF2-40B4-BE49-F238E27FC236}">
                      <a16:creationId xmlns:a16="http://schemas.microsoft.com/office/drawing/2014/main" id="{610D21B0-5509-4EAE-93F6-50AEFA3D9FAE}"/>
                    </a:ext>
                  </a:extLst>
                </p:cNvPr>
                <p:cNvSpPr txBox="1">
                  <a:spLocks noChangeArrowheads="1"/>
                </p:cNvSpPr>
                <p:nvPr/>
              </p:nvSpPr>
              <p:spPr bwMode="auto">
                <a:xfrm>
                  <a:off x="2216258" y="5378652"/>
                  <a:ext cx="4107050" cy="8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Kristen ITC" panose="03050502040202030202" pitchFamily="66" charset="0"/>
                    </a:rPr>
                    <a:t>2. </a:t>
                  </a:r>
                  <a:r>
                    <a:rPr lang="en-GB" altLang="en-US" sz="1400" b="1">
                      <a:latin typeface="Kristen ITC" panose="03050502040202030202" pitchFamily="66" charset="0"/>
                    </a:rPr>
                    <a:t>Pause</a:t>
                  </a:r>
                  <a:r>
                    <a:rPr lang="en-GB" altLang="en-US" sz="1400">
                      <a:latin typeface="Kristen ITC" panose="03050502040202030202" pitchFamily="66" charset="0"/>
                    </a:rPr>
                    <a:t>. Hold the air in your lungs for 4-8 seconds (however long is most comfortable for you).</a:t>
                  </a:r>
                </a:p>
              </p:txBody>
            </p:sp>
            <p:sp>
              <p:nvSpPr>
                <p:cNvPr id="26654" name="TextBox 15">
                  <a:extLst>
                    <a:ext uri="{FF2B5EF4-FFF2-40B4-BE49-F238E27FC236}">
                      <a16:creationId xmlns:a16="http://schemas.microsoft.com/office/drawing/2014/main" id="{76D631E0-D809-491C-8D3A-E46470C89A0F}"/>
                    </a:ext>
                  </a:extLst>
                </p:cNvPr>
                <p:cNvSpPr txBox="1">
                  <a:spLocks noChangeArrowheads="1"/>
                </p:cNvSpPr>
                <p:nvPr/>
              </p:nvSpPr>
              <p:spPr bwMode="auto">
                <a:xfrm>
                  <a:off x="2216257" y="7037013"/>
                  <a:ext cx="4107050" cy="58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Kristen ITC" panose="03050502040202030202" pitchFamily="66" charset="0"/>
                    </a:rPr>
                    <a:t>3. </a:t>
                  </a:r>
                  <a:r>
                    <a:rPr lang="en-GB" altLang="en-US" sz="1400" b="1">
                      <a:latin typeface="Kristen ITC" panose="03050502040202030202" pitchFamily="66" charset="0"/>
                    </a:rPr>
                    <a:t>Exhale</a:t>
                  </a:r>
                  <a:r>
                    <a:rPr lang="en-GB" altLang="en-US" sz="1400">
                      <a:latin typeface="Kristen ITC" panose="03050502040202030202" pitchFamily="66" charset="0"/>
                    </a:rPr>
                    <a:t>. Breath out slowly through your mouth for 4-8 seconds.</a:t>
                  </a:r>
                </a:p>
              </p:txBody>
            </p:sp>
            <p:sp>
              <p:nvSpPr>
                <p:cNvPr id="26655" name="TextBox 16">
                  <a:extLst>
                    <a:ext uri="{FF2B5EF4-FFF2-40B4-BE49-F238E27FC236}">
                      <a16:creationId xmlns:a16="http://schemas.microsoft.com/office/drawing/2014/main" id="{38543798-5472-43E6-92E9-61A00DB8489B}"/>
                    </a:ext>
                  </a:extLst>
                </p:cNvPr>
                <p:cNvSpPr txBox="1">
                  <a:spLocks noChangeArrowheads="1"/>
                </p:cNvSpPr>
                <p:nvPr/>
              </p:nvSpPr>
              <p:spPr bwMode="auto">
                <a:xfrm>
                  <a:off x="457196" y="8315027"/>
                  <a:ext cx="5866111" cy="58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b="1">
                      <a:latin typeface="Kristen ITC" panose="03050502040202030202" pitchFamily="66" charset="0"/>
                    </a:rPr>
                    <a:t>Repeat. </a:t>
                  </a:r>
                  <a:r>
                    <a:rPr lang="en-GB" altLang="en-US" sz="1400">
                      <a:latin typeface="Kristen ITC" panose="03050502040202030202" pitchFamily="66" charset="0"/>
                    </a:rPr>
                    <a:t>Practice for at least 2 minutes. As your technique improves, practice for 5-10 minutes. </a:t>
                  </a:r>
                  <a:endParaRPr lang="en-GB" altLang="en-US" sz="1400" b="1">
                    <a:latin typeface="Kristen ITC" panose="03050502040202030202" pitchFamily="66" charset="0"/>
                  </a:endParaRPr>
                </a:p>
              </p:txBody>
            </p:sp>
          </p:grpSp>
          <p:sp>
            <p:nvSpPr>
              <p:cNvPr id="8" name="Rectangle 7">
                <a:extLst>
                  <a:ext uri="{FF2B5EF4-FFF2-40B4-BE49-F238E27FC236}">
                    <a16:creationId xmlns:a16="http://schemas.microsoft.com/office/drawing/2014/main" id="{FC737C25-3B42-4DDB-8EDE-22CB3E83015C}"/>
                  </a:ext>
                </a:extLst>
              </p:cNvPr>
              <p:cNvSpPr/>
              <p:nvPr/>
            </p:nvSpPr>
            <p:spPr>
              <a:xfrm>
                <a:off x="310553" y="3517642"/>
                <a:ext cx="6012142" cy="536856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cxnSp>
            <p:nvCxnSpPr>
              <p:cNvPr id="10" name="Straight Connector 9">
                <a:extLst>
                  <a:ext uri="{FF2B5EF4-FFF2-40B4-BE49-F238E27FC236}">
                    <a16:creationId xmlns:a16="http://schemas.microsoft.com/office/drawing/2014/main" id="{E8C8160C-4C03-4B00-A62B-F253C38F7C0E}"/>
                  </a:ext>
                </a:extLst>
              </p:cNvPr>
              <p:cNvCxnSpPr/>
              <p:nvPr/>
            </p:nvCxnSpPr>
            <p:spPr>
              <a:xfrm>
                <a:off x="310553" y="4928179"/>
                <a:ext cx="60121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44D6FB-0A4C-4143-9288-1B6A2E395756}"/>
                  </a:ext>
                </a:extLst>
              </p:cNvPr>
              <p:cNvCxnSpPr/>
              <p:nvPr/>
            </p:nvCxnSpPr>
            <p:spPr>
              <a:xfrm>
                <a:off x="310553" y="6754416"/>
                <a:ext cx="6012142"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F46256-48D9-4B92-9E97-D5FF5FEADB5D}"/>
                  </a:ext>
                </a:extLst>
              </p:cNvPr>
              <p:cNvCxnSpPr/>
              <p:nvPr/>
            </p:nvCxnSpPr>
            <p:spPr>
              <a:xfrm>
                <a:off x="325921" y="8257332"/>
                <a:ext cx="601214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09D78D-EB7C-441F-9969-562592C9EDC9}"/>
                  </a:ext>
                </a:extLst>
              </p:cNvPr>
              <p:cNvCxnSpPr/>
              <p:nvPr/>
            </p:nvCxnSpPr>
            <p:spPr>
              <a:xfrm flipV="1">
                <a:off x="2060751" y="3517642"/>
                <a:ext cx="0" cy="473969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6639" name="TextBox 33">
              <a:extLst>
                <a:ext uri="{FF2B5EF4-FFF2-40B4-BE49-F238E27FC236}">
                  <a16:creationId xmlns:a16="http://schemas.microsoft.com/office/drawing/2014/main" id="{6494994E-997F-4526-9DBD-13B85923F461}"/>
                </a:ext>
              </a:extLst>
            </p:cNvPr>
            <p:cNvSpPr txBox="1">
              <a:spLocks noChangeArrowheads="1"/>
            </p:cNvSpPr>
            <p:nvPr/>
          </p:nvSpPr>
          <p:spPr bwMode="auto">
            <a:xfrm>
              <a:off x="306089" y="2195226"/>
              <a:ext cx="6001719" cy="154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dirty="0">
                  <a:latin typeface="Kristen ITC" panose="03050502040202030202" pitchFamily="66" charset="0"/>
                </a:rPr>
                <a:t>Sit or lie down comfortably. Close your eyes if it makes you feel more comfortable. Place your hand on your stomach, if you breath deeply enough, you should notice your hand rising and falling with each inhalation and exhalation. Imagine a balloon blowing up in your stomach as you breath in, and deflating as you breath out.</a:t>
              </a:r>
            </a:p>
          </p:txBody>
        </p:sp>
        <p:cxnSp>
          <p:nvCxnSpPr>
            <p:cNvPr id="35" name="Straight Connector 34">
              <a:extLst>
                <a:ext uri="{FF2B5EF4-FFF2-40B4-BE49-F238E27FC236}">
                  <a16:creationId xmlns:a16="http://schemas.microsoft.com/office/drawing/2014/main" id="{34639CDC-0E0B-479E-877E-067B6DEEAA45}"/>
                </a:ext>
              </a:extLst>
            </p:cNvPr>
            <p:cNvCxnSpPr/>
            <p:nvPr/>
          </p:nvCxnSpPr>
          <p:spPr>
            <a:xfrm>
              <a:off x="260771" y="2214768"/>
              <a:ext cx="6059952" cy="1598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E85E66-B4FE-4B45-AD1A-9B7FE5CD8B8A}"/>
                </a:ext>
              </a:extLst>
            </p:cNvPr>
            <p:cNvCxnSpPr/>
            <p:nvPr/>
          </p:nvCxnSpPr>
          <p:spPr>
            <a:xfrm flipV="1">
              <a:off x="279553" y="2214768"/>
              <a:ext cx="15368" cy="176761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7EBE95-BB46-43B6-8423-99A27589FD18}"/>
                </a:ext>
              </a:extLst>
            </p:cNvPr>
            <p:cNvCxnSpPr/>
            <p:nvPr/>
          </p:nvCxnSpPr>
          <p:spPr>
            <a:xfrm flipV="1">
              <a:off x="6289988" y="2214768"/>
              <a:ext cx="6830" cy="179603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6969692D-81BD-4943-9E41-EE68BD3624AD}"/>
              </a:ext>
            </a:extLst>
          </p:cNvPr>
          <p:cNvCxnSpPr/>
          <p:nvPr/>
        </p:nvCxnSpPr>
        <p:spPr>
          <a:xfrm flipV="1">
            <a:off x="262764" y="9405870"/>
            <a:ext cx="2574254" cy="317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6630" name="TextBox 30">
            <a:extLst>
              <a:ext uri="{FF2B5EF4-FFF2-40B4-BE49-F238E27FC236}">
                <a16:creationId xmlns:a16="http://schemas.microsoft.com/office/drawing/2014/main" id="{CDCE720E-F8B2-40FC-BB70-7E3503053BC8}"/>
              </a:ext>
            </a:extLst>
          </p:cNvPr>
          <p:cNvSpPr txBox="1">
            <a:spLocks noChangeArrowheads="1"/>
          </p:cNvSpPr>
          <p:nvPr/>
        </p:nvSpPr>
        <p:spPr bwMode="auto">
          <a:xfrm>
            <a:off x="2940177" y="9234465"/>
            <a:ext cx="1239515" cy="37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799" b="1">
                <a:latin typeface="Kristen ITC" panose="03050502040202030202" pitchFamily="66" charset="0"/>
              </a:rPr>
              <a:t>Tips</a:t>
            </a:r>
          </a:p>
        </p:txBody>
      </p:sp>
      <p:cxnSp>
        <p:nvCxnSpPr>
          <p:cNvPr id="45" name="Straight Connector 44">
            <a:extLst>
              <a:ext uri="{FF2B5EF4-FFF2-40B4-BE49-F238E27FC236}">
                <a16:creationId xmlns:a16="http://schemas.microsoft.com/office/drawing/2014/main" id="{D4CAE6F6-EBD0-4A62-9077-5AF4214A8F18}"/>
              </a:ext>
            </a:extLst>
          </p:cNvPr>
          <p:cNvCxnSpPr/>
          <p:nvPr/>
        </p:nvCxnSpPr>
        <p:spPr>
          <a:xfrm>
            <a:off x="3719437" y="9405868"/>
            <a:ext cx="256949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6632" name="TextBox 36">
            <a:extLst>
              <a:ext uri="{FF2B5EF4-FFF2-40B4-BE49-F238E27FC236}">
                <a16:creationId xmlns:a16="http://schemas.microsoft.com/office/drawing/2014/main" id="{AAFC957F-77D7-44A2-A071-8B1A8614D433}"/>
              </a:ext>
            </a:extLst>
          </p:cNvPr>
          <p:cNvSpPr txBox="1">
            <a:spLocks noChangeArrowheads="1"/>
          </p:cNvSpPr>
          <p:nvPr/>
        </p:nvSpPr>
        <p:spPr bwMode="auto">
          <a:xfrm>
            <a:off x="262765" y="9596319"/>
            <a:ext cx="6026166" cy="1169683"/>
          </a:xfrm>
          <a:prstGeom prst="rect">
            <a:avLst/>
          </a:prstGeom>
          <a:solidFill>
            <a:srgbClr val="33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n-GB" altLang="en-US" sz="1400" dirty="0">
                <a:latin typeface="Kristen ITC" panose="03050502040202030202" pitchFamily="66" charset="0"/>
              </a:rPr>
              <a:t>Slow down. The most common mistake is breathing too quickly. Count each step slowly as you do so. </a:t>
            </a:r>
          </a:p>
          <a:p>
            <a:pPr>
              <a:spcBef>
                <a:spcPct val="0"/>
              </a:spcBef>
              <a:buFontTx/>
              <a:buAutoNum type="arabicPeriod"/>
            </a:pPr>
            <a:r>
              <a:rPr lang="en-GB" altLang="en-US" sz="1400" dirty="0">
                <a:latin typeface="Kristen ITC" panose="03050502040202030202" pitchFamily="66" charset="0"/>
              </a:rPr>
              <a:t>Counting your breaths takes your mind off of the source of anxiety. Counting acts as a distraction, whenever you catch your mind wandering, return to counting. </a:t>
            </a:r>
          </a:p>
        </p:txBody>
      </p:sp>
      <p:cxnSp>
        <p:nvCxnSpPr>
          <p:cNvPr id="49" name="Straight Connector 48">
            <a:extLst>
              <a:ext uri="{FF2B5EF4-FFF2-40B4-BE49-F238E27FC236}">
                <a16:creationId xmlns:a16="http://schemas.microsoft.com/office/drawing/2014/main" id="{A67CB412-DDDE-4088-B0C4-B6C2F62C1E6D}"/>
              </a:ext>
            </a:extLst>
          </p:cNvPr>
          <p:cNvCxnSpPr>
            <a:cxnSpLocks/>
          </p:cNvCxnSpPr>
          <p:nvPr/>
        </p:nvCxnSpPr>
        <p:spPr>
          <a:xfrm flipV="1">
            <a:off x="243719" y="1370451"/>
            <a:ext cx="1556931" cy="793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9C99A2-27A3-4816-89CB-6CCDFFDA6680}"/>
              </a:ext>
            </a:extLst>
          </p:cNvPr>
          <p:cNvCxnSpPr>
            <a:cxnSpLocks/>
          </p:cNvCxnSpPr>
          <p:nvPr/>
        </p:nvCxnSpPr>
        <p:spPr>
          <a:xfrm>
            <a:off x="4728826" y="1365689"/>
            <a:ext cx="1526777" cy="1111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6635" name="Slide Number Placeholder 7">
            <a:extLst>
              <a:ext uri="{FF2B5EF4-FFF2-40B4-BE49-F238E27FC236}">
                <a16:creationId xmlns:a16="http://schemas.microsoft.com/office/drawing/2014/main" id="{70BCC231-A101-4D20-8FC8-02F0065A0F4A}"/>
              </a:ext>
            </a:extLst>
          </p:cNvPr>
          <p:cNvSpPr txBox="1">
            <a:spLocks noChangeArrowheads="1"/>
          </p:cNvSpPr>
          <p:nvPr/>
        </p:nvSpPr>
        <p:spPr bwMode="auto">
          <a:xfrm>
            <a:off x="3878148" y="1321251"/>
            <a:ext cx="325352"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403D406-8F27-4D87-9D53-D186D16D6FFB}" type="slidenum">
              <a:rPr lang="en-GB" altLang="en-US" sz="900"/>
              <a:pPr algn="r" eaLnBrk="1" hangingPunct="1">
                <a:spcBef>
                  <a:spcPct val="0"/>
                </a:spcBef>
                <a:buFontTx/>
                <a:buNone/>
              </a:pPr>
              <a:t>16</a:t>
            </a:fld>
            <a:endParaRPr lang="en-GB" altLang="en-US" sz="900"/>
          </a:p>
        </p:txBody>
      </p:sp>
      <p:sp>
        <p:nvSpPr>
          <p:cNvPr id="39" name="Oval 38">
            <a:extLst>
              <a:ext uri="{FF2B5EF4-FFF2-40B4-BE49-F238E27FC236}">
                <a16:creationId xmlns:a16="http://schemas.microsoft.com/office/drawing/2014/main" id="{4C02B2A7-EF7C-49B2-9639-797FDB3ACBD6}"/>
              </a:ext>
            </a:extLst>
          </p:cNvPr>
          <p:cNvSpPr/>
          <p:nvPr/>
        </p:nvSpPr>
        <p:spPr>
          <a:xfrm>
            <a:off x="3905128" y="1400605"/>
            <a:ext cx="282501"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33" name="Footer Placeholder 5">
            <a:extLst>
              <a:ext uri="{FF2B5EF4-FFF2-40B4-BE49-F238E27FC236}">
                <a16:creationId xmlns:a16="http://schemas.microsoft.com/office/drawing/2014/main" id="{955DB122-93A2-46EC-897D-23BB1C11CAB2}"/>
              </a:ext>
            </a:extLst>
          </p:cNvPr>
          <p:cNvSpPr>
            <a:spLocks noGrp="1"/>
          </p:cNvSpPr>
          <p:nvPr>
            <p:ph type="ftr" sz="quarter" idx="11"/>
          </p:nvPr>
        </p:nvSpPr>
        <p:spPr>
          <a:xfrm>
            <a:off x="1878013" y="10648948"/>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005F-AC97-48FD-9450-39C8FAD6B28A}"/>
              </a:ext>
            </a:extLst>
          </p:cNvPr>
          <p:cNvSpPr>
            <a:spLocks noGrp="1"/>
          </p:cNvSpPr>
          <p:nvPr>
            <p:ph type="title"/>
          </p:nvPr>
        </p:nvSpPr>
        <p:spPr>
          <a:xfrm>
            <a:off x="1852391" y="756915"/>
            <a:ext cx="3153207" cy="874658"/>
          </a:xfrm>
        </p:spPr>
        <p:txBody>
          <a:bodyPr>
            <a:normAutofit/>
          </a:bodyPr>
          <a:lstStyle/>
          <a:p>
            <a:pPr algn="ctr"/>
            <a:r>
              <a:rPr lang="en-US" sz="1799" u="sng" dirty="0"/>
              <a:t>What Is Self-Harm?</a:t>
            </a:r>
            <a:endParaRPr lang="en-GB" sz="1799" u="sng" dirty="0"/>
          </a:p>
        </p:txBody>
      </p:sp>
      <p:sp>
        <p:nvSpPr>
          <p:cNvPr id="5" name="Rectangle 4">
            <a:extLst>
              <a:ext uri="{FF2B5EF4-FFF2-40B4-BE49-F238E27FC236}">
                <a16:creationId xmlns:a16="http://schemas.microsoft.com/office/drawing/2014/main" id="{D986EBE7-22F9-4412-83C5-3886562C5CDF}"/>
              </a:ext>
            </a:extLst>
          </p:cNvPr>
          <p:cNvSpPr/>
          <p:nvPr/>
        </p:nvSpPr>
        <p:spPr>
          <a:xfrm>
            <a:off x="472255" y="1721468"/>
            <a:ext cx="5913485" cy="861774"/>
          </a:xfrm>
          <a:prstGeom prst="rect">
            <a:avLst/>
          </a:prstGeom>
          <a:solidFill>
            <a:srgbClr val="CCFFCC">
              <a:alpha val="27000"/>
            </a:srgbClr>
          </a:solidFill>
        </p:spPr>
        <p:txBody>
          <a:bodyPr wrap="square">
            <a:spAutoFit/>
          </a:bodyPr>
          <a:lstStyle/>
          <a:p>
            <a:pPr algn="ctr"/>
            <a:r>
              <a:rPr lang="en-US" sz="1200" i="1" dirty="0"/>
              <a:t>Self-harm is defined as hurting yourself or damaging your health on purpose. Although it is often very worrying for young people and their families, self-harm is also very common. One in five young people self-harm, and 10% of 15-16 year old individuals self-harm. </a:t>
            </a:r>
          </a:p>
          <a:p>
            <a:pPr algn="ctr"/>
            <a:r>
              <a:rPr lang="en-US" sz="1200" i="1" dirty="0"/>
              <a:t>There are lots of ways to cope with feeling the need to self harm</a:t>
            </a:r>
            <a:r>
              <a:rPr lang="en-US" sz="1400" i="1" dirty="0"/>
              <a:t>.</a:t>
            </a:r>
          </a:p>
        </p:txBody>
      </p:sp>
      <p:sp>
        <p:nvSpPr>
          <p:cNvPr id="6" name="TextBox 5">
            <a:extLst>
              <a:ext uri="{FF2B5EF4-FFF2-40B4-BE49-F238E27FC236}">
                <a16:creationId xmlns:a16="http://schemas.microsoft.com/office/drawing/2014/main" id="{DE4774AD-E042-4C0E-97CD-FF2F446C8BEE}"/>
              </a:ext>
            </a:extLst>
          </p:cNvPr>
          <p:cNvSpPr txBox="1"/>
          <p:nvPr/>
        </p:nvSpPr>
        <p:spPr>
          <a:xfrm>
            <a:off x="472255" y="3108068"/>
            <a:ext cx="5913485" cy="1200329"/>
          </a:xfrm>
          <a:prstGeom prst="rect">
            <a:avLst/>
          </a:prstGeom>
          <a:solidFill>
            <a:srgbClr val="CCFFCC">
              <a:alpha val="17000"/>
            </a:srgbClr>
          </a:solidFill>
        </p:spPr>
        <p:txBody>
          <a:bodyPr wrap="square" rtlCol="0">
            <a:spAutoFit/>
          </a:bodyPr>
          <a:lstStyle/>
          <a:p>
            <a:pPr algn="ctr"/>
            <a:r>
              <a:rPr lang="en-US" sz="1200" b="1" dirty="0"/>
              <a:t>Why Do People Self-harm?</a:t>
            </a:r>
          </a:p>
          <a:p>
            <a:pPr algn="ctr"/>
            <a:r>
              <a:rPr lang="en-GB" sz="1200" dirty="0"/>
              <a:t>People self-harm for various reasons. Some people say that self-harm can provide a feeling of control, in what seems like an uncontrollable and overwhelming situation. Others use self-harm as a relief from difficult feelings building up inside, to let them out. Some people say they use self-harm to ‘feel something’ after long periods of feeling numb or ‘flat’. </a:t>
            </a:r>
            <a:r>
              <a:rPr lang="en-GB" sz="1200" b="1" dirty="0"/>
              <a:t>It is important to realise that self-harm does not necessarily always mean someone is suicidal. </a:t>
            </a:r>
          </a:p>
        </p:txBody>
      </p:sp>
      <p:sp>
        <p:nvSpPr>
          <p:cNvPr id="8" name="TextBox 7">
            <a:extLst>
              <a:ext uri="{FF2B5EF4-FFF2-40B4-BE49-F238E27FC236}">
                <a16:creationId xmlns:a16="http://schemas.microsoft.com/office/drawing/2014/main" id="{5D72F2A4-2626-4BE1-B022-0F874AAFA3CB}"/>
              </a:ext>
            </a:extLst>
          </p:cNvPr>
          <p:cNvSpPr txBox="1"/>
          <p:nvPr/>
        </p:nvSpPr>
        <p:spPr>
          <a:xfrm>
            <a:off x="472255" y="7645211"/>
            <a:ext cx="5913485" cy="1015663"/>
          </a:xfrm>
          <a:prstGeom prst="rect">
            <a:avLst/>
          </a:prstGeom>
          <a:solidFill>
            <a:srgbClr val="CCFFCC">
              <a:alpha val="27000"/>
            </a:srgbClr>
          </a:solidFill>
        </p:spPr>
        <p:txBody>
          <a:bodyPr wrap="square" rtlCol="0">
            <a:spAutoFit/>
          </a:bodyPr>
          <a:lstStyle/>
          <a:p>
            <a:pPr algn="ctr"/>
            <a:r>
              <a:rPr lang="en-US" sz="1200" b="1" dirty="0"/>
              <a:t>Staying Safe</a:t>
            </a:r>
          </a:p>
          <a:p>
            <a:pPr algn="ctr"/>
            <a:r>
              <a:rPr lang="en-US" sz="1200" dirty="0"/>
              <a:t>It is really important to seek medical attention for any wounds or cuts that are concerning you. Do not rely solely on the internet for medical information. You can also seek advice from a school nurse, teacher, or your GP.  It is also important to look after any wounds of cuts if you have hurt yourself. If your life is in danger call 999 straight away or go to A&amp;E. </a:t>
            </a:r>
            <a:endParaRPr lang="en-GB" sz="1200" dirty="0"/>
          </a:p>
        </p:txBody>
      </p:sp>
      <p:sp>
        <p:nvSpPr>
          <p:cNvPr id="9" name="TextBox 8">
            <a:extLst>
              <a:ext uri="{FF2B5EF4-FFF2-40B4-BE49-F238E27FC236}">
                <a16:creationId xmlns:a16="http://schemas.microsoft.com/office/drawing/2014/main" id="{7C60C037-12E9-47F5-8CEA-06D5DE64303A}"/>
              </a:ext>
            </a:extLst>
          </p:cNvPr>
          <p:cNvSpPr txBox="1"/>
          <p:nvPr/>
        </p:nvSpPr>
        <p:spPr>
          <a:xfrm>
            <a:off x="472255" y="5034576"/>
            <a:ext cx="5913485" cy="2123658"/>
          </a:xfrm>
          <a:prstGeom prst="rect">
            <a:avLst/>
          </a:prstGeom>
          <a:solidFill>
            <a:srgbClr val="CCFFCC">
              <a:alpha val="27000"/>
            </a:srgbClr>
          </a:solidFill>
        </p:spPr>
        <p:txBody>
          <a:bodyPr wrap="square" rtlCol="0">
            <a:spAutoFit/>
          </a:bodyPr>
          <a:lstStyle/>
          <a:p>
            <a:pPr algn="ctr"/>
            <a:r>
              <a:rPr lang="en-US" sz="1200" b="1" dirty="0"/>
              <a:t>How Do I Tell Someone I Self-Harm?</a:t>
            </a:r>
          </a:p>
          <a:p>
            <a:pPr algn="ctr"/>
            <a:r>
              <a:rPr lang="en-US" sz="1200" dirty="0"/>
              <a:t>Talking is important because it means you do not have to deal with everything alone. It can be difficult to know exactly why anyone self harms, so trying to explain it to someone else can feel even harder. It is really important to talk about the feelings that lead to self-harm with someone in your life that you trust. This may be a parent, teacher, a trusted adult or a friend. You can also talk to your doctors or nurse at any time. It can be helpful to think about what you want to say in the conversation. Some young people prefer to write it down in a letter. </a:t>
            </a:r>
          </a:p>
          <a:p>
            <a:pPr algn="ctr"/>
            <a:r>
              <a:rPr lang="en-US" sz="1200" dirty="0"/>
              <a:t>For parents of young people that engage in self-harm, it is important to talk honestly and calmly with your child, and think together about how you can support them to keep themselves safe. </a:t>
            </a:r>
            <a:endParaRPr lang="en-GB" sz="1200" dirty="0"/>
          </a:p>
        </p:txBody>
      </p:sp>
      <p:sp>
        <p:nvSpPr>
          <p:cNvPr id="12" name="Slide Number Placeholder 7">
            <a:extLst>
              <a:ext uri="{FF2B5EF4-FFF2-40B4-BE49-F238E27FC236}">
                <a16:creationId xmlns:a16="http://schemas.microsoft.com/office/drawing/2014/main" id="{9B493824-EC38-456E-B240-26774595F96F}"/>
              </a:ext>
            </a:extLst>
          </p:cNvPr>
          <p:cNvSpPr txBox="1">
            <a:spLocks/>
          </p:cNvSpPr>
          <p:nvPr/>
        </p:nvSpPr>
        <p:spPr bwMode="auto">
          <a:xfrm>
            <a:off x="3247382" y="1276408"/>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17</a:t>
            </a:fld>
            <a:endParaRPr lang="en-GB" altLang="en-US" sz="900" dirty="0"/>
          </a:p>
        </p:txBody>
      </p:sp>
      <p:sp>
        <p:nvSpPr>
          <p:cNvPr id="13" name="Oval 12">
            <a:extLst>
              <a:ext uri="{FF2B5EF4-FFF2-40B4-BE49-F238E27FC236}">
                <a16:creationId xmlns:a16="http://schemas.microsoft.com/office/drawing/2014/main" id="{4F06F9A5-1C6C-4325-AEED-E6DDA992544E}"/>
              </a:ext>
            </a:extLst>
          </p:cNvPr>
          <p:cNvSpPr/>
          <p:nvPr/>
        </p:nvSpPr>
        <p:spPr>
          <a:xfrm>
            <a:off x="3287919" y="1348555"/>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14" name="TextBox 13">
            <a:extLst>
              <a:ext uri="{FF2B5EF4-FFF2-40B4-BE49-F238E27FC236}">
                <a16:creationId xmlns:a16="http://schemas.microsoft.com/office/drawing/2014/main" id="{7F596580-E895-4AA8-81E3-CBF2516831A0}"/>
              </a:ext>
            </a:extLst>
          </p:cNvPr>
          <p:cNvSpPr txBox="1"/>
          <p:nvPr/>
        </p:nvSpPr>
        <p:spPr>
          <a:xfrm>
            <a:off x="1741997" y="9181471"/>
            <a:ext cx="3533233" cy="1015663"/>
          </a:xfrm>
          <a:prstGeom prst="rect">
            <a:avLst/>
          </a:prstGeom>
          <a:solidFill>
            <a:srgbClr val="CCFFCC">
              <a:alpha val="27000"/>
            </a:srgbClr>
          </a:solidFill>
        </p:spPr>
        <p:txBody>
          <a:bodyPr wrap="square" rtlCol="0">
            <a:spAutoFit/>
          </a:bodyPr>
          <a:lstStyle/>
          <a:p>
            <a:pPr algn="ctr"/>
            <a:r>
              <a:rPr lang="en-US" sz="1200" b="1" dirty="0"/>
              <a:t>Support For Self-Harm</a:t>
            </a:r>
          </a:p>
          <a:p>
            <a:pPr algn="ctr"/>
            <a:r>
              <a:rPr lang="en-US" sz="1200" dirty="0" err="1"/>
              <a:t>YoungMinds</a:t>
            </a:r>
            <a:r>
              <a:rPr lang="en-US" sz="1200" dirty="0"/>
              <a:t> Parents Helpline, call free on 0808 802 5544 (Mon-Fri 09:30 – 16:00)</a:t>
            </a:r>
          </a:p>
          <a:p>
            <a:pPr algn="ctr"/>
            <a:r>
              <a:rPr lang="en-US" sz="1200" dirty="0"/>
              <a:t>Samaritans Helpline, call free on 116 123 (24 hours a day, 365 days a year), or email at </a:t>
            </a:r>
            <a:r>
              <a:rPr lang="en-US" sz="1200" dirty="0">
                <a:hlinkClick r:id="rId2"/>
              </a:rPr>
              <a:t>jo@samartians.org</a:t>
            </a:r>
            <a:r>
              <a:rPr lang="en-US" sz="1200" dirty="0"/>
              <a:t>. </a:t>
            </a:r>
          </a:p>
        </p:txBody>
      </p:sp>
      <p:pic>
        <p:nvPicPr>
          <p:cNvPr id="18" name="Picture 17">
            <a:extLst>
              <a:ext uri="{FF2B5EF4-FFF2-40B4-BE49-F238E27FC236}">
                <a16:creationId xmlns:a16="http://schemas.microsoft.com/office/drawing/2014/main" id="{6484A62E-5C27-4436-A38A-D1BE4077F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229" y="9298134"/>
            <a:ext cx="1530851" cy="937647"/>
          </a:xfrm>
          <a:prstGeom prst="rect">
            <a:avLst/>
          </a:prstGeom>
        </p:spPr>
      </p:pic>
      <p:pic>
        <p:nvPicPr>
          <p:cNvPr id="20" name="Picture 19">
            <a:extLst>
              <a:ext uri="{FF2B5EF4-FFF2-40B4-BE49-F238E27FC236}">
                <a16:creationId xmlns:a16="http://schemas.microsoft.com/office/drawing/2014/main" id="{9A1507E7-EE1A-42D0-B659-20CAEE69D4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75" y="9301464"/>
            <a:ext cx="1661486" cy="934317"/>
          </a:xfrm>
          <a:prstGeom prst="rect">
            <a:avLst/>
          </a:prstGeom>
        </p:spPr>
      </p:pic>
      <p:pic>
        <p:nvPicPr>
          <p:cNvPr id="29" name="Picture 28">
            <a:extLst>
              <a:ext uri="{FF2B5EF4-FFF2-40B4-BE49-F238E27FC236}">
                <a16:creationId xmlns:a16="http://schemas.microsoft.com/office/drawing/2014/main" id="{3B8C07E7-B9B2-4C45-918F-FBEA61B5D9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506" b="42184"/>
          <a:stretch/>
        </p:blipFill>
        <p:spPr>
          <a:xfrm>
            <a:off x="1786" y="4465306"/>
            <a:ext cx="6856214" cy="292755"/>
          </a:xfrm>
          <a:prstGeom prst="rect">
            <a:avLst/>
          </a:prstGeom>
        </p:spPr>
      </p:pic>
      <p:pic>
        <p:nvPicPr>
          <p:cNvPr id="30" name="Picture 29">
            <a:extLst>
              <a:ext uri="{FF2B5EF4-FFF2-40B4-BE49-F238E27FC236}">
                <a16:creationId xmlns:a16="http://schemas.microsoft.com/office/drawing/2014/main" id="{40CE09B6-D9F1-480E-8F85-DB0438CA38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506" b="42184"/>
          <a:stretch/>
        </p:blipFill>
        <p:spPr>
          <a:xfrm>
            <a:off x="-50134" y="7189582"/>
            <a:ext cx="6856214" cy="292755"/>
          </a:xfrm>
          <a:prstGeom prst="rect">
            <a:avLst/>
          </a:prstGeom>
        </p:spPr>
      </p:pic>
      <p:pic>
        <p:nvPicPr>
          <p:cNvPr id="31" name="Picture 30">
            <a:extLst>
              <a:ext uri="{FF2B5EF4-FFF2-40B4-BE49-F238E27FC236}">
                <a16:creationId xmlns:a16="http://schemas.microsoft.com/office/drawing/2014/main" id="{2090DF89-A82B-42B7-98B6-AACA3F218B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506" b="42184"/>
          <a:stretch/>
        </p:blipFill>
        <p:spPr>
          <a:xfrm>
            <a:off x="-14980" y="8721117"/>
            <a:ext cx="6856214" cy="292755"/>
          </a:xfrm>
          <a:prstGeom prst="rect">
            <a:avLst/>
          </a:prstGeom>
        </p:spPr>
      </p:pic>
      <p:pic>
        <p:nvPicPr>
          <p:cNvPr id="32" name="Picture 31">
            <a:extLst>
              <a:ext uri="{FF2B5EF4-FFF2-40B4-BE49-F238E27FC236}">
                <a16:creationId xmlns:a16="http://schemas.microsoft.com/office/drawing/2014/main" id="{316EECE4-D64B-4AB8-B096-3E65F81F6A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506" b="42184"/>
          <a:stretch/>
        </p:blipFill>
        <p:spPr>
          <a:xfrm>
            <a:off x="893" y="2625043"/>
            <a:ext cx="6856214" cy="292755"/>
          </a:xfrm>
          <a:prstGeom prst="rect">
            <a:avLst/>
          </a:prstGeom>
        </p:spPr>
      </p:pic>
      <p:sp>
        <p:nvSpPr>
          <p:cNvPr id="17" name="Footer Placeholder 5">
            <a:extLst>
              <a:ext uri="{FF2B5EF4-FFF2-40B4-BE49-F238E27FC236}">
                <a16:creationId xmlns:a16="http://schemas.microsoft.com/office/drawing/2014/main" id="{EF5EB54F-B994-4E99-BF83-2C53F03993BC}"/>
              </a:ext>
            </a:extLst>
          </p:cNvPr>
          <p:cNvSpPr>
            <a:spLocks noGrp="1"/>
          </p:cNvSpPr>
          <p:nvPr>
            <p:ph type="ftr" sz="quarter" idx="11"/>
          </p:nvPr>
        </p:nvSpPr>
        <p:spPr>
          <a:xfrm>
            <a:off x="1741997" y="10430050"/>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extLst>
      <p:ext uri="{BB962C8B-B14F-4D97-AF65-F5344CB8AC3E}">
        <p14:creationId xmlns:p14="http://schemas.microsoft.com/office/powerpoint/2010/main" val="292865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0829FC-F747-4A78-BC63-2E393814C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49" y="5709509"/>
            <a:ext cx="1108545" cy="1123458"/>
          </a:xfrm>
          <a:prstGeom prst="rect">
            <a:avLst/>
          </a:prstGeom>
        </p:spPr>
      </p:pic>
      <p:sp>
        <p:nvSpPr>
          <p:cNvPr id="5" name="TextBox 4">
            <a:extLst>
              <a:ext uri="{FF2B5EF4-FFF2-40B4-BE49-F238E27FC236}">
                <a16:creationId xmlns:a16="http://schemas.microsoft.com/office/drawing/2014/main" id="{5C2E3A71-3C8D-4AC2-B2F0-7D00B5A1AB3E}"/>
              </a:ext>
            </a:extLst>
          </p:cNvPr>
          <p:cNvSpPr txBox="1"/>
          <p:nvPr/>
        </p:nvSpPr>
        <p:spPr>
          <a:xfrm>
            <a:off x="1325194" y="568873"/>
            <a:ext cx="4711450" cy="11171648"/>
          </a:xfrm>
          <a:prstGeom prst="rect">
            <a:avLst/>
          </a:prstGeom>
          <a:noFill/>
        </p:spPr>
        <p:txBody>
          <a:bodyPr wrap="square" rtlCol="0">
            <a:spAutoFit/>
          </a:bodyPr>
          <a:lstStyle/>
          <a:p>
            <a:pPr algn="ctr"/>
            <a:r>
              <a:rPr lang="en-GB" sz="1799" u="sng" dirty="0"/>
              <a:t>Information for Parents, Teachers, and Carers: SUPPORT Your Child</a:t>
            </a:r>
          </a:p>
          <a:p>
            <a:pPr algn="ctr"/>
            <a:endParaRPr lang="en-GB" sz="1799" u="sng" dirty="0"/>
          </a:p>
          <a:p>
            <a:pPr algn="ctr"/>
            <a:endParaRPr lang="en-GB" sz="1799" u="sng" dirty="0"/>
          </a:p>
          <a:p>
            <a:r>
              <a:rPr lang="en-GB" sz="1400" b="1" dirty="0"/>
              <a:t>Show</a:t>
            </a:r>
            <a:r>
              <a:rPr lang="en-GB" sz="1400" dirty="0"/>
              <a:t> your child/young adult how to successfully approach and cope with difficult situations. Model success.</a:t>
            </a:r>
          </a:p>
          <a:p>
            <a:endParaRPr lang="en-GB" sz="1400" dirty="0"/>
          </a:p>
          <a:p>
            <a:endParaRPr lang="en-GB" sz="1400" dirty="0"/>
          </a:p>
          <a:p>
            <a:endParaRPr lang="en-GB" sz="1400" dirty="0"/>
          </a:p>
          <a:p>
            <a:endParaRPr lang="en-GB" sz="1400" dirty="0"/>
          </a:p>
          <a:p>
            <a:r>
              <a:rPr lang="en-GB" sz="1400" b="1" dirty="0"/>
              <a:t>Understand</a:t>
            </a:r>
            <a:r>
              <a:rPr lang="en-GB" sz="1400" dirty="0"/>
              <a:t> that your child has a problem. Remember that your child is not being wilfully naughty or difficult. They have a problem and need your help.</a:t>
            </a:r>
          </a:p>
          <a:p>
            <a:endParaRPr lang="en-GB" sz="1400" dirty="0"/>
          </a:p>
          <a:p>
            <a:endParaRPr lang="en-GB" sz="1400" dirty="0"/>
          </a:p>
          <a:p>
            <a:endParaRPr lang="en-GB" sz="1400" dirty="0"/>
          </a:p>
          <a:p>
            <a:endParaRPr lang="en-GB" sz="1400" dirty="0"/>
          </a:p>
          <a:p>
            <a:r>
              <a:rPr lang="en-GB" sz="1400" b="1" dirty="0"/>
              <a:t>Patience. </a:t>
            </a:r>
            <a:r>
              <a:rPr lang="en-GB" sz="1400" dirty="0"/>
              <a:t>Do not expect things to change instantly, recovery is a process. Be patient and encourage the child/young adult to keep trying. Let them know you are available to talk as needed. </a:t>
            </a:r>
          </a:p>
          <a:p>
            <a:endParaRPr lang="en-GB" sz="1400" dirty="0"/>
          </a:p>
          <a:p>
            <a:endParaRPr lang="en-GB" sz="1400" dirty="0"/>
          </a:p>
          <a:p>
            <a:endParaRPr lang="en-GB" sz="1400" dirty="0"/>
          </a:p>
          <a:p>
            <a:endParaRPr lang="en-GB" sz="1400" dirty="0"/>
          </a:p>
          <a:p>
            <a:r>
              <a:rPr lang="en-GB" sz="1400" b="1" dirty="0"/>
              <a:t>Prompt</a:t>
            </a:r>
            <a:r>
              <a:rPr lang="en-GB" sz="1400" dirty="0"/>
              <a:t> new skills. Encourage and remind the child/young adult to practice and use the new skills they have learnt from this pack.</a:t>
            </a:r>
          </a:p>
          <a:p>
            <a:endParaRPr lang="en-GB" sz="1400" dirty="0"/>
          </a:p>
          <a:p>
            <a:endParaRPr lang="en-GB" sz="1400" dirty="0"/>
          </a:p>
          <a:p>
            <a:endParaRPr lang="en-GB" sz="1400" dirty="0"/>
          </a:p>
          <a:p>
            <a:endParaRPr lang="en-GB" sz="1400" dirty="0"/>
          </a:p>
          <a:p>
            <a:r>
              <a:rPr lang="en-GB" sz="1400" b="1" dirty="0"/>
              <a:t>Observe</a:t>
            </a:r>
            <a:r>
              <a:rPr lang="en-GB" sz="1400" dirty="0"/>
              <a:t> the child/young adult. Watch your child and highlight the positive or successful things they do.</a:t>
            </a:r>
          </a:p>
          <a:p>
            <a:endParaRPr lang="en-GB" sz="1400" dirty="0"/>
          </a:p>
          <a:p>
            <a:endParaRPr lang="en-GB" sz="1400" dirty="0"/>
          </a:p>
          <a:p>
            <a:endParaRPr lang="en-GB" sz="1400" dirty="0"/>
          </a:p>
          <a:p>
            <a:endParaRPr lang="en-GB" sz="1400" dirty="0"/>
          </a:p>
          <a:p>
            <a:r>
              <a:rPr lang="en-GB" sz="1400" b="1" dirty="0"/>
              <a:t>Reward</a:t>
            </a:r>
            <a:r>
              <a:rPr lang="en-GB" sz="1400" dirty="0"/>
              <a:t> and praise their efforts. Remember to praise and reward the child/young adult for using their new skills and for trying to face and overcome their problems. </a:t>
            </a:r>
          </a:p>
          <a:p>
            <a:endParaRPr lang="en-GB" sz="1400" dirty="0"/>
          </a:p>
          <a:p>
            <a:endParaRPr lang="en-GB" sz="1400" dirty="0"/>
          </a:p>
          <a:p>
            <a:endParaRPr lang="en-GB" sz="1400" dirty="0"/>
          </a:p>
          <a:p>
            <a:r>
              <a:rPr lang="en-GB" sz="1400" b="1" dirty="0"/>
              <a:t>Talking </a:t>
            </a:r>
            <a:r>
              <a:rPr lang="en-GB" sz="1400" dirty="0"/>
              <a:t>about it. Talking with the child/young adult shows them that you care and will help them feel supported.</a:t>
            </a:r>
            <a:r>
              <a:rPr lang="en-GB" sz="1400" u="sng" dirty="0"/>
              <a:t> </a:t>
            </a:r>
            <a:r>
              <a:rPr lang="en-GB" sz="1400" dirty="0"/>
              <a:t>Some young people also find it helpful to schedule ‘check ins’ with parents e.g. 10 minutes after school to discuss how they are feeling that day.</a:t>
            </a:r>
          </a:p>
          <a:p>
            <a:endParaRPr lang="en-GB" sz="1799" dirty="0"/>
          </a:p>
        </p:txBody>
      </p:sp>
      <p:pic>
        <p:nvPicPr>
          <p:cNvPr id="7" name="Picture 6" descr="A close up of a sign&#10;&#10;Description automatically generated">
            <a:extLst>
              <a:ext uri="{FF2B5EF4-FFF2-40B4-BE49-F238E27FC236}">
                <a16:creationId xmlns:a16="http://schemas.microsoft.com/office/drawing/2014/main" id="{B04879ED-95BA-4F32-A5DE-19B6E2385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74" y="1508856"/>
            <a:ext cx="598697" cy="827365"/>
          </a:xfrm>
          <a:prstGeom prst="rect">
            <a:avLst/>
          </a:prstGeom>
        </p:spPr>
      </p:pic>
      <p:pic>
        <p:nvPicPr>
          <p:cNvPr id="9" name="Picture 8" descr="A drawing of a face&#10;&#10;Description automatically generated">
            <a:extLst>
              <a:ext uri="{FF2B5EF4-FFF2-40B4-BE49-F238E27FC236}">
                <a16:creationId xmlns:a16="http://schemas.microsoft.com/office/drawing/2014/main" id="{96912563-9ADD-4EF7-B8A2-15A04D954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12" y="3007374"/>
            <a:ext cx="663340" cy="731625"/>
          </a:xfrm>
          <a:prstGeom prst="rect">
            <a:avLst/>
          </a:prstGeom>
        </p:spPr>
      </p:pic>
      <p:pic>
        <p:nvPicPr>
          <p:cNvPr id="11" name="Picture 10">
            <a:extLst>
              <a:ext uri="{FF2B5EF4-FFF2-40B4-BE49-F238E27FC236}">
                <a16:creationId xmlns:a16="http://schemas.microsoft.com/office/drawing/2014/main" id="{0B26467A-5681-4312-A738-8C5B34764A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194" y="4432877"/>
            <a:ext cx="734877" cy="734877"/>
          </a:xfrm>
          <a:prstGeom prst="rect">
            <a:avLst/>
          </a:prstGeom>
        </p:spPr>
      </p:pic>
      <p:pic>
        <p:nvPicPr>
          <p:cNvPr id="15" name="Picture 14">
            <a:extLst>
              <a:ext uri="{FF2B5EF4-FFF2-40B4-BE49-F238E27FC236}">
                <a16:creationId xmlns:a16="http://schemas.microsoft.com/office/drawing/2014/main" id="{FCBE425F-EE2C-4CA7-8DFF-CDB9B9211D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292" y="7291125"/>
            <a:ext cx="737965" cy="708446"/>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74774565-CFB4-46BE-8F6A-F22F592467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110" y="8695777"/>
            <a:ext cx="667161" cy="849114"/>
          </a:xfrm>
          <a:prstGeom prst="rect">
            <a:avLst/>
          </a:prstGeom>
        </p:spPr>
      </p:pic>
      <p:pic>
        <p:nvPicPr>
          <p:cNvPr id="21" name="Picture 20">
            <a:extLst>
              <a:ext uri="{FF2B5EF4-FFF2-40B4-BE49-F238E27FC236}">
                <a16:creationId xmlns:a16="http://schemas.microsoft.com/office/drawing/2014/main" id="{5401CBED-9964-4F8E-8071-1AE4AA3B2A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985" y="10241096"/>
            <a:ext cx="979240" cy="913356"/>
          </a:xfrm>
          <a:prstGeom prst="rect">
            <a:avLst/>
          </a:prstGeom>
        </p:spPr>
      </p:pic>
      <p:sp>
        <p:nvSpPr>
          <p:cNvPr id="12"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523207" y="1185803"/>
            <a:ext cx="315423" cy="378275"/>
          </a:xfrm>
        </p:spPr>
        <p:txBody>
          <a:bodyPr/>
          <a:lstStyle/>
          <a:p>
            <a:fld id="{0E0EA5D9-FFAC-4864-B705-ADA6735702EB}" type="slidenum">
              <a:rPr lang="en-GB" smtClean="0">
                <a:solidFill>
                  <a:schemeClr val="tx1"/>
                </a:solidFill>
              </a:rPr>
              <a:t>18</a:t>
            </a:fld>
            <a:endParaRPr lang="en-GB" dirty="0">
              <a:solidFill>
                <a:schemeClr val="tx1"/>
              </a:solidFill>
            </a:endParaRPr>
          </a:p>
        </p:txBody>
      </p:sp>
      <p:sp>
        <p:nvSpPr>
          <p:cNvPr id="14" name="Oval 13">
            <a:extLst>
              <a:ext uri="{FF2B5EF4-FFF2-40B4-BE49-F238E27FC236}">
                <a16:creationId xmlns:a16="http://schemas.microsoft.com/office/drawing/2014/main" id="{634EC2BD-27E3-4F2C-BE51-F1013A378FEE}"/>
              </a:ext>
            </a:extLst>
          </p:cNvPr>
          <p:cNvSpPr/>
          <p:nvPr/>
        </p:nvSpPr>
        <p:spPr>
          <a:xfrm>
            <a:off x="3523207" y="1217092"/>
            <a:ext cx="315422" cy="3156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Footer Placeholder 5">
            <a:extLst>
              <a:ext uri="{FF2B5EF4-FFF2-40B4-BE49-F238E27FC236}">
                <a16:creationId xmlns:a16="http://schemas.microsoft.com/office/drawing/2014/main" id="{CE5D4F3E-4FE2-4209-8AEB-61A2897C232B}"/>
              </a:ext>
            </a:extLst>
          </p:cNvPr>
          <p:cNvSpPr>
            <a:spLocks noGrp="1"/>
          </p:cNvSpPr>
          <p:nvPr>
            <p:ph type="ftr" sz="quarter" idx="11"/>
          </p:nvPr>
        </p:nvSpPr>
        <p:spPr>
          <a:xfrm>
            <a:off x="1878013" y="11146250"/>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extLst>
      <p:ext uri="{BB962C8B-B14F-4D97-AF65-F5344CB8AC3E}">
        <p14:creationId xmlns:p14="http://schemas.microsoft.com/office/powerpoint/2010/main" val="287347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D857DA-9AAD-4413-92E7-2EC1E3ADDC0A}"/>
              </a:ext>
            </a:extLst>
          </p:cNvPr>
          <p:cNvSpPr/>
          <p:nvPr/>
        </p:nvSpPr>
        <p:spPr>
          <a:xfrm>
            <a:off x="2626746" y="970368"/>
            <a:ext cx="1604509" cy="646163"/>
          </a:xfrm>
          <a:prstGeom prst="rect">
            <a:avLst/>
          </a:prstGeom>
        </p:spPr>
        <p:txBody>
          <a:bodyPr wrap="none">
            <a:spAutoFit/>
          </a:bodyPr>
          <a:lstStyle/>
          <a:p>
            <a:pPr algn="ctr"/>
            <a:r>
              <a:rPr lang="en-GB" sz="1799" u="sng" dirty="0"/>
              <a:t>Online Support</a:t>
            </a:r>
          </a:p>
          <a:p>
            <a:pPr algn="ctr"/>
            <a:endParaRPr lang="en-GB" sz="1799" b="1" u="sng" dirty="0"/>
          </a:p>
        </p:txBody>
      </p:sp>
      <p:sp>
        <p:nvSpPr>
          <p:cNvPr id="8" name="Rectangle 7">
            <a:extLst>
              <a:ext uri="{FF2B5EF4-FFF2-40B4-BE49-F238E27FC236}">
                <a16:creationId xmlns:a16="http://schemas.microsoft.com/office/drawing/2014/main" id="{7C9037A6-AC2D-4029-8C9F-F9075A8141E8}"/>
              </a:ext>
            </a:extLst>
          </p:cNvPr>
          <p:cNvSpPr/>
          <p:nvPr/>
        </p:nvSpPr>
        <p:spPr>
          <a:xfrm>
            <a:off x="195755" y="1786799"/>
            <a:ext cx="6444841" cy="2492990"/>
          </a:xfrm>
          <a:prstGeom prst="rect">
            <a:avLst/>
          </a:prstGeom>
          <a:solidFill>
            <a:srgbClr val="EAAAE1">
              <a:alpha val="28000"/>
            </a:srgbClr>
          </a:solidFill>
        </p:spPr>
        <p:txBody>
          <a:bodyPr wrap="square">
            <a:spAutoFit/>
          </a:bodyPr>
          <a:lstStyle/>
          <a:p>
            <a:r>
              <a:rPr lang="en-GB" sz="1200" b="1" dirty="0"/>
              <a:t>Apps: </a:t>
            </a:r>
          </a:p>
          <a:p>
            <a:endParaRPr lang="en-GB" sz="1200" b="1" dirty="0"/>
          </a:p>
          <a:p>
            <a:r>
              <a:rPr lang="en-GB" sz="1200" dirty="0"/>
              <a:t>Mindfulness and Sleep:</a:t>
            </a:r>
            <a:r>
              <a:rPr lang="en-US" sz="1200" u="sng" dirty="0">
                <a:hlinkClick r:id="rId3"/>
              </a:rPr>
              <a:t>https://www.smilingmind.com.au/</a:t>
            </a:r>
            <a:endParaRPr lang="en-GB" sz="1200" dirty="0"/>
          </a:p>
          <a:p>
            <a:r>
              <a:rPr lang="en-GB" sz="1200" dirty="0"/>
              <a:t>Meditation and Sleep:</a:t>
            </a:r>
            <a:r>
              <a:rPr lang="en-US" sz="1200" u="sng" dirty="0">
                <a:hlinkClick r:id="rId4"/>
              </a:rPr>
              <a:t>https://www.calm.com/</a:t>
            </a:r>
            <a:endParaRPr lang="en-GB" sz="1200" dirty="0"/>
          </a:p>
          <a:p>
            <a:r>
              <a:rPr lang="en-GB" sz="1200" dirty="0"/>
              <a:t>Meditation: </a:t>
            </a:r>
            <a:r>
              <a:rPr lang="en-US" sz="1200" u="sng" dirty="0">
                <a:hlinkClick r:id="rId5"/>
              </a:rPr>
              <a:t>https://www.headspace.com/kids</a:t>
            </a:r>
            <a:endParaRPr lang="en-GB" sz="1200" dirty="0"/>
          </a:p>
          <a:p>
            <a:r>
              <a:rPr lang="en-GB" sz="1200" dirty="0"/>
              <a:t>Progressive Muscle Relaxation: </a:t>
            </a:r>
            <a:r>
              <a:rPr lang="en-US" sz="1200" u="sng" dirty="0">
                <a:hlinkClick r:id="rId6"/>
              </a:rPr>
              <a:t>https://www.thinkpacifica.com/</a:t>
            </a:r>
            <a:r>
              <a:rPr lang="en-US" sz="1200" u="sng" dirty="0"/>
              <a:t> </a:t>
            </a:r>
          </a:p>
          <a:p>
            <a:r>
              <a:rPr lang="en-US" sz="1200" dirty="0"/>
              <a:t>‘Calm Harm’ - free and provides tasks that you can do when you have the urge to self harm.  You can add your own tasks too.</a:t>
            </a:r>
          </a:p>
          <a:p>
            <a:r>
              <a:rPr lang="en-US" sz="1200" dirty="0"/>
              <a:t>‘Distract’ - Very good for signposting to other services, and has some self-harm educational information as well as links to Art, Books and Films. </a:t>
            </a:r>
          </a:p>
          <a:p>
            <a:r>
              <a:rPr lang="en-US" sz="1200" dirty="0"/>
              <a:t>‘Self-Heal’ - when opening this you get three options: what to do now, what to do in the longer term or contact The Samaritans.  It also has a toolbox of resources and allows users to collect pictures, quotes and distraction tasks that they believe will be of most benefit to them.</a:t>
            </a:r>
          </a:p>
        </p:txBody>
      </p:sp>
      <p:sp>
        <p:nvSpPr>
          <p:cNvPr id="9" name="Slide Number Placeholder 7">
            <a:extLst>
              <a:ext uri="{FF2B5EF4-FFF2-40B4-BE49-F238E27FC236}">
                <a16:creationId xmlns:a16="http://schemas.microsoft.com/office/drawing/2014/main" id="{3B11B325-5698-4A92-93D5-8785173346A3}"/>
              </a:ext>
            </a:extLst>
          </p:cNvPr>
          <p:cNvSpPr>
            <a:spLocks noGrp="1"/>
          </p:cNvSpPr>
          <p:nvPr>
            <p:ph type="sldNum" sz="quarter" idx="12"/>
          </p:nvPr>
        </p:nvSpPr>
        <p:spPr>
          <a:xfrm>
            <a:off x="3294143" y="1327884"/>
            <a:ext cx="315423" cy="378275"/>
          </a:xfrm>
        </p:spPr>
        <p:txBody>
          <a:bodyPr/>
          <a:lstStyle/>
          <a:p>
            <a:fld id="{0E0EA5D9-FFAC-4864-B705-ADA6735702EB}" type="slidenum">
              <a:rPr lang="en-GB" smtClean="0">
                <a:solidFill>
                  <a:schemeClr val="tx1"/>
                </a:solidFill>
              </a:rPr>
              <a:t>19</a:t>
            </a:fld>
            <a:endParaRPr lang="en-GB" dirty="0">
              <a:solidFill>
                <a:schemeClr val="tx1"/>
              </a:solidFill>
            </a:endParaRPr>
          </a:p>
        </p:txBody>
      </p:sp>
      <p:sp>
        <p:nvSpPr>
          <p:cNvPr id="10" name="Oval 9">
            <a:extLst>
              <a:ext uri="{FF2B5EF4-FFF2-40B4-BE49-F238E27FC236}">
                <a16:creationId xmlns:a16="http://schemas.microsoft.com/office/drawing/2014/main" id="{014D4713-1EA7-492C-B473-2267E847493E}"/>
              </a:ext>
            </a:extLst>
          </p:cNvPr>
          <p:cNvSpPr/>
          <p:nvPr/>
        </p:nvSpPr>
        <p:spPr>
          <a:xfrm>
            <a:off x="3294143" y="1359173"/>
            <a:ext cx="315422" cy="3156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Rectangle 12">
            <a:extLst>
              <a:ext uri="{FF2B5EF4-FFF2-40B4-BE49-F238E27FC236}">
                <a16:creationId xmlns:a16="http://schemas.microsoft.com/office/drawing/2014/main" id="{E23FF035-7E7C-4FFA-BAF7-DFA52D4F0386}"/>
              </a:ext>
            </a:extLst>
          </p:cNvPr>
          <p:cNvSpPr/>
          <p:nvPr/>
        </p:nvSpPr>
        <p:spPr>
          <a:xfrm>
            <a:off x="206579" y="4391719"/>
            <a:ext cx="6444841" cy="4339650"/>
          </a:xfrm>
          <a:prstGeom prst="rect">
            <a:avLst/>
          </a:prstGeom>
          <a:solidFill>
            <a:srgbClr val="00FFFF">
              <a:alpha val="12000"/>
            </a:srgbClr>
          </a:solidFill>
        </p:spPr>
        <p:txBody>
          <a:bodyPr wrap="square">
            <a:spAutoFit/>
          </a:bodyPr>
          <a:lstStyle/>
          <a:p>
            <a:r>
              <a:rPr lang="en-GB" sz="1200" b="1" dirty="0"/>
              <a:t>Websites:</a:t>
            </a:r>
          </a:p>
          <a:p>
            <a:r>
              <a:rPr lang="en-GB" sz="1200" dirty="0"/>
              <a:t>Online Mental Health Guides: </a:t>
            </a:r>
            <a:r>
              <a:rPr lang="en-GB" sz="1200" u="sng" dirty="0">
                <a:hlinkClick r:id="rId7"/>
              </a:rPr>
              <a:t>http://www.youngminds.org.uk/</a:t>
            </a:r>
            <a:endParaRPr lang="en-GB" sz="1200" dirty="0"/>
          </a:p>
          <a:p>
            <a:r>
              <a:rPr lang="en-GB" sz="1200" dirty="0"/>
              <a:t>Free Online Counselling: </a:t>
            </a:r>
            <a:r>
              <a:rPr lang="en-GB" sz="1200" u="sng" dirty="0">
                <a:hlinkClick r:id="rId8"/>
              </a:rPr>
              <a:t>https://www.kooth.com/</a:t>
            </a:r>
            <a:r>
              <a:rPr lang="en-GB" sz="1200" u="sng" dirty="0"/>
              <a:t> </a:t>
            </a:r>
          </a:p>
          <a:p>
            <a:r>
              <a:rPr lang="en-GB" sz="1200" dirty="0"/>
              <a:t>Online support service, contactable by text: </a:t>
            </a:r>
            <a:r>
              <a:rPr lang="en-GB" sz="1200" dirty="0">
                <a:hlinkClick r:id="rId9"/>
              </a:rPr>
              <a:t>https://giveusashout.org</a:t>
            </a:r>
            <a:r>
              <a:rPr lang="en-GB" sz="1200" dirty="0"/>
              <a:t>  </a:t>
            </a:r>
          </a:p>
          <a:p>
            <a:r>
              <a:rPr lang="en-GB" sz="1200" dirty="0"/>
              <a:t>Stress and Anxiety: </a:t>
            </a:r>
            <a:r>
              <a:rPr lang="en-GB" sz="1200" u="sng" dirty="0">
                <a:hlinkClick r:id="rId10"/>
              </a:rPr>
              <a:t>https://www.moodcafe.co.uk/for-children-and-young-people/feeling-worried,-frightened,-stressed-or-anxious.aspx</a:t>
            </a:r>
            <a:endParaRPr lang="en-GB" sz="1200" dirty="0"/>
          </a:p>
          <a:p>
            <a:r>
              <a:rPr lang="en-GB" sz="1200" dirty="0"/>
              <a:t>Anxiety and Depression: </a:t>
            </a:r>
            <a:r>
              <a:rPr lang="en-GB" sz="1200" u="sng" dirty="0">
                <a:hlinkClick r:id="rId11"/>
              </a:rPr>
              <a:t>https://www.nhs.uk/conditions/stress-anxiety-depression/anxiety-in-children/</a:t>
            </a:r>
            <a:endParaRPr lang="en-GB" sz="1200" u="sng" dirty="0"/>
          </a:p>
          <a:p>
            <a:pPr lvl="0"/>
            <a:r>
              <a:rPr lang="en-GB" sz="1200" dirty="0"/>
              <a:t>Mindful Breathing: </a:t>
            </a:r>
            <a:r>
              <a:rPr lang="en-GB" sz="1200" u="sng" dirty="0">
                <a:hlinkClick r:id="rId12"/>
              </a:rPr>
              <a:t>www.getselfhelp.co.uk/mindfulness.htm</a:t>
            </a:r>
            <a:r>
              <a:rPr lang="en-GB" sz="1200" i="1" dirty="0"/>
              <a:t> </a:t>
            </a:r>
            <a:endParaRPr lang="en-GB" sz="1200" dirty="0"/>
          </a:p>
          <a:p>
            <a:pPr lvl="0"/>
            <a:r>
              <a:rPr lang="en-GB" sz="1200" dirty="0"/>
              <a:t>Mindful Activity: </a:t>
            </a:r>
            <a:r>
              <a:rPr lang="en-GB" sz="1200" u="sng" dirty="0">
                <a:hlinkClick r:id="rId12"/>
              </a:rPr>
              <a:t>www.getselfhelp.co.uk/mindfulness.htm</a:t>
            </a:r>
            <a:r>
              <a:rPr lang="en-GB" sz="1200" i="1" dirty="0"/>
              <a:t> </a:t>
            </a:r>
            <a:endParaRPr lang="en-GB" sz="1200" dirty="0"/>
          </a:p>
          <a:p>
            <a:pPr lvl="0"/>
            <a:r>
              <a:rPr lang="en-GB" sz="1200" dirty="0"/>
              <a:t>Relaxation Techniques: </a:t>
            </a:r>
            <a:r>
              <a:rPr lang="en-GB" sz="1200" u="sng" dirty="0">
                <a:hlinkClick r:id="rId13"/>
              </a:rPr>
              <a:t>www.getselfhelp.co.uk/relax.htm</a:t>
            </a:r>
            <a:r>
              <a:rPr lang="en-GB" sz="1200" dirty="0"/>
              <a:t> </a:t>
            </a:r>
          </a:p>
          <a:p>
            <a:pPr lvl="0"/>
            <a:r>
              <a:rPr lang="en-GB" sz="1200" dirty="0"/>
              <a:t>Relaxing Imagery: </a:t>
            </a:r>
            <a:r>
              <a:rPr lang="en-GB" sz="1200" u="sng" dirty="0">
                <a:hlinkClick r:id="rId14"/>
              </a:rPr>
              <a:t>www.getselfhelp.co.uk/imagery.htm</a:t>
            </a:r>
            <a:r>
              <a:rPr lang="en-GB" sz="1200" dirty="0"/>
              <a:t> </a:t>
            </a:r>
          </a:p>
          <a:p>
            <a:pPr lvl="0"/>
            <a:r>
              <a:rPr lang="en-GB" sz="1200" dirty="0"/>
              <a:t>Thought Distancing: </a:t>
            </a:r>
            <a:r>
              <a:rPr lang="en-GB" sz="1200" u="sng" dirty="0">
                <a:hlinkClick r:id="rId15"/>
              </a:rPr>
              <a:t>www.getselfhelp.co.uk/cbtsetp6.htm</a:t>
            </a:r>
            <a:r>
              <a:rPr lang="en-GB" sz="1200" dirty="0"/>
              <a:t> </a:t>
            </a:r>
          </a:p>
          <a:p>
            <a:pPr lvl="0"/>
            <a:r>
              <a:rPr lang="en-GB" sz="1200" dirty="0"/>
              <a:t>Supporting Sleep: </a:t>
            </a:r>
            <a:r>
              <a:rPr lang="en-GB" sz="1200" u="sng" dirty="0">
                <a:hlinkClick r:id="rId16"/>
              </a:rPr>
              <a:t>www.getselfhelp.co.uk/sleep.htm</a:t>
            </a:r>
            <a:r>
              <a:rPr lang="en-GB" sz="1200" i="1" dirty="0"/>
              <a:t> </a:t>
            </a:r>
            <a:endParaRPr lang="en-GB" sz="1200" dirty="0"/>
          </a:p>
          <a:p>
            <a:pPr lvl="0"/>
            <a:r>
              <a:rPr lang="en-GB" sz="1200" dirty="0"/>
              <a:t>Self Help for Insomnia: </a:t>
            </a:r>
            <a:r>
              <a:rPr lang="en-GB" sz="1200" u="sng" dirty="0">
                <a:hlinkClick r:id="rId17"/>
              </a:rPr>
              <a:t>https://www.getselfhelp.co.uk/sleep.htm</a:t>
            </a:r>
            <a:endParaRPr lang="en-GB" sz="1200" dirty="0"/>
          </a:p>
          <a:p>
            <a:pPr lvl="0"/>
            <a:r>
              <a:rPr lang="en-GB" sz="1200" dirty="0"/>
              <a:t>What to do about self-harm?: </a:t>
            </a:r>
            <a:r>
              <a:rPr lang="en-US" sz="1200" dirty="0">
                <a:hlinkClick r:id="rId18"/>
              </a:rPr>
              <a:t>https://youngminds.org.uk/find-help/feelings-and-symptoms/self-harm/#what-to-do-about-self-harm?</a:t>
            </a:r>
            <a:r>
              <a:rPr lang="en-US" sz="1200" dirty="0"/>
              <a:t> </a:t>
            </a:r>
          </a:p>
          <a:p>
            <a:pPr lvl="0"/>
            <a:r>
              <a:rPr lang="en-US" sz="1200" dirty="0"/>
              <a:t>Coping with self-harm: a guide for parents: </a:t>
            </a:r>
            <a:r>
              <a:rPr lang="en-US" sz="1200" dirty="0">
                <a:hlinkClick r:id="rId19"/>
              </a:rPr>
              <a:t>https://www.cwmt.org.uk/resources</a:t>
            </a:r>
            <a:r>
              <a:rPr lang="en-US" sz="1200" dirty="0"/>
              <a:t> &amp; </a:t>
            </a:r>
            <a:r>
              <a:rPr lang="en-US" sz="1200" dirty="0">
                <a:hlinkClick r:id="rId20"/>
              </a:rPr>
              <a:t>http://www.healthtalk.org/</a:t>
            </a:r>
            <a:r>
              <a:rPr lang="en-US" sz="1200" dirty="0"/>
              <a:t>  &amp; </a:t>
            </a:r>
            <a:r>
              <a:rPr lang="en-US" sz="1200" dirty="0">
                <a:hlinkClick r:id="rId21"/>
              </a:rPr>
              <a:t>https://www.rcpsych.ac.uk/healthadvice/parentsandyoungpeople/parentscarers/self-harm.aspx</a:t>
            </a:r>
            <a:r>
              <a:rPr lang="en-US" sz="1200" dirty="0"/>
              <a:t> </a:t>
            </a:r>
          </a:p>
          <a:p>
            <a:pPr lvl="0"/>
            <a:endParaRPr lang="en-GB" sz="1200" dirty="0"/>
          </a:p>
          <a:p>
            <a:pPr lvl="0" algn="ctr"/>
            <a:r>
              <a:rPr lang="en-GB" sz="1200" i="1" dirty="0"/>
              <a:t>When accessing online resources and communities, it is important that children and young adults are supervised, and are aware of online safety.</a:t>
            </a:r>
          </a:p>
        </p:txBody>
      </p:sp>
      <p:sp>
        <p:nvSpPr>
          <p:cNvPr id="2" name="TextBox 1">
            <a:extLst>
              <a:ext uri="{FF2B5EF4-FFF2-40B4-BE49-F238E27FC236}">
                <a16:creationId xmlns:a16="http://schemas.microsoft.com/office/drawing/2014/main" id="{96A2E5A2-4A91-4FB5-AA0B-D9B68C72D363}"/>
              </a:ext>
            </a:extLst>
          </p:cNvPr>
          <p:cNvSpPr txBox="1"/>
          <p:nvPr/>
        </p:nvSpPr>
        <p:spPr>
          <a:xfrm>
            <a:off x="219928" y="8877708"/>
            <a:ext cx="6444841" cy="1384995"/>
          </a:xfrm>
          <a:prstGeom prst="rect">
            <a:avLst/>
          </a:prstGeom>
          <a:solidFill>
            <a:srgbClr val="FFFF00">
              <a:alpha val="3000"/>
            </a:srgbClr>
          </a:solidFill>
        </p:spPr>
        <p:txBody>
          <a:bodyPr wrap="square" rtlCol="0">
            <a:spAutoFit/>
          </a:bodyPr>
          <a:lstStyle/>
          <a:p>
            <a:r>
              <a:rPr lang="en-US" sz="1200" b="1" dirty="0"/>
              <a:t>Books:</a:t>
            </a:r>
          </a:p>
          <a:p>
            <a:r>
              <a:rPr lang="en-US" sz="1200" dirty="0"/>
              <a:t>Sitting Still Like a Frog: Mindfulness Exercises for Kids – Eline </a:t>
            </a:r>
            <a:r>
              <a:rPr lang="en-US" sz="1200" dirty="0" err="1"/>
              <a:t>Snel</a:t>
            </a:r>
            <a:endParaRPr lang="en-US" sz="1200" dirty="0"/>
          </a:p>
          <a:p>
            <a:r>
              <a:rPr lang="en-US" sz="1200" dirty="0"/>
              <a:t>Am I Depressed and What Can I Do About It? – Shirley Reynolds and Monika Parkinson</a:t>
            </a:r>
          </a:p>
          <a:p>
            <a:r>
              <a:rPr lang="en-US" sz="1200" dirty="0"/>
              <a:t>Overcoming Teenage Low Mood and Depression: A Five Areas Approach – Nicky </a:t>
            </a:r>
            <a:r>
              <a:rPr lang="en-US" sz="1200" dirty="0" err="1"/>
              <a:t>Dummett</a:t>
            </a:r>
            <a:r>
              <a:rPr lang="en-US" sz="1200" dirty="0"/>
              <a:t> and Chris Williams</a:t>
            </a:r>
          </a:p>
          <a:p>
            <a:r>
              <a:rPr lang="en-GB" sz="1200" dirty="0"/>
              <a:t>Stuff That Sucks - Ben Sedley</a:t>
            </a:r>
          </a:p>
          <a:p>
            <a:r>
              <a:rPr lang="en-US" sz="1200" dirty="0"/>
              <a:t>The Parent’s Guide to Self-Harm: What Parents Need to Know – Jane Smith</a:t>
            </a:r>
            <a:endParaRPr lang="en-GB" sz="1200" dirty="0"/>
          </a:p>
        </p:txBody>
      </p:sp>
      <p:sp>
        <p:nvSpPr>
          <p:cNvPr id="11" name="Footer Placeholder 5">
            <a:extLst>
              <a:ext uri="{FF2B5EF4-FFF2-40B4-BE49-F238E27FC236}">
                <a16:creationId xmlns:a16="http://schemas.microsoft.com/office/drawing/2014/main" id="{5AE3EA71-E420-440D-8932-9695A2F28CBE}"/>
              </a:ext>
            </a:extLst>
          </p:cNvPr>
          <p:cNvSpPr>
            <a:spLocks noGrp="1"/>
          </p:cNvSpPr>
          <p:nvPr>
            <p:ph type="ftr" sz="quarter" idx="11"/>
          </p:nvPr>
        </p:nvSpPr>
        <p:spPr>
          <a:xfrm>
            <a:off x="1878013" y="11021928"/>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
        <p:nvSpPr>
          <p:cNvPr id="14" name="Rectangle 13">
            <a:extLst>
              <a:ext uri="{FF2B5EF4-FFF2-40B4-BE49-F238E27FC236}">
                <a16:creationId xmlns:a16="http://schemas.microsoft.com/office/drawing/2014/main" id="{B44D069D-5E0E-43DE-8C00-853A2B6D0997}"/>
              </a:ext>
            </a:extLst>
          </p:cNvPr>
          <p:cNvSpPr/>
          <p:nvPr/>
        </p:nvSpPr>
        <p:spPr>
          <a:xfrm>
            <a:off x="258438" y="10375597"/>
            <a:ext cx="6386832" cy="646331"/>
          </a:xfrm>
          <a:prstGeom prst="rect">
            <a:avLst/>
          </a:prstGeom>
          <a:solidFill>
            <a:srgbClr val="F4BF94">
              <a:alpha val="28000"/>
            </a:srgbClr>
          </a:solidFill>
        </p:spPr>
        <p:txBody>
          <a:bodyPr wrap="square">
            <a:spAutoFit/>
          </a:bodyPr>
          <a:lstStyle/>
          <a:p>
            <a:r>
              <a:rPr lang="en-US" sz="1200" b="1" dirty="0"/>
              <a:t>Parent Support:</a:t>
            </a:r>
          </a:p>
          <a:p>
            <a:r>
              <a:rPr lang="en-US" sz="1200" dirty="0"/>
              <a:t>For advice on your child’s emotional wellbeing, contact Young Minds Parent Line: 0808 802 5544;  </a:t>
            </a:r>
            <a:r>
              <a:rPr lang="en-US" sz="1200" dirty="0">
                <a:hlinkClick r:id="rId22"/>
              </a:rPr>
              <a:t>www.youngminds.org.uk/find-help/for-parents/parents-helpline</a:t>
            </a:r>
            <a:r>
              <a:rPr lang="en-US" sz="1200" dirty="0"/>
              <a:t>   </a:t>
            </a:r>
            <a:endParaRPr lang="en-US" sz="1200" b="1" dirty="0"/>
          </a:p>
        </p:txBody>
      </p:sp>
    </p:spTree>
    <p:extLst>
      <p:ext uri="{BB962C8B-B14F-4D97-AF65-F5344CB8AC3E}">
        <p14:creationId xmlns:p14="http://schemas.microsoft.com/office/powerpoint/2010/main" val="399922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503D-6E8F-4248-80FC-1A01C9A9BCEA}"/>
              </a:ext>
            </a:extLst>
          </p:cNvPr>
          <p:cNvSpPr>
            <a:spLocks noGrp="1"/>
          </p:cNvSpPr>
          <p:nvPr>
            <p:ph type="title"/>
          </p:nvPr>
        </p:nvSpPr>
        <p:spPr>
          <a:xfrm>
            <a:off x="2277102" y="969789"/>
            <a:ext cx="2303796" cy="955266"/>
          </a:xfrm>
        </p:spPr>
        <p:txBody>
          <a:bodyPr>
            <a:normAutofit/>
          </a:bodyPr>
          <a:lstStyle/>
          <a:p>
            <a:pPr algn="ctr"/>
            <a:r>
              <a:rPr lang="en-US" sz="1800" u="sng" dirty="0"/>
              <a:t>Contents</a:t>
            </a:r>
            <a:endParaRPr lang="en-GB" sz="1800" u="sng" dirty="0"/>
          </a:p>
        </p:txBody>
      </p:sp>
      <p:sp>
        <p:nvSpPr>
          <p:cNvPr id="3" name="Content Placeholder 2">
            <a:extLst>
              <a:ext uri="{FF2B5EF4-FFF2-40B4-BE49-F238E27FC236}">
                <a16:creationId xmlns:a16="http://schemas.microsoft.com/office/drawing/2014/main" id="{99705E91-BC13-432D-A7D1-7DB27FEE2992}"/>
              </a:ext>
            </a:extLst>
          </p:cNvPr>
          <p:cNvSpPr>
            <a:spLocks noGrp="1"/>
          </p:cNvSpPr>
          <p:nvPr>
            <p:ph idx="1"/>
          </p:nvPr>
        </p:nvSpPr>
        <p:spPr>
          <a:xfrm>
            <a:off x="471487" y="2610453"/>
            <a:ext cx="5915025" cy="7733697"/>
          </a:xfrm>
        </p:spPr>
        <p:txBody>
          <a:bodyPr>
            <a:normAutofit/>
          </a:bodyPr>
          <a:lstStyle/>
          <a:p>
            <a:pPr marL="0" indent="0">
              <a:buNone/>
            </a:pPr>
            <a:r>
              <a:rPr lang="en-US" sz="1400" dirty="0"/>
              <a:t>What Is Low Mood and Depression?..............................................................(p.3)</a:t>
            </a:r>
          </a:p>
          <a:p>
            <a:pPr marL="0" indent="0">
              <a:buNone/>
            </a:pPr>
            <a:endParaRPr lang="en-US" sz="1400" dirty="0"/>
          </a:p>
          <a:p>
            <a:pPr marL="0" indent="0">
              <a:buNone/>
            </a:pPr>
            <a:r>
              <a:rPr lang="en-GB" sz="1400" dirty="0"/>
              <a:t>The Connection Between Thoughts, Feelings, and Behaviour…………………….(p.4)</a:t>
            </a:r>
          </a:p>
          <a:p>
            <a:pPr marL="0" indent="0">
              <a:buNone/>
            </a:pPr>
            <a:endParaRPr lang="en-GB" sz="1400" dirty="0"/>
          </a:p>
          <a:p>
            <a:pPr marL="0" indent="0">
              <a:buNone/>
            </a:pPr>
            <a:r>
              <a:rPr lang="en-GB" sz="1400" dirty="0"/>
              <a:t>Physiological Support and Sleep Management….………………………………………..(p.5)</a:t>
            </a:r>
          </a:p>
          <a:p>
            <a:pPr marL="0" indent="0">
              <a:buNone/>
            </a:pPr>
            <a:endParaRPr lang="en-GB" sz="1400" dirty="0"/>
          </a:p>
          <a:p>
            <a:pPr marL="0" indent="0">
              <a:buNone/>
            </a:pPr>
            <a:r>
              <a:rPr lang="en-GB" sz="1400" dirty="0"/>
              <a:t>Contents: Guided Self Help Worksheets……………………………………………………..(p.7)</a:t>
            </a:r>
          </a:p>
          <a:p>
            <a:pPr marL="0" indent="0">
              <a:buNone/>
            </a:pPr>
            <a:endParaRPr lang="en-GB" sz="1400" dirty="0"/>
          </a:p>
          <a:p>
            <a:pPr marL="0" indent="0">
              <a:buNone/>
            </a:pPr>
            <a:r>
              <a:rPr lang="en-GB" sz="1400" dirty="0"/>
              <a:t>Calming the Mind……………………………………………………………………………………….(p.8)</a:t>
            </a:r>
          </a:p>
          <a:p>
            <a:pPr marL="0" indent="0">
              <a:buNone/>
            </a:pPr>
            <a:endParaRPr lang="en-GB" sz="1400" dirty="0"/>
          </a:p>
          <a:p>
            <a:pPr marL="0" indent="0">
              <a:buNone/>
            </a:pPr>
            <a:r>
              <a:rPr lang="en-GB" sz="1400" dirty="0"/>
              <a:t>Calming the Body………………………………………………………………………………………(p.15)</a:t>
            </a:r>
          </a:p>
          <a:p>
            <a:pPr marL="0" indent="0">
              <a:buNone/>
            </a:pPr>
            <a:endParaRPr lang="en-GB" sz="1400" dirty="0"/>
          </a:p>
          <a:p>
            <a:pPr marL="0" indent="0">
              <a:buNone/>
            </a:pPr>
            <a:r>
              <a:rPr lang="en-GB" sz="1400" dirty="0"/>
              <a:t>What Is Self-Harm?........................................................................................(p.17)</a:t>
            </a:r>
          </a:p>
          <a:p>
            <a:pPr marL="0" indent="0">
              <a:buNone/>
            </a:pPr>
            <a:endParaRPr lang="en-GB" sz="1400" dirty="0"/>
          </a:p>
          <a:p>
            <a:pPr marL="0" indent="0">
              <a:buNone/>
            </a:pPr>
            <a:r>
              <a:rPr lang="en-GB" sz="1400" dirty="0"/>
              <a:t>Information for Parents, Teachers, and Carers………………………………………….(p.18)</a:t>
            </a:r>
          </a:p>
          <a:p>
            <a:pPr marL="0" indent="0">
              <a:buNone/>
            </a:pPr>
            <a:endParaRPr lang="en-GB" sz="1400" dirty="0"/>
          </a:p>
          <a:p>
            <a:pPr marL="0" indent="0">
              <a:buNone/>
            </a:pPr>
            <a:r>
              <a:rPr lang="en-GB" sz="1400" dirty="0"/>
              <a:t>Online Support…………………………………………………………………………………………(p.19)</a:t>
            </a:r>
          </a:p>
          <a:p>
            <a:pPr marL="0" indent="0">
              <a:buNone/>
            </a:pPr>
            <a:endParaRPr lang="en-GB" sz="1400" dirty="0"/>
          </a:p>
          <a:p>
            <a:pPr marL="0" indent="0">
              <a:buNone/>
            </a:pPr>
            <a:r>
              <a:rPr lang="en-GB" sz="1400" dirty="0"/>
              <a:t>Local Support……………………………………………………………………………………………(p.20)</a:t>
            </a:r>
          </a:p>
          <a:p>
            <a:pPr marL="0" indent="0">
              <a:buNone/>
            </a:pPr>
            <a:endParaRPr lang="en-GB" sz="1400" dirty="0"/>
          </a:p>
          <a:p>
            <a:pPr marL="0" indent="0">
              <a:buNone/>
            </a:pPr>
            <a:endParaRPr lang="en-GB" dirty="0"/>
          </a:p>
          <a:p>
            <a:pPr marL="0" indent="0">
              <a:buNone/>
            </a:pPr>
            <a:endParaRPr lang="en-GB" dirty="0"/>
          </a:p>
        </p:txBody>
      </p:sp>
      <p:sp>
        <p:nvSpPr>
          <p:cNvPr id="5" name="Slide Number Placeholder 7">
            <a:extLst>
              <a:ext uri="{FF2B5EF4-FFF2-40B4-BE49-F238E27FC236}">
                <a16:creationId xmlns:a16="http://schemas.microsoft.com/office/drawing/2014/main" id="{7219DAFF-A394-4769-B034-77EAEB7880BE}"/>
              </a:ext>
            </a:extLst>
          </p:cNvPr>
          <p:cNvSpPr txBox="1">
            <a:spLocks/>
          </p:cNvSpPr>
          <p:nvPr/>
        </p:nvSpPr>
        <p:spPr bwMode="auto">
          <a:xfrm>
            <a:off x="3245067" y="1674295"/>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2</a:t>
            </a:fld>
            <a:endParaRPr lang="en-GB" altLang="en-US" sz="900"/>
          </a:p>
        </p:txBody>
      </p:sp>
      <p:sp>
        <p:nvSpPr>
          <p:cNvPr id="6" name="Oval 5">
            <a:extLst>
              <a:ext uri="{FF2B5EF4-FFF2-40B4-BE49-F238E27FC236}">
                <a16:creationId xmlns:a16="http://schemas.microsoft.com/office/drawing/2014/main" id="{F3475359-A976-4885-9118-2039CE81F746}"/>
              </a:ext>
            </a:extLst>
          </p:cNvPr>
          <p:cNvSpPr/>
          <p:nvPr/>
        </p:nvSpPr>
        <p:spPr>
          <a:xfrm>
            <a:off x="3303791" y="1755236"/>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7" name="Footer Placeholder 5">
            <a:extLst>
              <a:ext uri="{FF2B5EF4-FFF2-40B4-BE49-F238E27FC236}">
                <a16:creationId xmlns:a16="http://schemas.microsoft.com/office/drawing/2014/main" id="{248957BD-92D6-41D6-9DC9-A842557A9C2C}"/>
              </a:ext>
            </a:extLst>
          </p:cNvPr>
          <p:cNvSpPr txBox="1">
            <a:spLocks/>
          </p:cNvSpPr>
          <p:nvPr/>
        </p:nvSpPr>
        <p:spPr>
          <a:xfrm>
            <a:off x="1878013" y="10344150"/>
            <a:ext cx="3317875" cy="64770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Developed by: </a:t>
            </a:r>
          </a:p>
          <a:p>
            <a:pPr>
              <a:defRPr/>
            </a:pPr>
            <a:r>
              <a:rPr lang="en-GB"/>
              <a:t>Maria Langridge, Assistant Psychologist , Dr Lara Payne, Clinical Psychologist, and Dr Jenny Cropper, Clinical Psychologist.</a:t>
            </a:r>
            <a:endParaRPr lang="en-GB" dirty="0"/>
          </a:p>
        </p:txBody>
      </p:sp>
    </p:spTree>
    <p:extLst>
      <p:ext uri="{BB962C8B-B14F-4D97-AF65-F5344CB8AC3E}">
        <p14:creationId xmlns:p14="http://schemas.microsoft.com/office/powerpoint/2010/main" val="367816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E5F-E73C-4BA4-B546-29C03ADD89F1}"/>
              </a:ext>
            </a:extLst>
          </p:cNvPr>
          <p:cNvSpPr>
            <a:spLocks noGrp="1"/>
          </p:cNvSpPr>
          <p:nvPr>
            <p:ph type="title"/>
          </p:nvPr>
        </p:nvSpPr>
        <p:spPr>
          <a:xfrm>
            <a:off x="2094146" y="380816"/>
            <a:ext cx="3163517" cy="1566735"/>
          </a:xfrm>
        </p:spPr>
        <p:txBody>
          <a:bodyPr>
            <a:normAutofit/>
          </a:bodyPr>
          <a:lstStyle/>
          <a:p>
            <a:pPr algn="ctr"/>
            <a:r>
              <a:rPr lang="en-GB" sz="1799" u="sng" dirty="0"/>
              <a:t>Local Support</a:t>
            </a:r>
          </a:p>
        </p:txBody>
      </p:sp>
      <p:sp>
        <p:nvSpPr>
          <p:cNvPr id="4" name="Rectangle 3">
            <a:extLst>
              <a:ext uri="{FF2B5EF4-FFF2-40B4-BE49-F238E27FC236}">
                <a16:creationId xmlns:a16="http://schemas.microsoft.com/office/drawing/2014/main" id="{5A07E63E-951E-461F-8068-30F7F8CE5DE2}"/>
              </a:ext>
            </a:extLst>
          </p:cNvPr>
          <p:cNvSpPr/>
          <p:nvPr/>
        </p:nvSpPr>
        <p:spPr>
          <a:xfrm>
            <a:off x="131991" y="1668507"/>
            <a:ext cx="3798326" cy="3108543"/>
          </a:xfrm>
          <a:prstGeom prst="rect">
            <a:avLst/>
          </a:prstGeom>
          <a:solidFill>
            <a:schemeClr val="accent1">
              <a:alpha val="22000"/>
            </a:schemeClr>
          </a:solidFill>
        </p:spPr>
        <p:txBody>
          <a:bodyPr wrap="square">
            <a:spAutoFit/>
          </a:bodyPr>
          <a:lstStyle/>
          <a:p>
            <a:r>
              <a:rPr lang="en-GB" sz="1400" b="1" dirty="0"/>
              <a:t>No5 </a:t>
            </a:r>
          </a:p>
          <a:p>
            <a:r>
              <a:rPr lang="en-GB" sz="1400" dirty="0"/>
              <a:t>101 Oxford Road,</a:t>
            </a:r>
            <a:br>
              <a:rPr lang="en-GB" sz="1400" dirty="0"/>
            </a:br>
            <a:r>
              <a:rPr lang="en-GB" sz="1400" dirty="0"/>
              <a:t>Reading, Berkshire,</a:t>
            </a:r>
          </a:p>
          <a:p>
            <a:r>
              <a:rPr lang="en-GB" sz="1400" dirty="0"/>
              <a:t>RG1 7UD</a:t>
            </a:r>
          </a:p>
          <a:p>
            <a:endParaRPr lang="en-GB" sz="1400" dirty="0"/>
          </a:p>
          <a:p>
            <a:r>
              <a:rPr lang="en-GB" sz="1400" dirty="0"/>
              <a:t>Counselling phone: 0118 901 5668</a:t>
            </a:r>
          </a:p>
          <a:p>
            <a:endParaRPr lang="en-GB" sz="1400" dirty="0"/>
          </a:p>
          <a:p>
            <a:r>
              <a:rPr lang="en-GB" sz="1400" dirty="0"/>
              <a:t>Admin phone: 0118 901 5649</a:t>
            </a:r>
          </a:p>
          <a:p>
            <a:endParaRPr lang="en-GB" sz="1400" dirty="0"/>
          </a:p>
          <a:p>
            <a:r>
              <a:rPr lang="en-GB" sz="1400" dirty="0"/>
              <a:t>Email: </a:t>
            </a:r>
            <a:r>
              <a:rPr lang="en-GB" sz="1400" dirty="0">
                <a:hlinkClick r:id="rId3"/>
              </a:rPr>
              <a:t>info@no5.org.uk</a:t>
            </a:r>
            <a:endParaRPr lang="en-GB" sz="1400" dirty="0"/>
          </a:p>
          <a:p>
            <a:endParaRPr lang="en-GB" sz="1400" dirty="0"/>
          </a:p>
          <a:p>
            <a:r>
              <a:rPr lang="en-GB" sz="1400" dirty="0"/>
              <a:t>Free, confidential counselling to support children and young people aged 10-25, living in the vicinity.</a:t>
            </a:r>
          </a:p>
        </p:txBody>
      </p:sp>
      <p:sp>
        <p:nvSpPr>
          <p:cNvPr id="7" name="TextBox 6">
            <a:extLst>
              <a:ext uri="{FF2B5EF4-FFF2-40B4-BE49-F238E27FC236}">
                <a16:creationId xmlns:a16="http://schemas.microsoft.com/office/drawing/2014/main" id="{CF8ABD3C-C751-42FE-BEFF-E517AE607BC0}"/>
              </a:ext>
            </a:extLst>
          </p:cNvPr>
          <p:cNvSpPr txBox="1"/>
          <p:nvPr/>
        </p:nvSpPr>
        <p:spPr>
          <a:xfrm>
            <a:off x="4099834" y="1798735"/>
            <a:ext cx="2626175" cy="2461572"/>
          </a:xfrm>
          <a:prstGeom prst="rect">
            <a:avLst/>
          </a:prstGeom>
          <a:solidFill>
            <a:schemeClr val="accent2">
              <a:lumMod val="20000"/>
              <a:lumOff val="80000"/>
            </a:schemeClr>
          </a:solidFill>
        </p:spPr>
        <p:txBody>
          <a:bodyPr wrap="square" rtlCol="0">
            <a:spAutoFit/>
          </a:bodyPr>
          <a:lstStyle/>
          <a:p>
            <a:r>
              <a:rPr lang="en-GB" sz="1400" b="1" dirty="0"/>
              <a:t>Youth Enquiry Service (YES)</a:t>
            </a:r>
          </a:p>
          <a:p>
            <a:r>
              <a:rPr lang="en-GB" sz="1400" dirty="0"/>
              <a:t>52 </a:t>
            </a:r>
            <a:r>
              <a:rPr lang="en-GB" sz="1400" dirty="0" err="1"/>
              <a:t>Frogmoor</a:t>
            </a:r>
            <a:r>
              <a:rPr lang="en-GB" sz="1400" dirty="0"/>
              <a:t>, High Wycombe, HP13 5DG</a:t>
            </a:r>
          </a:p>
          <a:p>
            <a:endParaRPr lang="en-GB" sz="1400" dirty="0"/>
          </a:p>
          <a:p>
            <a:r>
              <a:rPr lang="en-GB" sz="1400" dirty="0"/>
              <a:t>Contact number: 01494 437373</a:t>
            </a:r>
          </a:p>
          <a:p>
            <a:r>
              <a:rPr lang="en-GB" sz="1400" dirty="0"/>
              <a:t>	</a:t>
            </a:r>
          </a:p>
          <a:p>
            <a:r>
              <a:rPr lang="en-GB" sz="1400" dirty="0"/>
              <a:t>Email: </a:t>
            </a:r>
            <a:r>
              <a:rPr lang="en-GB" sz="1400" dirty="0">
                <a:hlinkClick r:id="rId4"/>
              </a:rPr>
              <a:t>info@yeswycombe.org</a:t>
            </a:r>
            <a:endParaRPr lang="en-GB" sz="1400" dirty="0"/>
          </a:p>
          <a:p>
            <a:endParaRPr lang="en-GB" sz="1400" dirty="0"/>
          </a:p>
          <a:p>
            <a:r>
              <a:rPr lang="en-GB" sz="1400" dirty="0"/>
              <a:t>Free confidential counselling for young adults aged 13-25, living in the vicinity.</a:t>
            </a:r>
          </a:p>
        </p:txBody>
      </p:sp>
      <p:sp>
        <p:nvSpPr>
          <p:cNvPr id="8" name="TextBox 7">
            <a:extLst>
              <a:ext uri="{FF2B5EF4-FFF2-40B4-BE49-F238E27FC236}">
                <a16:creationId xmlns:a16="http://schemas.microsoft.com/office/drawing/2014/main" id="{4A3D8076-8283-47DD-AF1D-E72D50CF1785}"/>
              </a:ext>
            </a:extLst>
          </p:cNvPr>
          <p:cNvSpPr txBox="1"/>
          <p:nvPr/>
        </p:nvSpPr>
        <p:spPr>
          <a:xfrm>
            <a:off x="181866" y="5013524"/>
            <a:ext cx="3748451" cy="3323987"/>
          </a:xfrm>
          <a:prstGeom prst="rect">
            <a:avLst/>
          </a:prstGeom>
          <a:solidFill>
            <a:srgbClr val="7030A0">
              <a:alpha val="8000"/>
            </a:srgbClr>
          </a:solidFill>
        </p:spPr>
        <p:txBody>
          <a:bodyPr wrap="square" rtlCol="0">
            <a:spAutoFit/>
          </a:bodyPr>
          <a:lstStyle/>
          <a:p>
            <a:r>
              <a:rPr lang="en-GB" sz="1400" b="1" dirty="0"/>
              <a:t>Number 22</a:t>
            </a:r>
          </a:p>
          <a:p>
            <a:endParaRPr lang="en-GB" sz="1400" dirty="0"/>
          </a:p>
          <a:p>
            <a:r>
              <a:rPr lang="en-GB" sz="1400" u="sng" dirty="0"/>
              <a:t>Where to go:</a:t>
            </a:r>
          </a:p>
          <a:p>
            <a:r>
              <a:rPr lang="en-GB" sz="1400" dirty="0"/>
              <a:t>27 Church St.</a:t>
            </a:r>
          </a:p>
          <a:p>
            <a:r>
              <a:rPr lang="en-GB" sz="1400" dirty="0"/>
              <a:t>Slough, Berkshire</a:t>
            </a:r>
          </a:p>
          <a:p>
            <a:r>
              <a:rPr lang="en-GB" sz="1400" dirty="0"/>
              <a:t>SL1 1PL</a:t>
            </a:r>
          </a:p>
          <a:p>
            <a:endParaRPr lang="en-GB" sz="1400" dirty="0"/>
          </a:p>
          <a:p>
            <a:r>
              <a:rPr lang="en-GB" sz="1400" u="sng" dirty="0"/>
              <a:t>Who to contact:</a:t>
            </a:r>
          </a:p>
          <a:p>
            <a:r>
              <a:rPr lang="en-GB" sz="1400" dirty="0"/>
              <a:t>Telephone (Youth Talk, Windsor): 01753 842444</a:t>
            </a:r>
          </a:p>
          <a:p>
            <a:endParaRPr lang="en-GB" sz="1400" dirty="0"/>
          </a:p>
          <a:p>
            <a:r>
              <a:rPr lang="en-GB" sz="1400" dirty="0"/>
              <a:t>Telephone (Number 22, Maidenhead): 01628 636661</a:t>
            </a:r>
          </a:p>
          <a:p>
            <a:endParaRPr lang="en-GB" sz="1400" dirty="0"/>
          </a:p>
          <a:p>
            <a:r>
              <a:rPr lang="en-GB" sz="1400" dirty="0"/>
              <a:t>Free and confidential counselling for 12-25 year olds, living in the vicinity.</a:t>
            </a:r>
          </a:p>
        </p:txBody>
      </p:sp>
      <p:sp>
        <p:nvSpPr>
          <p:cNvPr id="10" name="TextBox 9">
            <a:extLst>
              <a:ext uri="{FF2B5EF4-FFF2-40B4-BE49-F238E27FC236}">
                <a16:creationId xmlns:a16="http://schemas.microsoft.com/office/drawing/2014/main" id="{5F0292D0-641D-4A4B-BC2B-C9DBC22A047F}"/>
              </a:ext>
            </a:extLst>
          </p:cNvPr>
          <p:cNvSpPr txBox="1"/>
          <p:nvPr/>
        </p:nvSpPr>
        <p:spPr>
          <a:xfrm>
            <a:off x="138304" y="8407605"/>
            <a:ext cx="3792013" cy="2677656"/>
          </a:xfrm>
          <a:prstGeom prst="rect">
            <a:avLst/>
          </a:prstGeom>
          <a:solidFill>
            <a:srgbClr val="FFFF00">
              <a:alpha val="39000"/>
            </a:srgbClr>
          </a:solidFill>
        </p:spPr>
        <p:txBody>
          <a:bodyPr wrap="square" rtlCol="0">
            <a:spAutoFit/>
          </a:bodyPr>
          <a:lstStyle/>
          <a:p>
            <a:r>
              <a:rPr lang="en-US" sz="1400" b="1" dirty="0"/>
              <a:t>Local Child Mental Health Services</a:t>
            </a:r>
          </a:p>
          <a:p>
            <a:endParaRPr lang="en-US" sz="1400" dirty="0"/>
          </a:p>
          <a:p>
            <a:r>
              <a:rPr lang="en-US" sz="1400" dirty="0"/>
              <a:t>I</a:t>
            </a:r>
            <a:r>
              <a:rPr lang="en-GB" sz="1400" dirty="0"/>
              <a:t>f you have serious concerns about yourself or a child/young adult with low mood, you can self-refer to Buckinghamshire or Berkshire Child and Adolescent Mental Health Services:</a:t>
            </a:r>
          </a:p>
          <a:p>
            <a:endParaRPr lang="en-GB" sz="1400" dirty="0"/>
          </a:p>
          <a:p>
            <a:r>
              <a:rPr lang="en-GB" sz="1400" u="sng" dirty="0"/>
              <a:t>Buckinghamshire CAMHS </a:t>
            </a:r>
            <a:r>
              <a:rPr lang="en-GB" sz="1400" dirty="0"/>
              <a:t>- 01865 901951 </a:t>
            </a:r>
            <a:r>
              <a:rPr lang="en-GB" sz="1400" dirty="0">
                <a:hlinkClick r:id="rId5"/>
              </a:rPr>
              <a:t>https://secureforms.oxfordhealth.nhs.uk/camhs/Buckinghamshire.aspx</a:t>
            </a:r>
            <a:r>
              <a:rPr lang="en-GB" sz="1400" dirty="0"/>
              <a:t> </a:t>
            </a:r>
          </a:p>
          <a:p>
            <a:r>
              <a:rPr lang="en-GB" sz="1400" u="sng" dirty="0"/>
              <a:t>Berkshire CAMHS </a:t>
            </a:r>
            <a:r>
              <a:rPr lang="en-GB" sz="1400" dirty="0"/>
              <a:t>– 0300 365 1234</a:t>
            </a:r>
          </a:p>
          <a:p>
            <a:r>
              <a:rPr lang="en-GB" sz="1400" dirty="0">
                <a:hlinkClick r:id="rId6"/>
              </a:rPr>
              <a:t>https://forms.berkshirehealthcare.nhs.uk/cypf/</a:t>
            </a:r>
            <a:r>
              <a:rPr lang="en-GB" sz="1400" dirty="0"/>
              <a:t> </a:t>
            </a:r>
          </a:p>
        </p:txBody>
      </p:sp>
      <p:sp>
        <p:nvSpPr>
          <p:cNvPr id="11" name="Slide Number Placeholder 7">
            <a:extLst>
              <a:ext uri="{FF2B5EF4-FFF2-40B4-BE49-F238E27FC236}">
                <a16:creationId xmlns:a16="http://schemas.microsoft.com/office/drawing/2014/main" id="{23FA1EE9-8845-40CF-85A3-FA7EC889286E}"/>
              </a:ext>
            </a:extLst>
          </p:cNvPr>
          <p:cNvSpPr txBox="1">
            <a:spLocks/>
          </p:cNvSpPr>
          <p:nvPr/>
        </p:nvSpPr>
        <p:spPr>
          <a:xfrm>
            <a:off x="3467033" y="1283202"/>
            <a:ext cx="324980" cy="506453"/>
          </a:xfrm>
          <a:prstGeom prst="rect">
            <a:avLst/>
          </a:prstGeom>
        </p:spPr>
        <p:txBody>
          <a:bodyPr vert="horz" lIns="91416" tIns="45708" rIns="91416" bIns="45708"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0EA5D9-FFAC-4864-B705-ADA6735702EB}" type="slidenum">
              <a:rPr lang="en-GB">
                <a:solidFill>
                  <a:schemeClr val="tx1"/>
                </a:solidFill>
              </a:rPr>
              <a:pPr/>
              <a:t>20</a:t>
            </a:fld>
            <a:endParaRPr lang="en-GB" dirty="0">
              <a:solidFill>
                <a:schemeClr val="tx1"/>
              </a:solidFill>
            </a:endParaRPr>
          </a:p>
        </p:txBody>
      </p:sp>
      <p:sp>
        <p:nvSpPr>
          <p:cNvPr id="14" name="Oval 13">
            <a:extLst>
              <a:ext uri="{FF2B5EF4-FFF2-40B4-BE49-F238E27FC236}">
                <a16:creationId xmlns:a16="http://schemas.microsoft.com/office/drawing/2014/main" id="{4C02B2A7-EF7C-49B2-9639-797FDB3ACBD6}"/>
              </a:ext>
            </a:extLst>
          </p:cNvPr>
          <p:cNvSpPr/>
          <p:nvPr/>
        </p:nvSpPr>
        <p:spPr>
          <a:xfrm>
            <a:off x="3494185" y="1363935"/>
            <a:ext cx="283296" cy="338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 name="TextBox 4"/>
          <p:cNvSpPr txBox="1"/>
          <p:nvPr/>
        </p:nvSpPr>
        <p:spPr>
          <a:xfrm>
            <a:off x="4114365" y="7467850"/>
            <a:ext cx="2626175" cy="3323987"/>
          </a:xfrm>
          <a:prstGeom prst="rect">
            <a:avLst/>
          </a:prstGeom>
          <a:solidFill>
            <a:srgbClr val="F385EB">
              <a:alpha val="22000"/>
            </a:srgbClr>
          </a:solidFill>
        </p:spPr>
        <p:txBody>
          <a:bodyPr wrap="square" rtlCol="0">
            <a:spAutoFit/>
          </a:bodyPr>
          <a:lstStyle/>
          <a:p>
            <a:r>
              <a:rPr lang="en-GB" sz="1400" b="1" dirty="0"/>
              <a:t>Youth Concern</a:t>
            </a:r>
          </a:p>
          <a:p>
            <a:endParaRPr lang="en-GB" sz="1400" dirty="0"/>
          </a:p>
          <a:p>
            <a:r>
              <a:rPr lang="en-GB" sz="1400" dirty="0"/>
              <a:t>The Uptown Coffee Bar, Whitehill Lane, Aylesbury, Buckinghamshire, HP19 8FL.</a:t>
            </a:r>
          </a:p>
          <a:p>
            <a:endParaRPr lang="en-GB" sz="1400" dirty="0"/>
          </a:p>
          <a:p>
            <a:r>
              <a:rPr lang="en-GB" sz="1400" dirty="0"/>
              <a:t>Contact number: 01296 431183</a:t>
            </a:r>
          </a:p>
          <a:p>
            <a:endParaRPr lang="en-GB" sz="1400" dirty="0"/>
          </a:p>
          <a:p>
            <a:r>
              <a:rPr lang="en-GB" sz="1400" dirty="0"/>
              <a:t>Email: </a:t>
            </a:r>
            <a:r>
              <a:rPr lang="en-GB" sz="1400" dirty="0">
                <a:hlinkClick r:id="rId7"/>
              </a:rPr>
              <a:t>http://youthconcern.org.uk/</a:t>
            </a:r>
            <a:r>
              <a:rPr lang="en-GB" sz="1400" dirty="0"/>
              <a:t> </a:t>
            </a:r>
          </a:p>
          <a:p>
            <a:endParaRPr lang="en-GB" sz="1400" dirty="0"/>
          </a:p>
          <a:p>
            <a:r>
              <a:rPr lang="en-GB" sz="1400" dirty="0"/>
              <a:t>Free and confidential counselling for young people aged 13-25 living in Aylesbury Vale, Buckinghamshire.</a:t>
            </a:r>
            <a:endParaRPr lang="en-GB" sz="1799" dirty="0"/>
          </a:p>
        </p:txBody>
      </p:sp>
      <p:sp>
        <p:nvSpPr>
          <p:cNvPr id="15" name="TextBox 14"/>
          <p:cNvSpPr txBox="1"/>
          <p:nvPr/>
        </p:nvSpPr>
        <p:spPr>
          <a:xfrm>
            <a:off x="4114365" y="4417905"/>
            <a:ext cx="2611644" cy="2892347"/>
          </a:xfrm>
          <a:prstGeom prst="rect">
            <a:avLst/>
          </a:prstGeom>
          <a:solidFill>
            <a:srgbClr val="D1F6FB">
              <a:alpha val="71000"/>
            </a:srgbClr>
          </a:solidFill>
        </p:spPr>
        <p:txBody>
          <a:bodyPr wrap="square" rtlCol="0">
            <a:spAutoFit/>
          </a:bodyPr>
          <a:lstStyle/>
          <a:p>
            <a:r>
              <a:rPr lang="en-GB" sz="1400" b="1" dirty="0"/>
              <a:t>ARC Youth Counselling </a:t>
            </a:r>
          </a:p>
          <a:p>
            <a:r>
              <a:rPr lang="en-GB" sz="1400" dirty="0"/>
              <a:t>35 Reading Road, Wokingham, Berkshire, RG41 1EG.</a:t>
            </a:r>
          </a:p>
          <a:p>
            <a:endParaRPr lang="en-GB" sz="1400" dirty="0"/>
          </a:p>
          <a:p>
            <a:r>
              <a:rPr lang="en-GB" sz="1400" dirty="0"/>
              <a:t>Contact number: 0118 977 6710</a:t>
            </a:r>
          </a:p>
          <a:p>
            <a:endParaRPr lang="en-GB" sz="1400" dirty="0"/>
          </a:p>
          <a:p>
            <a:r>
              <a:rPr lang="en-GB" sz="1400" dirty="0"/>
              <a:t>Email: </a:t>
            </a:r>
            <a:r>
              <a:rPr lang="en-GB" sz="1400" dirty="0">
                <a:hlinkClick r:id="rId8"/>
              </a:rPr>
              <a:t>coordinator@arcweb.org.uk</a:t>
            </a:r>
            <a:endParaRPr lang="en-GB" sz="1400" dirty="0"/>
          </a:p>
          <a:p>
            <a:r>
              <a:rPr lang="en-GB" sz="1400" dirty="0">
                <a:hlinkClick r:id="rId9"/>
              </a:rPr>
              <a:t>counsellor@arcweb.org.uk</a:t>
            </a:r>
            <a:r>
              <a:rPr lang="en-GB" sz="1400" dirty="0"/>
              <a:t> </a:t>
            </a:r>
          </a:p>
          <a:p>
            <a:endParaRPr lang="en-GB" sz="1400" dirty="0"/>
          </a:p>
          <a:p>
            <a:r>
              <a:rPr lang="en-GB" sz="1400" dirty="0"/>
              <a:t>Free and confidential counselling for those up to the age of 18, living in Wokingham .</a:t>
            </a:r>
          </a:p>
        </p:txBody>
      </p:sp>
      <p:sp>
        <p:nvSpPr>
          <p:cNvPr id="13" name="Footer Placeholder 5">
            <a:extLst>
              <a:ext uri="{FF2B5EF4-FFF2-40B4-BE49-F238E27FC236}">
                <a16:creationId xmlns:a16="http://schemas.microsoft.com/office/drawing/2014/main" id="{B20FC4E2-87F2-480D-98DA-A8ACD966554C}"/>
              </a:ext>
            </a:extLst>
          </p:cNvPr>
          <p:cNvSpPr>
            <a:spLocks noGrp="1"/>
          </p:cNvSpPr>
          <p:nvPr>
            <p:ph type="ftr" sz="quarter" idx="11"/>
          </p:nvPr>
        </p:nvSpPr>
        <p:spPr>
          <a:xfrm>
            <a:off x="1835247" y="11155355"/>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extLst>
      <p:ext uri="{BB962C8B-B14F-4D97-AF65-F5344CB8AC3E}">
        <p14:creationId xmlns:p14="http://schemas.microsoft.com/office/powerpoint/2010/main" val="103641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0CF6-7F4A-48B2-B4DA-1ADA312720FA}"/>
              </a:ext>
            </a:extLst>
          </p:cNvPr>
          <p:cNvSpPr>
            <a:spLocks noGrp="1"/>
          </p:cNvSpPr>
          <p:nvPr>
            <p:ph type="title"/>
          </p:nvPr>
        </p:nvSpPr>
        <p:spPr>
          <a:xfrm>
            <a:off x="1677694" y="917333"/>
            <a:ext cx="3503159" cy="770714"/>
          </a:xfrm>
        </p:spPr>
        <p:txBody>
          <a:bodyPr>
            <a:normAutofit/>
          </a:bodyPr>
          <a:lstStyle/>
          <a:p>
            <a:pPr algn="ctr"/>
            <a:r>
              <a:rPr lang="en-US" sz="1799" u="sng" dirty="0"/>
              <a:t>What Is Low Mood and Depression?</a:t>
            </a:r>
            <a:endParaRPr lang="en-GB" sz="1799" u="sng" dirty="0"/>
          </a:p>
        </p:txBody>
      </p:sp>
      <p:grpSp>
        <p:nvGrpSpPr>
          <p:cNvPr id="20" name="Group 19">
            <a:extLst>
              <a:ext uri="{FF2B5EF4-FFF2-40B4-BE49-F238E27FC236}">
                <a16:creationId xmlns:a16="http://schemas.microsoft.com/office/drawing/2014/main" id="{26D849DE-591E-41FF-BC9E-0E52BD2046A8}"/>
              </a:ext>
            </a:extLst>
          </p:cNvPr>
          <p:cNvGrpSpPr/>
          <p:nvPr/>
        </p:nvGrpSpPr>
        <p:grpSpPr>
          <a:xfrm>
            <a:off x="-690893" y="6792847"/>
            <a:ext cx="5418000" cy="3265885"/>
            <a:chOff x="-910115" y="4562928"/>
            <a:chExt cx="7705692" cy="3296703"/>
          </a:xfrm>
        </p:grpSpPr>
        <p:grpSp>
          <p:nvGrpSpPr>
            <p:cNvPr id="4" name="Group 3">
              <a:extLst>
                <a:ext uri="{FF2B5EF4-FFF2-40B4-BE49-F238E27FC236}">
                  <a16:creationId xmlns:a16="http://schemas.microsoft.com/office/drawing/2014/main" id="{6ABAC5E5-529E-4241-9D12-050A587E281B}"/>
                </a:ext>
              </a:extLst>
            </p:cNvPr>
            <p:cNvGrpSpPr/>
            <p:nvPr/>
          </p:nvGrpSpPr>
          <p:grpSpPr>
            <a:xfrm>
              <a:off x="-910115" y="5359821"/>
              <a:ext cx="7705692" cy="2275123"/>
              <a:chOff x="-969693" y="5478147"/>
              <a:chExt cx="7705692" cy="2275123"/>
            </a:xfrm>
          </p:grpSpPr>
          <p:pic>
            <p:nvPicPr>
              <p:cNvPr id="5" name="Picture 4" descr="A close up of a logo&#10;&#10;Description automatically generated">
                <a:extLst>
                  <a:ext uri="{FF2B5EF4-FFF2-40B4-BE49-F238E27FC236}">
                    <a16:creationId xmlns:a16="http://schemas.microsoft.com/office/drawing/2014/main" id="{6CA6ED3E-EDE0-4CDE-9CAA-BB911AFE58ED}"/>
                  </a:ext>
                </a:extLst>
              </p:cNvPr>
              <p:cNvPicPr>
                <a:picLocks noChangeAspect="1"/>
              </p:cNvPicPr>
              <p:nvPr/>
            </p:nvPicPr>
            <p:blipFill rotWithShape="1">
              <a:blip r:embed="rId3">
                <a:extLst>
                  <a:ext uri="{28A0092B-C50C-407E-A947-70E740481C1C}">
                    <a14:useLocalDpi xmlns:a14="http://schemas.microsoft.com/office/drawing/2010/main" val="0"/>
                  </a:ext>
                </a:extLst>
              </a:blip>
              <a:srcRect l="23362" r="52738"/>
              <a:stretch/>
            </p:blipFill>
            <p:spPr>
              <a:xfrm>
                <a:off x="2891615" y="5644120"/>
                <a:ext cx="1098397" cy="2104213"/>
              </a:xfrm>
              <a:prstGeom prst="rect">
                <a:avLst/>
              </a:prstGeom>
            </p:spPr>
          </p:pic>
          <p:sp>
            <p:nvSpPr>
              <p:cNvPr id="6" name="TextBox 5">
                <a:extLst>
                  <a:ext uri="{FF2B5EF4-FFF2-40B4-BE49-F238E27FC236}">
                    <a16:creationId xmlns:a16="http://schemas.microsoft.com/office/drawing/2014/main" id="{5F4C9D13-BA3A-44E2-9004-C616B325A77E}"/>
                  </a:ext>
                </a:extLst>
              </p:cNvPr>
              <p:cNvSpPr txBox="1"/>
              <p:nvPr/>
            </p:nvSpPr>
            <p:spPr>
              <a:xfrm>
                <a:off x="3956265" y="6447728"/>
                <a:ext cx="2196795" cy="307777"/>
              </a:xfrm>
              <a:prstGeom prst="rect">
                <a:avLst/>
              </a:prstGeom>
              <a:noFill/>
            </p:spPr>
            <p:txBody>
              <a:bodyPr wrap="square" rtlCol="0">
                <a:spAutoFit/>
              </a:bodyPr>
              <a:lstStyle/>
              <a:p>
                <a:r>
                  <a:rPr lang="en-US" sz="1400" dirty="0"/>
                  <a:t>Feeling numb</a:t>
                </a:r>
                <a:endParaRPr lang="en-GB" sz="1400" dirty="0"/>
              </a:p>
            </p:txBody>
          </p:sp>
          <p:sp>
            <p:nvSpPr>
              <p:cNvPr id="7" name="TextBox 6">
                <a:extLst>
                  <a:ext uri="{FF2B5EF4-FFF2-40B4-BE49-F238E27FC236}">
                    <a16:creationId xmlns:a16="http://schemas.microsoft.com/office/drawing/2014/main" id="{17F7F8A9-FA75-435C-83D8-8E0937AC5D21}"/>
                  </a:ext>
                </a:extLst>
              </p:cNvPr>
              <p:cNvSpPr txBox="1"/>
              <p:nvPr/>
            </p:nvSpPr>
            <p:spPr>
              <a:xfrm>
                <a:off x="-969693" y="5689524"/>
                <a:ext cx="2564685" cy="307777"/>
              </a:xfrm>
              <a:prstGeom prst="rect">
                <a:avLst/>
              </a:prstGeom>
              <a:noFill/>
            </p:spPr>
            <p:txBody>
              <a:bodyPr wrap="square" rtlCol="0">
                <a:spAutoFit/>
              </a:bodyPr>
              <a:lstStyle/>
              <a:p>
                <a:pPr algn="r"/>
                <a:r>
                  <a:rPr lang="en-GB" sz="1400" dirty="0"/>
                  <a:t>Tearful</a:t>
                </a:r>
              </a:p>
            </p:txBody>
          </p:sp>
          <p:sp>
            <p:nvSpPr>
              <p:cNvPr id="8" name="TextBox 7">
                <a:extLst>
                  <a:ext uri="{FF2B5EF4-FFF2-40B4-BE49-F238E27FC236}">
                    <a16:creationId xmlns:a16="http://schemas.microsoft.com/office/drawing/2014/main" id="{423B3776-87CB-410F-939B-49913345DFE7}"/>
                  </a:ext>
                </a:extLst>
              </p:cNvPr>
              <p:cNvSpPr txBox="1"/>
              <p:nvPr/>
            </p:nvSpPr>
            <p:spPr>
              <a:xfrm>
                <a:off x="3967837" y="6700647"/>
                <a:ext cx="1487548" cy="528020"/>
              </a:xfrm>
              <a:prstGeom prst="rect">
                <a:avLst/>
              </a:prstGeom>
              <a:noFill/>
            </p:spPr>
            <p:txBody>
              <a:bodyPr wrap="square" rtlCol="0">
                <a:spAutoFit/>
              </a:bodyPr>
              <a:lstStyle/>
              <a:p>
                <a:r>
                  <a:rPr lang="en-GB" sz="1400" dirty="0"/>
                  <a:t>Lump in throat</a:t>
                </a:r>
              </a:p>
            </p:txBody>
          </p:sp>
          <p:sp>
            <p:nvSpPr>
              <p:cNvPr id="9" name="TextBox 8">
                <a:extLst>
                  <a:ext uri="{FF2B5EF4-FFF2-40B4-BE49-F238E27FC236}">
                    <a16:creationId xmlns:a16="http://schemas.microsoft.com/office/drawing/2014/main" id="{6E675E17-509D-49FC-B881-01A37254F257}"/>
                  </a:ext>
                </a:extLst>
              </p:cNvPr>
              <p:cNvSpPr txBox="1"/>
              <p:nvPr/>
            </p:nvSpPr>
            <p:spPr>
              <a:xfrm>
                <a:off x="646467" y="6905053"/>
                <a:ext cx="2383358" cy="307777"/>
              </a:xfrm>
              <a:prstGeom prst="rect">
                <a:avLst/>
              </a:prstGeom>
              <a:noFill/>
            </p:spPr>
            <p:txBody>
              <a:bodyPr wrap="square" rtlCol="0">
                <a:spAutoFit/>
              </a:bodyPr>
              <a:lstStyle/>
              <a:p>
                <a:r>
                  <a:rPr lang="en-US" sz="1400" dirty="0"/>
                  <a:t>Low self-esteem</a:t>
                </a:r>
                <a:endParaRPr lang="en-GB" sz="1400" dirty="0"/>
              </a:p>
            </p:txBody>
          </p:sp>
          <p:sp>
            <p:nvSpPr>
              <p:cNvPr id="10" name="TextBox 9">
                <a:extLst>
                  <a:ext uri="{FF2B5EF4-FFF2-40B4-BE49-F238E27FC236}">
                    <a16:creationId xmlns:a16="http://schemas.microsoft.com/office/drawing/2014/main" id="{9CCAC05B-F10D-47FA-AE0E-B845627C065C}"/>
                  </a:ext>
                </a:extLst>
              </p:cNvPr>
              <p:cNvSpPr txBox="1"/>
              <p:nvPr/>
            </p:nvSpPr>
            <p:spPr>
              <a:xfrm>
                <a:off x="668587" y="7200023"/>
                <a:ext cx="2564685" cy="528020"/>
              </a:xfrm>
              <a:prstGeom prst="rect">
                <a:avLst/>
              </a:prstGeom>
              <a:noFill/>
            </p:spPr>
            <p:txBody>
              <a:bodyPr wrap="square" rtlCol="0">
                <a:spAutoFit/>
              </a:bodyPr>
              <a:lstStyle/>
              <a:p>
                <a:r>
                  <a:rPr lang="en-US" sz="1400" dirty="0"/>
                  <a:t>Feeling tired and lacking energy</a:t>
                </a:r>
                <a:endParaRPr lang="en-GB" sz="1400" dirty="0"/>
              </a:p>
            </p:txBody>
          </p:sp>
          <p:sp>
            <p:nvSpPr>
              <p:cNvPr id="11" name="TextBox 10">
                <a:extLst>
                  <a:ext uri="{FF2B5EF4-FFF2-40B4-BE49-F238E27FC236}">
                    <a16:creationId xmlns:a16="http://schemas.microsoft.com/office/drawing/2014/main" id="{B336B400-EB23-4AC4-B8DE-48F763F10C92}"/>
                  </a:ext>
                </a:extLst>
              </p:cNvPr>
              <p:cNvSpPr txBox="1"/>
              <p:nvPr/>
            </p:nvSpPr>
            <p:spPr>
              <a:xfrm>
                <a:off x="3990012" y="5478147"/>
                <a:ext cx="2196795" cy="307777"/>
              </a:xfrm>
              <a:prstGeom prst="rect">
                <a:avLst/>
              </a:prstGeom>
              <a:noFill/>
            </p:spPr>
            <p:txBody>
              <a:bodyPr wrap="square" rtlCol="0">
                <a:spAutoFit/>
              </a:bodyPr>
              <a:lstStyle/>
              <a:p>
                <a:r>
                  <a:rPr lang="en-US" sz="1400" dirty="0"/>
                  <a:t>Feeling sad</a:t>
                </a:r>
                <a:endParaRPr lang="en-GB" sz="1400" dirty="0"/>
              </a:p>
            </p:txBody>
          </p:sp>
          <p:sp>
            <p:nvSpPr>
              <p:cNvPr id="12" name="TextBox 11">
                <a:extLst>
                  <a:ext uri="{FF2B5EF4-FFF2-40B4-BE49-F238E27FC236}">
                    <a16:creationId xmlns:a16="http://schemas.microsoft.com/office/drawing/2014/main" id="{723B13C6-D8AB-488B-8005-1B9EE7D63D19}"/>
                  </a:ext>
                </a:extLst>
              </p:cNvPr>
              <p:cNvSpPr txBox="1"/>
              <p:nvPr/>
            </p:nvSpPr>
            <p:spPr>
              <a:xfrm>
                <a:off x="3956265" y="5875236"/>
                <a:ext cx="2779734" cy="528157"/>
              </a:xfrm>
              <a:prstGeom prst="rect">
                <a:avLst/>
              </a:prstGeom>
              <a:noFill/>
            </p:spPr>
            <p:txBody>
              <a:bodyPr wrap="square" rtlCol="0">
                <a:spAutoFit/>
              </a:bodyPr>
              <a:lstStyle/>
              <a:p>
                <a:r>
                  <a:rPr lang="en-GB" sz="1400" dirty="0"/>
                  <a:t>Not wanting to do anything</a:t>
                </a:r>
              </a:p>
            </p:txBody>
          </p:sp>
          <p:sp>
            <p:nvSpPr>
              <p:cNvPr id="13" name="TextBox 12">
                <a:extLst>
                  <a:ext uri="{FF2B5EF4-FFF2-40B4-BE49-F238E27FC236}">
                    <a16:creationId xmlns:a16="http://schemas.microsoft.com/office/drawing/2014/main" id="{5CEF6D5B-856F-4E25-AF40-BD2ACFB0BD5F}"/>
                  </a:ext>
                </a:extLst>
              </p:cNvPr>
              <p:cNvSpPr txBox="1"/>
              <p:nvPr/>
            </p:nvSpPr>
            <p:spPr>
              <a:xfrm>
                <a:off x="3980589" y="7225113"/>
                <a:ext cx="2671247" cy="528157"/>
              </a:xfrm>
              <a:prstGeom prst="rect">
                <a:avLst/>
              </a:prstGeom>
              <a:noFill/>
            </p:spPr>
            <p:txBody>
              <a:bodyPr wrap="square" rtlCol="0">
                <a:spAutoFit/>
              </a:bodyPr>
              <a:lstStyle/>
              <a:p>
                <a:r>
                  <a:rPr lang="en-GB" sz="1400" dirty="0"/>
                  <a:t>Thinking everything is hopeless</a:t>
                </a:r>
              </a:p>
            </p:txBody>
          </p:sp>
          <p:sp>
            <p:nvSpPr>
              <p:cNvPr id="14" name="TextBox 13">
                <a:extLst>
                  <a:ext uri="{FF2B5EF4-FFF2-40B4-BE49-F238E27FC236}">
                    <a16:creationId xmlns:a16="http://schemas.microsoft.com/office/drawing/2014/main" id="{418118F9-CAB3-43A6-A700-5D9E453BDB78}"/>
                  </a:ext>
                </a:extLst>
              </p:cNvPr>
              <p:cNvSpPr txBox="1"/>
              <p:nvPr/>
            </p:nvSpPr>
            <p:spPr>
              <a:xfrm>
                <a:off x="625538" y="6526218"/>
                <a:ext cx="2564685" cy="310600"/>
              </a:xfrm>
              <a:prstGeom prst="rect">
                <a:avLst/>
              </a:prstGeom>
              <a:noFill/>
            </p:spPr>
            <p:txBody>
              <a:bodyPr wrap="square" rtlCol="0">
                <a:spAutoFit/>
              </a:bodyPr>
              <a:lstStyle/>
              <a:p>
                <a:r>
                  <a:rPr lang="en-GB" sz="1400" dirty="0"/>
                  <a:t>Anger or frustration</a:t>
                </a:r>
              </a:p>
            </p:txBody>
          </p:sp>
          <p:sp>
            <p:nvSpPr>
              <p:cNvPr id="15" name="TextBox 14">
                <a:extLst>
                  <a:ext uri="{FF2B5EF4-FFF2-40B4-BE49-F238E27FC236}">
                    <a16:creationId xmlns:a16="http://schemas.microsoft.com/office/drawing/2014/main" id="{4CB2A921-BE1D-4ED8-BD70-7B6416A263A3}"/>
                  </a:ext>
                </a:extLst>
              </p:cNvPr>
              <p:cNvSpPr txBox="1"/>
              <p:nvPr/>
            </p:nvSpPr>
            <p:spPr>
              <a:xfrm>
                <a:off x="625537" y="5990775"/>
                <a:ext cx="2196793" cy="528020"/>
              </a:xfrm>
              <a:prstGeom prst="rect">
                <a:avLst/>
              </a:prstGeom>
              <a:noFill/>
            </p:spPr>
            <p:txBody>
              <a:bodyPr wrap="square" rtlCol="0">
                <a:spAutoFit/>
              </a:bodyPr>
              <a:lstStyle/>
              <a:p>
                <a:r>
                  <a:rPr lang="en-US" sz="1400" dirty="0"/>
                  <a:t>Changes in eating habits</a:t>
                </a:r>
                <a:endParaRPr lang="en-GB" sz="1400" dirty="0"/>
              </a:p>
            </p:txBody>
          </p:sp>
        </p:grpSp>
        <p:sp>
          <p:nvSpPr>
            <p:cNvPr id="18" name="Rectangle 17">
              <a:extLst>
                <a:ext uri="{FF2B5EF4-FFF2-40B4-BE49-F238E27FC236}">
                  <a16:creationId xmlns:a16="http://schemas.microsoft.com/office/drawing/2014/main" id="{26AE8BE9-9853-4B3B-8281-0609455292AC}"/>
                </a:ext>
              </a:extLst>
            </p:cNvPr>
            <p:cNvSpPr/>
            <p:nvPr/>
          </p:nvSpPr>
          <p:spPr>
            <a:xfrm>
              <a:off x="485134" y="4562966"/>
              <a:ext cx="6248400" cy="745440"/>
            </a:xfrm>
            <a:prstGeom prst="rect">
              <a:avLst/>
            </a:prstGeom>
          </p:spPr>
          <p:txBody>
            <a:bodyPr wrap="square">
              <a:spAutoFit/>
            </a:bodyPr>
            <a:lstStyle/>
            <a:p>
              <a:pPr algn="ctr"/>
              <a:r>
                <a:rPr lang="en-GB" sz="1400" dirty="0"/>
                <a:t>When you low you may notice a number of changes in how you think, feel, and behave. Circle the signals you notice when you feel low:</a:t>
              </a:r>
            </a:p>
          </p:txBody>
        </p:sp>
        <p:sp>
          <p:nvSpPr>
            <p:cNvPr id="19" name="Rectangle 18">
              <a:extLst>
                <a:ext uri="{FF2B5EF4-FFF2-40B4-BE49-F238E27FC236}">
                  <a16:creationId xmlns:a16="http://schemas.microsoft.com/office/drawing/2014/main" id="{C74DBEDA-3FD9-4AD3-9479-6A0F9FCAB6E1}"/>
                </a:ext>
              </a:extLst>
            </p:cNvPr>
            <p:cNvSpPr/>
            <p:nvPr/>
          </p:nvSpPr>
          <p:spPr>
            <a:xfrm>
              <a:off x="463014" y="4562928"/>
              <a:ext cx="6248400" cy="32967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23" name="TextBox 22">
            <a:extLst>
              <a:ext uri="{FF2B5EF4-FFF2-40B4-BE49-F238E27FC236}">
                <a16:creationId xmlns:a16="http://schemas.microsoft.com/office/drawing/2014/main" id="{363F9CD3-5B6E-4F23-9161-F41801368EAC}"/>
              </a:ext>
            </a:extLst>
          </p:cNvPr>
          <p:cNvSpPr txBox="1"/>
          <p:nvPr/>
        </p:nvSpPr>
        <p:spPr>
          <a:xfrm>
            <a:off x="274576" y="1809606"/>
            <a:ext cx="6470263" cy="1384995"/>
          </a:xfrm>
          <a:prstGeom prst="rect">
            <a:avLst/>
          </a:prstGeom>
          <a:solidFill>
            <a:srgbClr val="99CCFF">
              <a:alpha val="15000"/>
            </a:srgbClr>
          </a:solidFill>
        </p:spPr>
        <p:txBody>
          <a:bodyPr wrap="square" rtlCol="0">
            <a:spAutoFit/>
          </a:bodyPr>
          <a:lstStyle/>
          <a:p>
            <a:pPr algn="ctr"/>
            <a:r>
              <a:rPr lang="en-US" sz="1400" dirty="0"/>
              <a:t>Many young people experience feelings of low mood. </a:t>
            </a:r>
            <a:r>
              <a:rPr lang="en-US" sz="1400" b="1" dirty="0"/>
              <a:t>Low mood </a:t>
            </a:r>
            <a:r>
              <a:rPr lang="en-US" sz="1400" dirty="0"/>
              <a:t>can be temporary, and pass within a couple of days or weeks, or it can last longer. It is sometimes referred to as </a:t>
            </a:r>
            <a:r>
              <a:rPr lang="en-US" sz="1400" b="1" dirty="0"/>
              <a:t>depression</a:t>
            </a:r>
            <a:r>
              <a:rPr lang="en-US" sz="1400" dirty="0"/>
              <a:t>, especially if it lasts longer than two weeks and starts to affect all areas of life.  Low mood and depression can be caused by a change in situation or circumstances, or a difficult event like a  death in the family. It can also be related to stress, friendship or relationship problems, and physical health problems. </a:t>
            </a:r>
          </a:p>
        </p:txBody>
      </p:sp>
      <p:sp>
        <p:nvSpPr>
          <p:cNvPr id="24" name="TextBox 23">
            <a:extLst>
              <a:ext uri="{FF2B5EF4-FFF2-40B4-BE49-F238E27FC236}">
                <a16:creationId xmlns:a16="http://schemas.microsoft.com/office/drawing/2014/main" id="{B1F80286-C2AB-440F-B9E2-751B262AFDDE}"/>
              </a:ext>
            </a:extLst>
          </p:cNvPr>
          <p:cNvSpPr txBox="1"/>
          <p:nvPr/>
        </p:nvSpPr>
        <p:spPr>
          <a:xfrm>
            <a:off x="274577" y="3323549"/>
            <a:ext cx="2198270" cy="2893100"/>
          </a:xfrm>
          <a:prstGeom prst="rect">
            <a:avLst/>
          </a:prstGeom>
          <a:solidFill>
            <a:srgbClr val="FFCCFF">
              <a:alpha val="20000"/>
            </a:srgbClr>
          </a:solidFill>
        </p:spPr>
        <p:txBody>
          <a:bodyPr wrap="square" rtlCol="0">
            <a:spAutoFit/>
          </a:bodyPr>
          <a:lstStyle/>
          <a:p>
            <a:r>
              <a:rPr lang="en-US" sz="1400" u="sng" dirty="0"/>
              <a:t>Risk Factors</a:t>
            </a:r>
          </a:p>
          <a:p>
            <a:r>
              <a:rPr lang="en-US" sz="1400" dirty="0"/>
              <a:t>There are some risk factors which are linked to a high risk of developing low mood and depression, including;</a:t>
            </a:r>
          </a:p>
          <a:p>
            <a:pPr marL="285664" indent="-285664">
              <a:buFont typeface="Arial" panose="020B0604020202020204" pitchFamily="34" charset="0"/>
              <a:buChar char="•"/>
            </a:pPr>
            <a:r>
              <a:rPr lang="en-US" sz="1400" dirty="0"/>
              <a:t>Bullying</a:t>
            </a:r>
          </a:p>
          <a:p>
            <a:pPr marL="285664" indent="-285664">
              <a:buFont typeface="Arial" panose="020B0604020202020204" pitchFamily="34" charset="0"/>
              <a:buChar char="•"/>
            </a:pPr>
            <a:r>
              <a:rPr lang="en-US" sz="1400" dirty="0"/>
              <a:t>Bereavement</a:t>
            </a:r>
          </a:p>
          <a:p>
            <a:pPr marL="285664" indent="-285664">
              <a:buFont typeface="Arial" panose="020B0604020202020204" pitchFamily="34" charset="0"/>
              <a:buChar char="•"/>
            </a:pPr>
            <a:r>
              <a:rPr lang="en-US" sz="1400" dirty="0"/>
              <a:t>Substance misuse</a:t>
            </a:r>
          </a:p>
          <a:p>
            <a:pPr marL="285664" indent="-285664">
              <a:buFont typeface="Arial" panose="020B0604020202020204" pitchFamily="34" charset="0"/>
              <a:buChar char="•"/>
            </a:pPr>
            <a:r>
              <a:rPr lang="en-US" sz="1400" dirty="0"/>
              <a:t>Isolation</a:t>
            </a:r>
          </a:p>
          <a:p>
            <a:pPr marL="285664" indent="-285664">
              <a:buFont typeface="Arial" panose="020B0604020202020204" pitchFamily="34" charset="0"/>
              <a:buChar char="•"/>
            </a:pPr>
            <a:r>
              <a:rPr lang="en-US" sz="1400" dirty="0"/>
              <a:t>Difficulties at home</a:t>
            </a:r>
          </a:p>
          <a:p>
            <a:pPr marL="285664" indent="-285664">
              <a:buFont typeface="Arial" panose="020B0604020202020204" pitchFamily="34" charset="0"/>
              <a:buChar char="•"/>
            </a:pPr>
            <a:r>
              <a:rPr lang="en-US" sz="1400" dirty="0"/>
              <a:t>Family history of low mood and depression</a:t>
            </a:r>
            <a:endParaRPr lang="en-GB" sz="1400" dirty="0"/>
          </a:p>
        </p:txBody>
      </p:sp>
      <p:sp>
        <p:nvSpPr>
          <p:cNvPr id="25" name="TextBox 24">
            <a:extLst>
              <a:ext uri="{FF2B5EF4-FFF2-40B4-BE49-F238E27FC236}">
                <a16:creationId xmlns:a16="http://schemas.microsoft.com/office/drawing/2014/main" id="{D1B1070B-D699-4C11-B797-01D3F3FF01C2}"/>
              </a:ext>
            </a:extLst>
          </p:cNvPr>
          <p:cNvSpPr txBox="1"/>
          <p:nvPr/>
        </p:nvSpPr>
        <p:spPr>
          <a:xfrm>
            <a:off x="4813415" y="6804343"/>
            <a:ext cx="1878198" cy="3323121"/>
          </a:xfrm>
          <a:prstGeom prst="rect">
            <a:avLst/>
          </a:prstGeom>
          <a:solidFill>
            <a:schemeClr val="accent4">
              <a:lumMod val="20000"/>
              <a:lumOff val="80000"/>
              <a:alpha val="20000"/>
            </a:schemeClr>
          </a:solidFill>
        </p:spPr>
        <p:txBody>
          <a:bodyPr wrap="square" rtlCol="0">
            <a:spAutoFit/>
          </a:bodyPr>
          <a:lstStyle/>
          <a:p>
            <a:r>
              <a:rPr lang="en-US" sz="1400" dirty="0"/>
              <a:t>Use this space to write down other feelings you experience:</a:t>
            </a:r>
          </a:p>
          <a:p>
            <a:r>
              <a:rPr lang="en-US" sz="1400" dirty="0"/>
              <a:t>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
        <p:nvSpPr>
          <p:cNvPr id="26" name="TextBox 25">
            <a:extLst>
              <a:ext uri="{FF2B5EF4-FFF2-40B4-BE49-F238E27FC236}">
                <a16:creationId xmlns:a16="http://schemas.microsoft.com/office/drawing/2014/main" id="{986DF47B-48BB-48FD-A28F-47133569CD5C}"/>
              </a:ext>
            </a:extLst>
          </p:cNvPr>
          <p:cNvSpPr txBox="1"/>
          <p:nvPr/>
        </p:nvSpPr>
        <p:spPr>
          <a:xfrm>
            <a:off x="2599037" y="3323549"/>
            <a:ext cx="4145803" cy="3323987"/>
          </a:xfrm>
          <a:prstGeom prst="rect">
            <a:avLst/>
          </a:prstGeom>
          <a:solidFill>
            <a:srgbClr val="CCFFCC">
              <a:alpha val="17000"/>
            </a:srgbClr>
          </a:solidFill>
        </p:spPr>
        <p:txBody>
          <a:bodyPr wrap="square" rtlCol="0">
            <a:spAutoFit/>
          </a:bodyPr>
          <a:lstStyle/>
          <a:p>
            <a:r>
              <a:rPr lang="en-US" sz="1400" u="sng" dirty="0"/>
              <a:t>How Depression Feels </a:t>
            </a:r>
          </a:p>
          <a:p>
            <a:r>
              <a:rPr lang="en-US" sz="1400" dirty="0"/>
              <a:t>Depression can affect different people very differently. Here is how some people feel;</a:t>
            </a:r>
          </a:p>
          <a:p>
            <a:pPr marL="285664" indent="-285664">
              <a:buFont typeface="Arial" panose="020B0604020202020204" pitchFamily="34" charset="0"/>
              <a:buChar char="•"/>
            </a:pPr>
            <a:r>
              <a:rPr lang="en-US" sz="1400" dirty="0"/>
              <a:t>Depressed (low) mood most of the day almost every day</a:t>
            </a:r>
          </a:p>
          <a:p>
            <a:pPr marL="285664" indent="-285664">
              <a:buFont typeface="Arial" panose="020B0604020202020204" pitchFamily="34" charset="0"/>
              <a:buChar char="•"/>
            </a:pPr>
            <a:r>
              <a:rPr lang="en-US" sz="1400" dirty="0"/>
              <a:t>Reduced interest or pleasure in activities most of the day</a:t>
            </a:r>
          </a:p>
          <a:p>
            <a:pPr marL="285664" indent="-285664">
              <a:buFont typeface="Arial" panose="020B0604020202020204" pitchFamily="34" charset="0"/>
              <a:buChar char="•"/>
            </a:pPr>
            <a:r>
              <a:rPr lang="en-US" sz="1400" dirty="0"/>
              <a:t>Significant weight loss or gain, or decrease/increase in appetite</a:t>
            </a:r>
          </a:p>
          <a:p>
            <a:pPr marL="285664" indent="-285664">
              <a:buFont typeface="Arial" panose="020B0604020202020204" pitchFamily="34" charset="0"/>
              <a:buChar char="•"/>
            </a:pPr>
            <a:r>
              <a:rPr lang="en-US" sz="1400" dirty="0"/>
              <a:t>A slowing down of thought and being less physically active (observable by others)</a:t>
            </a:r>
          </a:p>
          <a:p>
            <a:pPr marL="285664" indent="-285664">
              <a:buFont typeface="Arial" panose="020B0604020202020204" pitchFamily="34" charset="0"/>
              <a:buChar char="•"/>
            </a:pPr>
            <a:r>
              <a:rPr lang="en-US" sz="1400" dirty="0"/>
              <a:t>Fatigue or loss of energy most days</a:t>
            </a:r>
          </a:p>
          <a:p>
            <a:pPr marL="285664" indent="-285664">
              <a:buFont typeface="Arial" panose="020B0604020202020204" pitchFamily="34" charset="0"/>
              <a:buChar char="•"/>
            </a:pPr>
            <a:r>
              <a:rPr lang="en-US" sz="1400" dirty="0"/>
              <a:t>Feelings of worthlessness</a:t>
            </a:r>
          </a:p>
          <a:p>
            <a:pPr marL="285664" indent="-285664">
              <a:buFont typeface="Arial" panose="020B0604020202020204" pitchFamily="34" charset="0"/>
              <a:buChar char="•"/>
            </a:pPr>
            <a:r>
              <a:rPr lang="en-US" sz="1400" dirty="0"/>
              <a:t>Thoughts of/actually self-harming</a:t>
            </a:r>
          </a:p>
          <a:p>
            <a:pPr marL="285664" indent="-285664">
              <a:buFont typeface="Arial" panose="020B0604020202020204" pitchFamily="34" charset="0"/>
              <a:buChar char="•"/>
            </a:pPr>
            <a:r>
              <a:rPr lang="en-US" sz="1400" dirty="0"/>
              <a:t>Feeling that you don’t want to be here anymore</a:t>
            </a:r>
            <a:endParaRPr lang="en-GB" sz="1400" dirty="0"/>
          </a:p>
        </p:txBody>
      </p:sp>
      <p:sp>
        <p:nvSpPr>
          <p:cNvPr id="27" name="Slide Number Placeholder 7">
            <a:extLst>
              <a:ext uri="{FF2B5EF4-FFF2-40B4-BE49-F238E27FC236}">
                <a16:creationId xmlns:a16="http://schemas.microsoft.com/office/drawing/2014/main" id="{620C5E3F-489D-4855-8A7A-5CA788D433AE}"/>
              </a:ext>
            </a:extLst>
          </p:cNvPr>
          <p:cNvSpPr txBox="1">
            <a:spLocks/>
          </p:cNvSpPr>
          <p:nvPr/>
        </p:nvSpPr>
        <p:spPr bwMode="auto">
          <a:xfrm>
            <a:off x="3354234" y="1371350"/>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3</a:t>
            </a:fld>
            <a:endParaRPr lang="en-GB" altLang="en-US" sz="900"/>
          </a:p>
        </p:txBody>
      </p:sp>
      <p:sp>
        <p:nvSpPr>
          <p:cNvPr id="28" name="Oval 27">
            <a:extLst>
              <a:ext uri="{FF2B5EF4-FFF2-40B4-BE49-F238E27FC236}">
                <a16:creationId xmlns:a16="http://schemas.microsoft.com/office/drawing/2014/main" id="{24F0E436-E507-4207-9617-78B69B29D19F}"/>
              </a:ext>
            </a:extLst>
          </p:cNvPr>
          <p:cNvSpPr/>
          <p:nvPr/>
        </p:nvSpPr>
        <p:spPr>
          <a:xfrm>
            <a:off x="3412958" y="1452292"/>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29" name="Rectangle 28">
            <a:extLst>
              <a:ext uri="{FF2B5EF4-FFF2-40B4-BE49-F238E27FC236}">
                <a16:creationId xmlns:a16="http://schemas.microsoft.com/office/drawing/2014/main" id="{2326CB18-9C72-42E3-BE67-C216FBE65142}"/>
              </a:ext>
            </a:extLst>
          </p:cNvPr>
          <p:cNvSpPr/>
          <p:nvPr/>
        </p:nvSpPr>
        <p:spPr>
          <a:xfrm>
            <a:off x="274577" y="10146572"/>
            <a:ext cx="6417035" cy="954107"/>
          </a:xfrm>
          <a:prstGeom prst="rect">
            <a:avLst/>
          </a:prstGeom>
          <a:solidFill>
            <a:srgbClr val="99CCFF">
              <a:alpha val="12000"/>
            </a:srgbClr>
          </a:solidFill>
        </p:spPr>
        <p:txBody>
          <a:bodyPr wrap="square">
            <a:spAutoFit/>
          </a:bodyPr>
          <a:lstStyle/>
          <a:p>
            <a:pPr algn="ctr"/>
            <a:r>
              <a:rPr lang="en-US" sz="1400" dirty="0"/>
              <a:t>The number of children and young adults with depression in the UK continues to grow, with an estimated 1 in 20 experiencing it. Depression and anxiety commonly occur together; about half of people diagnosed with depression also experience anxiety.</a:t>
            </a:r>
          </a:p>
        </p:txBody>
      </p:sp>
      <p:sp>
        <p:nvSpPr>
          <p:cNvPr id="30" name="Footer Placeholder 5">
            <a:extLst>
              <a:ext uri="{FF2B5EF4-FFF2-40B4-BE49-F238E27FC236}">
                <a16:creationId xmlns:a16="http://schemas.microsoft.com/office/drawing/2014/main" id="{885B9559-B32B-4553-AE76-2D871E31FF12}"/>
              </a:ext>
            </a:extLst>
          </p:cNvPr>
          <p:cNvSpPr>
            <a:spLocks noGrp="1"/>
          </p:cNvSpPr>
          <p:nvPr>
            <p:ph type="ftr" sz="quarter" idx="11"/>
          </p:nvPr>
        </p:nvSpPr>
        <p:spPr>
          <a:xfrm>
            <a:off x="1531006" y="10869733"/>
            <a:ext cx="3907604"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extLst>
      <p:ext uri="{BB962C8B-B14F-4D97-AF65-F5344CB8AC3E}">
        <p14:creationId xmlns:p14="http://schemas.microsoft.com/office/powerpoint/2010/main" val="158604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0" y="856629"/>
            <a:ext cx="4886693" cy="474981"/>
          </a:xfrm>
        </p:spPr>
        <p:txBody>
          <a:bodyPr>
            <a:noAutofit/>
          </a:bodyPr>
          <a:lstStyle/>
          <a:p>
            <a:pPr marL="0" indent="0" algn="ctr">
              <a:buNone/>
            </a:pPr>
            <a:r>
              <a:rPr lang="en-GB" sz="1799" u="sng" dirty="0"/>
              <a:t>The Connections Between Thoughts, Feelings, and Behaviour</a:t>
            </a:r>
          </a:p>
        </p:txBody>
      </p:sp>
      <p:sp>
        <p:nvSpPr>
          <p:cNvPr id="40" name="Slide Number Placeholder 7">
            <a:extLst>
              <a:ext uri="{FF2B5EF4-FFF2-40B4-BE49-F238E27FC236}">
                <a16:creationId xmlns:a16="http://schemas.microsoft.com/office/drawing/2014/main" id="{7AE1602C-246D-4B18-9EA9-9CA519E7E450}"/>
              </a:ext>
            </a:extLst>
          </p:cNvPr>
          <p:cNvSpPr>
            <a:spLocks noGrp="1"/>
          </p:cNvSpPr>
          <p:nvPr>
            <p:ph type="sldNum" sz="quarter" idx="12"/>
          </p:nvPr>
        </p:nvSpPr>
        <p:spPr>
          <a:xfrm>
            <a:off x="3305579" y="1458355"/>
            <a:ext cx="315423" cy="378275"/>
          </a:xfrm>
        </p:spPr>
        <p:txBody>
          <a:bodyPr/>
          <a:lstStyle/>
          <a:p>
            <a:fld id="{0E0EA5D9-FFAC-4864-B705-ADA6735702EB}" type="slidenum">
              <a:rPr lang="en-GB" smtClean="0">
                <a:solidFill>
                  <a:schemeClr val="tx1"/>
                </a:solidFill>
              </a:rPr>
              <a:t>4</a:t>
            </a:fld>
            <a:endParaRPr lang="en-GB" dirty="0">
              <a:solidFill>
                <a:schemeClr val="tx1"/>
              </a:solidFill>
            </a:endParaRPr>
          </a:p>
        </p:txBody>
      </p:sp>
      <p:grpSp>
        <p:nvGrpSpPr>
          <p:cNvPr id="2059" name="Group 2058"/>
          <p:cNvGrpSpPr/>
          <p:nvPr/>
        </p:nvGrpSpPr>
        <p:grpSpPr>
          <a:xfrm>
            <a:off x="1583518" y="9047561"/>
            <a:ext cx="3811799" cy="1723100"/>
            <a:chOff x="2936243" y="9679892"/>
            <a:chExt cx="3812792" cy="1723549"/>
          </a:xfrm>
        </p:grpSpPr>
        <p:sp>
          <p:nvSpPr>
            <p:cNvPr id="19" name="TextBox 18"/>
            <p:cNvSpPr txBox="1"/>
            <p:nvPr/>
          </p:nvSpPr>
          <p:spPr>
            <a:xfrm>
              <a:off x="2936243" y="9679892"/>
              <a:ext cx="3812792" cy="1723549"/>
            </a:xfrm>
            <a:prstGeom prst="rect">
              <a:avLst/>
            </a:prstGeom>
            <a:solidFill>
              <a:schemeClr val="accent4">
                <a:lumMod val="20000"/>
                <a:lumOff val="80000"/>
              </a:schemeClr>
            </a:solidFill>
            <a:ln w="25400">
              <a:solidFill>
                <a:schemeClr val="tx1"/>
              </a:solidFill>
            </a:ln>
          </p:spPr>
          <p:txBody>
            <a:bodyPr wrap="square" rtlCol="0">
              <a:spAutoFit/>
            </a:bodyPr>
            <a:lstStyle/>
            <a:p>
              <a:r>
                <a:rPr lang="en-GB" sz="1200" dirty="0"/>
                <a:t>Tips: For younger children exploring their emotions using this model, try using a smiley face system. </a:t>
              </a:r>
            </a:p>
            <a:p>
              <a:endParaRPr lang="en-GB" sz="1600" dirty="0"/>
            </a:p>
            <a:p>
              <a:endParaRPr lang="en-GB" sz="1799" dirty="0"/>
            </a:p>
            <a:p>
              <a:r>
                <a:rPr lang="en-GB" sz="1200" dirty="0"/>
                <a:t>     </a:t>
              </a:r>
            </a:p>
            <a:p>
              <a:r>
                <a:rPr lang="en-GB" sz="1200" dirty="0"/>
                <a:t>     Angry                 Sad                   Confused           Happy</a:t>
              </a:r>
            </a:p>
            <a:p>
              <a:r>
                <a:rPr lang="en-GB" sz="1200" dirty="0"/>
                <a:t>                        Disappointed           Worried            Excited</a:t>
              </a:r>
            </a:p>
            <a:p>
              <a:r>
                <a:rPr lang="en-GB" sz="1200" dirty="0"/>
                <a:t>                                                           Nervous </a:t>
              </a:r>
            </a:p>
          </p:txBody>
        </p:sp>
        <p:pic>
          <p:nvPicPr>
            <p:cNvPr id="61"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41253" r="41785" b="60119"/>
            <a:stretch/>
          </p:blipFill>
          <p:spPr bwMode="auto">
            <a:xfrm>
              <a:off x="4938534" y="10099843"/>
              <a:ext cx="762003" cy="708076"/>
            </a:xfrm>
            <a:prstGeom prst="rect">
              <a:avLst/>
            </a:prstGeom>
            <a:solidFill>
              <a:schemeClr val="accent4">
                <a:lumMod val="20000"/>
                <a:lumOff val="80000"/>
              </a:schemeClr>
            </a:solidFill>
          </p:spPr>
        </p:pic>
        <p:pic>
          <p:nvPicPr>
            <p:cNvPr id="62"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r="83215" b="60119"/>
            <a:stretch/>
          </p:blipFill>
          <p:spPr bwMode="auto">
            <a:xfrm>
              <a:off x="3014946" y="10105506"/>
              <a:ext cx="767252" cy="720481"/>
            </a:xfrm>
            <a:prstGeom prst="rect">
              <a:avLst/>
            </a:prstGeom>
            <a:solidFill>
              <a:schemeClr val="accent4">
                <a:lumMod val="20000"/>
                <a:lumOff val="80000"/>
              </a:schemeClr>
            </a:solidFill>
          </p:spPr>
        </p:pic>
        <p:pic>
          <p:nvPicPr>
            <p:cNvPr id="63"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19575" r="63097" b="60119"/>
            <a:stretch/>
          </p:blipFill>
          <p:spPr bwMode="auto">
            <a:xfrm>
              <a:off x="3925561" y="10099843"/>
              <a:ext cx="802292" cy="729756"/>
            </a:xfrm>
            <a:prstGeom prst="rect">
              <a:avLst/>
            </a:prstGeom>
            <a:solidFill>
              <a:schemeClr val="accent4">
                <a:lumMod val="20000"/>
                <a:lumOff val="80000"/>
              </a:schemeClr>
            </a:solidFill>
          </p:spPr>
        </p:pic>
        <p:pic>
          <p:nvPicPr>
            <p:cNvPr id="64" name="Picture 3" descr="C:\Users\Maria.Langdrige\AppData\Local\Microsoft\Windows\Temporary Internet Files\Content.IE5\E913N55V\1EBwU[1].png"/>
            <p:cNvPicPr>
              <a:picLocks noChangeAspect="1" noChangeArrowheads="1"/>
            </p:cNvPicPr>
            <p:nvPr/>
          </p:nvPicPr>
          <p:blipFill rotWithShape="1">
            <a:blip r:embed="rId2">
              <a:extLst>
                <a:ext uri="{28A0092B-C50C-407E-A947-70E740481C1C}">
                  <a14:useLocalDpi xmlns:a14="http://schemas.microsoft.com/office/drawing/2010/main" val="0"/>
                </a:ext>
              </a:extLst>
            </a:blip>
            <a:srcRect l="62195" r="21183" b="60119"/>
            <a:stretch/>
          </p:blipFill>
          <p:spPr bwMode="auto">
            <a:xfrm>
              <a:off x="5858900" y="10103456"/>
              <a:ext cx="762003" cy="722531"/>
            </a:xfrm>
            <a:prstGeom prst="rect">
              <a:avLst/>
            </a:prstGeom>
            <a:solidFill>
              <a:schemeClr val="accent4">
                <a:lumMod val="20000"/>
                <a:lumOff val="80000"/>
              </a:schemeClr>
            </a:solidFill>
          </p:spPr>
        </p:pic>
      </p:grpSp>
      <p:grpSp>
        <p:nvGrpSpPr>
          <p:cNvPr id="2058" name="Group 2057"/>
          <p:cNvGrpSpPr/>
          <p:nvPr/>
        </p:nvGrpSpPr>
        <p:grpSpPr>
          <a:xfrm>
            <a:off x="58677" y="3346352"/>
            <a:ext cx="6703859" cy="5506614"/>
            <a:chOff x="110356" y="936174"/>
            <a:chExt cx="6705605" cy="5508049"/>
          </a:xfrm>
        </p:grpSpPr>
        <p:grpSp>
          <p:nvGrpSpPr>
            <p:cNvPr id="6" name="Group 5"/>
            <p:cNvGrpSpPr/>
            <p:nvPr/>
          </p:nvGrpSpPr>
          <p:grpSpPr>
            <a:xfrm>
              <a:off x="2054769" y="936174"/>
              <a:ext cx="2932388" cy="971551"/>
              <a:chOff x="1844566" y="1028666"/>
              <a:chExt cx="3216166" cy="461665"/>
            </a:xfrm>
          </p:grpSpPr>
          <p:sp>
            <p:nvSpPr>
              <p:cNvPr id="4" name="Rectangle 3"/>
              <p:cNvSpPr/>
              <p:nvPr/>
            </p:nvSpPr>
            <p:spPr>
              <a:xfrm>
                <a:off x="1844566" y="1028666"/>
                <a:ext cx="3216166" cy="461665"/>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 name="TextBox 4"/>
              <p:cNvSpPr txBox="1"/>
              <p:nvPr/>
            </p:nvSpPr>
            <p:spPr>
              <a:xfrm>
                <a:off x="1844566" y="1036158"/>
                <a:ext cx="3216166" cy="307206"/>
              </a:xfrm>
              <a:prstGeom prst="rect">
                <a:avLst/>
              </a:prstGeom>
              <a:noFill/>
            </p:spPr>
            <p:txBody>
              <a:bodyPr wrap="square" rtlCol="0">
                <a:spAutoFit/>
              </a:bodyPr>
              <a:lstStyle/>
              <a:p>
                <a:pPr algn="ctr"/>
                <a:r>
                  <a:rPr lang="en-GB" sz="1400" b="1" u="sng" dirty="0"/>
                  <a:t>Situation</a:t>
                </a:r>
              </a:p>
              <a:p>
                <a:pPr algn="ctr"/>
                <a:r>
                  <a:rPr lang="en-GB" sz="1100" u="sng" dirty="0"/>
                  <a:t>Who? What? When? Where? How?</a:t>
                </a:r>
              </a:p>
              <a:p>
                <a:pPr algn="ctr"/>
                <a:r>
                  <a:rPr lang="en-GB" sz="1100" dirty="0">
                    <a:solidFill>
                      <a:srgbClr val="0070C0"/>
                    </a:solidFill>
                  </a:rPr>
                  <a:t>A friend ignores me at school</a:t>
                </a:r>
              </a:p>
            </p:txBody>
          </p:sp>
        </p:grpSp>
        <p:sp>
          <p:nvSpPr>
            <p:cNvPr id="8" name="Rectangle 7"/>
            <p:cNvSpPr/>
            <p:nvPr/>
          </p:nvSpPr>
          <p:spPr>
            <a:xfrm>
              <a:off x="3883577" y="3561883"/>
              <a:ext cx="2932384" cy="929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 name="TextBox 8"/>
            <p:cNvSpPr txBox="1"/>
            <p:nvPr/>
          </p:nvSpPr>
          <p:spPr>
            <a:xfrm>
              <a:off x="2070539" y="2272076"/>
              <a:ext cx="2932384" cy="969749"/>
            </a:xfrm>
            <a:prstGeom prst="rect">
              <a:avLst/>
            </a:prstGeom>
            <a:solidFill>
              <a:srgbClr val="92D050">
                <a:alpha val="50000"/>
              </a:srgbClr>
            </a:solidFill>
          </p:spPr>
          <p:txBody>
            <a:bodyPr wrap="square" rtlCol="0">
              <a:spAutoFit/>
            </a:bodyPr>
            <a:lstStyle/>
            <a:p>
              <a:pPr algn="ctr"/>
              <a:r>
                <a:rPr lang="en-GB" sz="1400" b="1" dirty="0"/>
                <a:t>Thoughts</a:t>
              </a:r>
            </a:p>
            <a:p>
              <a:pPr algn="ctr"/>
              <a:r>
                <a:rPr lang="en-GB" sz="1100" u="sng" dirty="0"/>
                <a:t>What went through my mind at the time?</a:t>
              </a:r>
            </a:p>
            <a:p>
              <a:pPr algn="ctr"/>
              <a:r>
                <a:rPr lang="en-GB" sz="1100" dirty="0">
                  <a:solidFill>
                    <a:srgbClr val="0070C0"/>
                  </a:solidFill>
                </a:rPr>
                <a:t>I am useless</a:t>
              </a:r>
            </a:p>
            <a:p>
              <a:pPr algn="ctr"/>
              <a:r>
                <a:rPr lang="en-GB" sz="1100" dirty="0">
                  <a:solidFill>
                    <a:srgbClr val="0070C0"/>
                  </a:solidFill>
                </a:rPr>
                <a:t>My friend doesn’t like me</a:t>
              </a:r>
            </a:p>
            <a:p>
              <a:pPr algn="ctr"/>
              <a:endParaRPr lang="en-GB" sz="1000" dirty="0"/>
            </a:p>
          </p:txBody>
        </p:sp>
        <p:grpSp>
          <p:nvGrpSpPr>
            <p:cNvPr id="10" name="Group 9"/>
            <p:cNvGrpSpPr/>
            <p:nvPr/>
          </p:nvGrpSpPr>
          <p:grpSpPr>
            <a:xfrm>
              <a:off x="2070536" y="2271156"/>
              <a:ext cx="4745425" cy="2278070"/>
              <a:chOff x="1844566" y="1103587"/>
              <a:chExt cx="5204659" cy="1703508"/>
            </a:xfrm>
          </p:grpSpPr>
          <p:sp>
            <p:nvSpPr>
              <p:cNvPr id="11" name="Rectangle 10"/>
              <p:cNvSpPr/>
              <p:nvPr/>
            </p:nvSpPr>
            <p:spPr>
              <a:xfrm>
                <a:off x="1844566" y="1103587"/>
                <a:ext cx="3216166" cy="691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2" name="TextBox 11"/>
              <p:cNvSpPr txBox="1"/>
              <p:nvPr/>
            </p:nvSpPr>
            <p:spPr>
              <a:xfrm>
                <a:off x="3833059" y="2070420"/>
                <a:ext cx="3216166" cy="736675"/>
              </a:xfrm>
              <a:prstGeom prst="rect">
                <a:avLst/>
              </a:prstGeom>
              <a:solidFill>
                <a:srgbClr val="92D050">
                  <a:alpha val="50000"/>
                </a:srgbClr>
              </a:solidFill>
            </p:spPr>
            <p:txBody>
              <a:bodyPr wrap="square" rtlCol="0">
                <a:spAutoFit/>
              </a:bodyPr>
              <a:lstStyle/>
              <a:p>
                <a:pPr algn="ctr"/>
                <a:r>
                  <a:rPr lang="en-GB" sz="1400" b="1" dirty="0"/>
                  <a:t>Bodily Sensations</a:t>
                </a:r>
              </a:p>
              <a:p>
                <a:pPr algn="ctr"/>
                <a:r>
                  <a:rPr lang="en-GB" sz="1100" u="sng" dirty="0"/>
                  <a:t>What did I notice in my body? What did I feel? Where did I feel it?</a:t>
                </a:r>
              </a:p>
              <a:p>
                <a:pPr algn="ctr"/>
                <a:r>
                  <a:rPr lang="en-GB" sz="1100" dirty="0">
                    <a:solidFill>
                      <a:srgbClr val="0070C0"/>
                    </a:solidFill>
                  </a:rPr>
                  <a:t>Tired, no energy</a:t>
                </a:r>
              </a:p>
              <a:p>
                <a:pPr algn="ctr"/>
                <a:r>
                  <a:rPr lang="en-GB" sz="1100" dirty="0">
                    <a:solidFill>
                      <a:srgbClr val="0070C0"/>
                    </a:solidFill>
                  </a:rPr>
                  <a:t>Heavy feeling in chest</a:t>
                </a:r>
              </a:p>
            </p:txBody>
          </p:sp>
        </p:grpSp>
        <p:grpSp>
          <p:nvGrpSpPr>
            <p:cNvPr id="13" name="Group 12"/>
            <p:cNvGrpSpPr/>
            <p:nvPr/>
          </p:nvGrpSpPr>
          <p:grpSpPr>
            <a:xfrm>
              <a:off x="2070536" y="4966510"/>
              <a:ext cx="2932387" cy="1477713"/>
              <a:chOff x="1844566" y="1103586"/>
              <a:chExt cx="3216166" cy="611490"/>
            </a:xfrm>
          </p:grpSpPr>
          <p:sp>
            <p:nvSpPr>
              <p:cNvPr id="14" name="Rectangle 13"/>
              <p:cNvSpPr/>
              <p:nvPr/>
            </p:nvSpPr>
            <p:spPr>
              <a:xfrm>
                <a:off x="1844566" y="1103587"/>
                <a:ext cx="3216166" cy="494463"/>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TextBox 14"/>
              <p:cNvSpPr txBox="1"/>
              <p:nvPr/>
            </p:nvSpPr>
            <p:spPr>
              <a:xfrm>
                <a:off x="1844566" y="1103586"/>
                <a:ext cx="3216166" cy="611490"/>
              </a:xfrm>
              <a:prstGeom prst="rect">
                <a:avLst/>
              </a:prstGeom>
              <a:noFill/>
            </p:spPr>
            <p:txBody>
              <a:bodyPr wrap="square" rtlCol="0">
                <a:spAutoFit/>
              </a:bodyPr>
              <a:lstStyle/>
              <a:p>
                <a:pPr algn="ctr"/>
                <a:r>
                  <a:rPr lang="en-GB" sz="1400" b="1" dirty="0"/>
                  <a:t>Behaviour</a:t>
                </a:r>
              </a:p>
              <a:p>
                <a:pPr algn="ctr"/>
                <a:r>
                  <a:rPr lang="en-GB" sz="1100" u="sng" dirty="0"/>
                  <a:t>How did I respond to the current situation?</a:t>
                </a:r>
              </a:p>
              <a:p>
                <a:pPr algn="ctr"/>
                <a:r>
                  <a:rPr lang="en-GB" sz="1100" dirty="0">
                    <a:solidFill>
                      <a:srgbClr val="0070C0"/>
                    </a:solidFill>
                  </a:rPr>
                  <a:t>Overthinking </a:t>
                </a:r>
              </a:p>
              <a:p>
                <a:pPr algn="ctr"/>
                <a:r>
                  <a:rPr lang="en-GB" sz="1100" dirty="0">
                    <a:solidFill>
                      <a:srgbClr val="0070C0"/>
                    </a:solidFill>
                  </a:rPr>
                  <a:t>Avoiding seeing and talking to my friend </a:t>
                </a:r>
              </a:p>
              <a:p>
                <a:pPr algn="ctr"/>
                <a:r>
                  <a:rPr lang="en-GB" sz="1100" dirty="0">
                    <a:solidFill>
                      <a:srgbClr val="0070C0"/>
                    </a:solidFill>
                  </a:rPr>
                  <a:t>Staying in my room, not doing normal afterschool activities</a:t>
                </a:r>
              </a:p>
              <a:p>
                <a:pPr algn="ctr"/>
                <a:endParaRPr lang="en-GB" sz="1100" dirty="0">
                  <a:solidFill>
                    <a:srgbClr val="0070C0"/>
                  </a:solidFill>
                </a:endParaRPr>
              </a:p>
              <a:p>
                <a:pPr algn="ctr"/>
                <a:endParaRPr lang="en-GB" sz="1000" dirty="0"/>
              </a:p>
            </p:txBody>
          </p:sp>
        </p:grpSp>
        <p:grpSp>
          <p:nvGrpSpPr>
            <p:cNvPr id="16" name="Group 15"/>
            <p:cNvGrpSpPr/>
            <p:nvPr/>
          </p:nvGrpSpPr>
          <p:grpSpPr>
            <a:xfrm>
              <a:off x="110356" y="3514587"/>
              <a:ext cx="2963917" cy="960889"/>
              <a:chOff x="1844566" y="-355045"/>
              <a:chExt cx="3216166" cy="714799"/>
            </a:xfrm>
          </p:grpSpPr>
          <p:sp>
            <p:nvSpPr>
              <p:cNvPr id="17" name="Rectangle 16"/>
              <p:cNvSpPr/>
              <p:nvPr/>
            </p:nvSpPr>
            <p:spPr>
              <a:xfrm>
                <a:off x="1844566" y="-355045"/>
                <a:ext cx="3216166" cy="714799"/>
              </a:xfrm>
              <a:prstGeom prst="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8" name="TextBox 17"/>
              <p:cNvSpPr txBox="1"/>
              <p:nvPr/>
            </p:nvSpPr>
            <p:spPr>
              <a:xfrm>
                <a:off x="1844566" y="-355045"/>
                <a:ext cx="3216166" cy="606883"/>
              </a:xfrm>
              <a:prstGeom prst="rect">
                <a:avLst/>
              </a:prstGeom>
              <a:noFill/>
            </p:spPr>
            <p:txBody>
              <a:bodyPr wrap="square" rtlCol="0">
                <a:spAutoFit/>
              </a:bodyPr>
              <a:lstStyle/>
              <a:p>
                <a:pPr algn="ctr"/>
                <a:r>
                  <a:rPr lang="en-GB" sz="1400" b="1" dirty="0"/>
                  <a:t>Feelings</a:t>
                </a:r>
              </a:p>
              <a:p>
                <a:pPr algn="ctr"/>
                <a:r>
                  <a:rPr lang="en-GB" sz="1100" u="sng" dirty="0"/>
                  <a:t>What did I feel at the time?</a:t>
                </a:r>
              </a:p>
              <a:p>
                <a:pPr algn="ctr"/>
                <a:r>
                  <a:rPr lang="en-GB" sz="1100" dirty="0">
                    <a:solidFill>
                      <a:srgbClr val="0070C0"/>
                    </a:solidFill>
                  </a:rPr>
                  <a:t>Sad, Low</a:t>
                </a:r>
              </a:p>
              <a:p>
                <a:pPr algn="ctr"/>
                <a:r>
                  <a:rPr lang="en-GB" sz="1100" dirty="0">
                    <a:solidFill>
                      <a:srgbClr val="0070C0"/>
                    </a:solidFill>
                  </a:rPr>
                  <a:t>Frustrated,  Lonely</a:t>
                </a:r>
              </a:p>
            </p:txBody>
          </p:sp>
        </p:grpSp>
        <p:cxnSp>
          <p:nvCxnSpPr>
            <p:cNvPr id="22" name="Straight Arrow Connector 21"/>
            <p:cNvCxnSpPr/>
            <p:nvPr/>
          </p:nvCxnSpPr>
          <p:spPr>
            <a:xfrm>
              <a:off x="3520964" y="3225201"/>
              <a:ext cx="0" cy="172554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64101" y="4026562"/>
              <a:ext cx="664884"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02923" y="2749047"/>
              <a:ext cx="441436" cy="781305"/>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3"/>
            </p:cNvCxnSpPr>
            <p:nvPr/>
          </p:nvCxnSpPr>
          <p:spPr>
            <a:xfrm flipH="1">
              <a:off x="5002923" y="4491241"/>
              <a:ext cx="367862" cy="107272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1"/>
              <a:endCxn id="17" idx="0"/>
            </p:cNvCxnSpPr>
            <p:nvPr/>
          </p:nvCxnSpPr>
          <p:spPr>
            <a:xfrm flipH="1">
              <a:off x="1592315" y="2733281"/>
              <a:ext cx="478221" cy="78130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2"/>
              <a:endCxn id="15" idx="1"/>
            </p:cNvCxnSpPr>
            <p:nvPr/>
          </p:nvCxnSpPr>
          <p:spPr>
            <a:xfrm>
              <a:off x="1592315" y="4475476"/>
              <a:ext cx="478222" cy="122989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 idx="2"/>
              <a:endCxn id="11" idx="0"/>
            </p:cNvCxnSpPr>
            <p:nvPr/>
          </p:nvCxnSpPr>
          <p:spPr>
            <a:xfrm>
              <a:off x="3520963" y="1907725"/>
              <a:ext cx="15767" cy="36343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57" name="TextBox 2056"/>
          <p:cNvSpPr txBox="1"/>
          <p:nvPr/>
        </p:nvSpPr>
        <p:spPr>
          <a:xfrm>
            <a:off x="317352" y="1898612"/>
            <a:ext cx="6344131" cy="1076937"/>
          </a:xfrm>
          <a:prstGeom prst="rect">
            <a:avLst/>
          </a:prstGeom>
          <a:solidFill>
            <a:schemeClr val="accent4">
              <a:lumMod val="20000"/>
              <a:lumOff val="80000"/>
              <a:alpha val="61000"/>
            </a:schemeClr>
          </a:solidFill>
        </p:spPr>
        <p:txBody>
          <a:bodyPr wrap="square" rtlCol="0">
            <a:spAutoFit/>
          </a:bodyPr>
          <a:lstStyle/>
          <a:p>
            <a:pPr algn="ctr"/>
            <a:r>
              <a:rPr lang="en-GB" sz="1600" i="1" dirty="0"/>
              <a:t>Some people experiencing low mood and depression can get caught in an unhelpful cycle, resulting in withdrawal from previously enjoyed activities, sleep disturbances, and isolation. It is important to recognise this cycle is so we can break it, and begin enjoying life again. </a:t>
            </a:r>
          </a:p>
        </p:txBody>
      </p:sp>
      <p:sp>
        <p:nvSpPr>
          <p:cNvPr id="41" name="Oval 40">
            <a:extLst>
              <a:ext uri="{FF2B5EF4-FFF2-40B4-BE49-F238E27FC236}">
                <a16:creationId xmlns:a16="http://schemas.microsoft.com/office/drawing/2014/main" id="{634EC2BD-27E3-4F2C-BE51-F1013A378FEE}"/>
              </a:ext>
            </a:extLst>
          </p:cNvPr>
          <p:cNvSpPr/>
          <p:nvPr/>
        </p:nvSpPr>
        <p:spPr>
          <a:xfrm>
            <a:off x="3331706" y="1489644"/>
            <a:ext cx="315422" cy="3156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5" name="Footer Placeholder 5">
            <a:extLst>
              <a:ext uri="{FF2B5EF4-FFF2-40B4-BE49-F238E27FC236}">
                <a16:creationId xmlns:a16="http://schemas.microsoft.com/office/drawing/2014/main" id="{467C5333-5189-4F12-8B40-03B46C78276A}"/>
              </a:ext>
            </a:extLst>
          </p:cNvPr>
          <p:cNvSpPr>
            <a:spLocks noGrp="1"/>
          </p:cNvSpPr>
          <p:nvPr>
            <p:ph type="ftr" sz="quarter" idx="11"/>
          </p:nvPr>
        </p:nvSpPr>
        <p:spPr>
          <a:xfrm>
            <a:off x="1878013" y="10733250"/>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extLst>
      <p:ext uri="{BB962C8B-B14F-4D97-AF65-F5344CB8AC3E}">
        <p14:creationId xmlns:p14="http://schemas.microsoft.com/office/powerpoint/2010/main" val="72158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8906-84CC-41E2-823D-6EDC3B86C2F8}"/>
              </a:ext>
            </a:extLst>
          </p:cNvPr>
          <p:cNvSpPr>
            <a:spLocks noGrp="1"/>
          </p:cNvSpPr>
          <p:nvPr>
            <p:ph type="title"/>
          </p:nvPr>
        </p:nvSpPr>
        <p:spPr>
          <a:xfrm>
            <a:off x="1788245" y="777248"/>
            <a:ext cx="3281510" cy="1131265"/>
          </a:xfrm>
        </p:spPr>
        <p:txBody>
          <a:bodyPr>
            <a:normAutofit/>
          </a:bodyPr>
          <a:lstStyle/>
          <a:p>
            <a:pPr algn="ctr"/>
            <a:r>
              <a:rPr lang="en-US" sz="1799" u="sng" dirty="0"/>
              <a:t>Ways to manage low mood: Having a healthy body</a:t>
            </a:r>
            <a:endParaRPr lang="en-GB" sz="1799" u="sng" dirty="0"/>
          </a:p>
        </p:txBody>
      </p:sp>
      <p:grpSp>
        <p:nvGrpSpPr>
          <p:cNvPr id="18" name="Group 17">
            <a:extLst>
              <a:ext uri="{FF2B5EF4-FFF2-40B4-BE49-F238E27FC236}">
                <a16:creationId xmlns:a16="http://schemas.microsoft.com/office/drawing/2014/main" id="{5EDF49B6-58F0-4733-A213-91FBFB1A4BDF}"/>
              </a:ext>
            </a:extLst>
          </p:cNvPr>
          <p:cNvGrpSpPr/>
          <p:nvPr/>
        </p:nvGrpSpPr>
        <p:grpSpPr>
          <a:xfrm>
            <a:off x="257002" y="1809848"/>
            <a:ext cx="6351933" cy="3963805"/>
            <a:chOff x="240134" y="1810320"/>
            <a:chExt cx="6353588" cy="3964838"/>
          </a:xfrm>
        </p:grpSpPr>
        <p:pic>
          <p:nvPicPr>
            <p:cNvPr id="5" name="Picture 4">
              <a:extLst>
                <a:ext uri="{FF2B5EF4-FFF2-40B4-BE49-F238E27FC236}">
                  <a16:creationId xmlns:a16="http://schemas.microsoft.com/office/drawing/2014/main" id="{3C7A5386-CA8F-4B85-BB82-B389BCCC7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321" y="3315825"/>
              <a:ext cx="2438401" cy="2059230"/>
            </a:xfrm>
            <a:prstGeom prst="rect">
              <a:avLst/>
            </a:prstGeom>
          </p:spPr>
        </p:pic>
        <p:sp>
          <p:nvSpPr>
            <p:cNvPr id="6" name="TextBox 5">
              <a:extLst>
                <a:ext uri="{FF2B5EF4-FFF2-40B4-BE49-F238E27FC236}">
                  <a16:creationId xmlns:a16="http://schemas.microsoft.com/office/drawing/2014/main" id="{4A22C8BA-5B7C-4160-A1EE-A8AB536A5B38}"/>
                </a:ext>
              </a:extLst>
            </p:cNvPr>
            <p:cNvSpPr txBox="1"/>
            <p:nvPr/>
          </p:nvSpPr>
          <p:spPr>
            <a:xfrm>
              <a:off x="295230" y="2055817"/>
              <a:ext cx="6067844" cy="1600855"/>
            </a:xfrm>
            <a:prstGeom prst="rect">
              <a:avLst/>
            </a:prstGeom>
            <a:noFill/>
          </p:spPr>
          <p:txBody>
            <a:bodyPr wrap="square" rtlCol="0">
              <a:spAutoFit/>
            </a:bodyPr>
            <a:lstStyle/>
            <a:p>
              <a:pPr algn="ctr"/>
              <a:r>
                <a:rPr lang="en-US" sz="1400" b="1" dirty="0"/>
                <a:t>Eat a balanced diet!</a:t>
              </a:r>
            </a:p>
            <a:p>
              <a:pPr algn="ctr"/>
              <a:r>
                <a:rPr lang="en-US" sz="1400" dirty="0"/>
                <a:t>The brain is one of the most metabolically active parts of the body, and needs a regular influx of nutrients to function. Eating only a small range of foods may mean that the brain does not get the nutrients required to produce the brain chemicals which are important in mood. Eating a healthy, balanced diet is an important part of maintaining good health, and can help you feel your best.</a:t>
              </a:r>
            </a:p>
            <a:p>
              <a:endParaRPr lang="en-US" sz="1400" dirty="0"/>
            </a:p>
          </p:txBody>
        </p:sp>
        <p:sp>
          <p:nvSpPr>
            <p:cNvPr id="14" name="Rectangle 13">
              <a:extLst>
                <a:ext uri="{FF2B5EF4-FFF2-40B4-BE49-F238E27FC236}">
                  <a16:creationId xmlns:a16="http://schemas.microsoft.com/office/drawing/2014/main" id="{F763EAA8-E02E-4FE2-B6E0-A9A49AE83031}"/>
                </a:ext>
              </a:extLst>
            </p:cNvPr>
            <p:cNvSpPr/>
            <p:nvPr/>
          </p:nvSpPr>
          <p:spPr>
            <a:xfrm>
              <a:off x="295230" y="3498890"/>
              <a:ext cx="4090738" cy="2031325"/>
            </a:xfrm>
            <a:prstGeom prst="rect">
              <a:avLst/>
            </a:prstGeom>
          </p:spPr>
          <p:txBody>
            <a:bodyPr wrap="square">
              <a:spAutoFit/>
            </a:bodyPr>
            <a:lstStyle/>
            <a:p>
              <a:r>
                <a:rPr lang="en-US" sz="1400" dirty="0"/>
                <a:t>A balanced diet:</a:t>
              </a:r>
            </a:p>
            <a:p>
              <a:pPr marL="342797" indent="-342797">
                <a:buAutoNum type="arabicParenR"/>
              </a:pPr>
              <a:r>
                <a:rPr lang="en-US" sz="1400" dirty="0"/>
                <a:t>Emphasizes fruits, vegetables, whole grains, and low fat milk products. </a:t>
              </a:r>
            </a:p>
            <a:p>
              <a:pPr marL="342797" indent="-342797">
                <a:buAutoNum type="arabicParenR"/>
              </a:pPr>
              <a:r>
                <a:rPr lang="en-US" sz="1400" dirty="0"/>
                <a:t>Includes lean meats, poultry, fish, beans, eggs, and nuts. </a:t>
              </a:r>
            </a:p>
            <a:p>
              <a:pPr marL="342797" indent="-342797">
                <a:buAutoNum type="arabicParenR"/>
              </a:pPr>
              <a:r>
                <a:rPr lang="en-US" sz="1400" dirty="0"/>
                <a:t>Is low in saturated fats, cholesterol, salt, and added sugars.</a:t>
              </a:r>
            </a:p>
            <a:p>
              <a:pPr marL="342797" indent="-342797">
                <a:buAutoNum type="arabicParenR"/>
              </a:pPr>
              <a:r>
                <a:rPr lang="en-US" sz="1400" dirty="0"/>
                <a:t>Stays within your daily calorie needs.</a:t>
              </a:r>
            </a:p>
            <a:p>
              <a:pPr marL="342797" indent="-342797">
                <a:buAutoNum type="arabicParenR"/>
              </a:pPr>
              <a:r>
                <a:rPr lang="en-US" sz="1400" dirty="0"/>
                <a:t>Includes lots of fluids (at least 6-8 glasses a day!)</a:t>
              </a:r>
            </a:p>
          </p:txBody>
        </p:sp>
        <p:sp>
          <p:nvSpPr>
            <p:cNvPr id="17" name="Rectangle 16">
              <a:extLst>
                <a:ext uri="{FF2B5EF4-FFF2-40B4-BE49-F238E27FC236}">
                  <a16:creationId xmlns:a16="http://schemas.microsoft.com/office/drawing/2014/main" id="{FA03CB1A-26BD-41D0-99EF-085381FBC1CE}"/>
                </a:ext>
              </a:extLst>
            </p:cNvPr>
            <p:cNvSpPr/>
            <p:nvPr/>
          </p:nvSpPr>
          <p:spPr>
            <a:xfrm>
              <a:off x="240134" y="1810320"/>
              <a:ext cx="6353588" cy="3964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21" name="Group 20">
            <a:extLst>
              <a:ext uri="{FF2B5EF4-FFF2-40B4-BE49-F238E27FC236}">
                <a16:creationId xmlns:a16="http://schemas.microsoft.com/office/drawing/2014/main" id="{B848DDDC-26F9-433D-996A-18326B00DD92}"/>
              </a:ext>
            </a:extLst>
          </p:cNvPr>
          <p:cNvGrpSpPr/>
          <p:nvPr/>
        </p:nvGrpSpPr>
        <p:grpSpPr>
          <a:xfrm>
            <a:off x="280008" y="6094411"/>
            <a:ext cx="6351933" cy="4442506"/>
            <a:chOff x="295230" y="6095999"/>
            <a:chExt cx="6353588" cy="4443663"/>
          </a:xfrm>
        </p:grpSpPr>
        <p:pic>
          <p:nvPicPr>
            <p:cNvPr id="8" name="Picture 7">
              <a:extLst>
                <a:ext uri="{FF2B5EF4-FFF2-40B4-BE49-F238E27FC236}">
                  <a16:creationId xmlns:a16="http://schemas.microsoft.com/office/drawing/2014/main" id="{F10CE894-26D4-4505-99EC-DF661DB4AD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22" y="7774654"/>
              <a:ext cx="3196806" cy="1934067"/>
            </a:xfrm>
            <a:prstGeom prst="rect">
              <a:avLst/>
            </a:prstGeom>
          </p:spPr>
        </p:pic>
        <p:sp>
          <p:nvSpPr>
            <p:cNvPr id="9" name="TextBox 8">
              <a:extLst>
                <a:ext uri="{FF2B5EF4-FFF2-40B4-BE49-F238E27FC236}">
                  <a16:creationId xmlns:a16="http://schemas.microsoft.com/office/drawing/2014/main" id="{8877D08F-6597-4F5A-B6D7-01C0CA18DC65}"/>
                </a:ext>
              </a:extLst>
            </p:cNvPr>
            <p:cNvSpPr txBox="1"/>
            <p:nvPr/>
          </p:nvSpPr>
          <p:spPr>
            <a:xfrm>
              <a:off x="344656" y="6280790"/>
              <a:ext cx="6067843" cy="1169856"/>
            </a:xfrm>
            <a:prstGeom prst="rect">
              <a:avLst/>
            </a:prstGeom>
            <a:noFill/>
          </p:spPr>
          <p:txBody>
            <a:bodyPr wrap="square" rtlCol="0">
              <a:spAutoFit/>
            </a:bodyPr>
            <a:lstStyle/>
            <a:p>
              <a:pPr algn="ctr"/>
              <a:r>
                <a:rPr lang="en-US" sz="1400" b="1" dirty="0"/>
                <a:t>Exercise Regularly</a:t>
              </a:r>
            </a:p>
            <a:p>
              <a:pPr algn="ctr"/>
              <a:r>
                <a:rPr lang="en-US" sz="1400" dirty="0"/>
                <a:t>Exercise releases endorphins, which are hormones that can help you feel happy. Regular exercise can boost your mood if you have depression. Try to start with something you enjoy (e.g. dancing, riding a bike) as it will be easier to do the recommended amount of at least 60 minutes per day.</a:t>
              </a:r>
              <a:endParaRPr lang="en-GB" sz="1400" dirty="0"/>
            </a:p>
          </p:txBody>
        </p:sp>
        <p:sp>
          <p:nvSpPr>
            <p:cNvPr id="12" name="TextBox 11">
              <a:extLst>
                <a:ext uri="{FF2B5EF4-FFF2-40B4-BE49-F238E27FC236}">
                  <a16:creationId xmlns:a16="http://schemas.microsoft.com/office/drawing/2014/main" id="{C519C8D1-31ED-4E78-8ED4-892DED8A2D41}"/>
                </a:ext>
              </a:extLst>
            </p:cNvPr>
            <p:cNvSpPr txBox="1"/>
            <p:nvPr/>
          </p:nvSpPr>
          <p:spPr>
            <a:xfrm>
              <a:off x="3737730" y="7941468"/>
              <a:ext cx="2855992" cy="1600438"/>
            </a:xfrm>
            <a:prstGeom prst="rect">
              <a:avLst/>
            </a:prstGeom>
            <a:noFill/>
          </p:spPr>
          <p:txBody>
            <a:bodyPr wrap="square" rtlCol="0">
              <a:spAutoFit/>
            </a:bodyPr>
            <a:lstStyle/>
            <a:p>
              <a:r>
                <a:rPr lang="en-US" sz="1400" dirty="0"/>
                <a:t>Participating in an exercise program can:</a:t>
              </a:r>
            </a:p>
            <a:p>
              <a:pPr marL="285664" indent="-285664">
                <a:buFont typeface="Arial" panose="020B0604020202020204" pitchFamily="34" charset="0"/>
                <a:buChar char="•"/>
              </a:pPr>
              <a:r>
                <a:rPr lang="en-US" sz="1400" dirty="0"/>
                <a:t>Increase self-esteem</a:t>
              </a:r>
            </a:p>
            <a:p>
              <a:pPr marL="285664" indent="-285664">
                <a:buFont typeface="Arial" panose="020B0604020202020204" pitchFamily="34" charset="0"/>
                <a:buChar char="•"/>
              </a:pPr>
              <a:r>
                <a:rPr lang="en-US" sz="1400" dirty="0"/>
                <a:t>Boost self-confidence</a:t>
              </a:r>
            </a:p>
            <a:p>
              <a:pPr marL="285664" indent="-285664">
                <a:buFont typeface="Arial" panose="020B0604020202020204" pitchFamily="34" charset="0"/>
                <a:buChar char="•"/>
              </a:pPr>
              <a:r>
                <a:rPr lang="en-US" sz="1400" dirty="0"/>
                <a:t>Create a sense of empowerment</a:t>
              </a:r>
            </a:p>
            <a:p>
              <a:pPr marL="285664" indent="-285664">
                <a:buFont typeface="Arial" panose="020B0604020202020204" pitchFamily="34" charset="0"/>
                <a:buChar char="•"/>
              </a:pPr>
              <a:r>
                <a:rPr lang="en-US" sz="1400" dirty="0"/>
                <a:t>Build friendships and prevent isolation</a:t>
              </a:r>
            </a:p>
          </p:txBody>
        </p:sp>
        <p:sp>
          <p:nvSpPr>
            <p:cNvPr id="19" name="TextBox 18">
              <a:extLst>
                <a:ext uri="{FF2B5EF4-FFF2-40B4-BE49-F238E27FC236}">
                  <a16:creationId xmlns:a16="http://schemas.microsoft.com/office/drawing/2014/main" id="{A312C75C-7C4B-447C-BC7C-B1930051259C}"/>
                </a:ext>
              </a:extLst>
            </p:cNvPr>
            <p:cNvSpPr txBox="1"/>
            <p:nvPr/>
          </p:nvSpPr>
          <p:spPr>
            <a:xfrm>
              <a:off x="416722" y="9865895"/>
              <a:ext cx="5946352" cy="523220"/>
            </a:xfrm>
            <a:prstGeom prst="rect">
              <a:avLst/>
            </a:prstGeom>
            <a:noFill/>
          </p:spPr>
          <p:txBody>
            <a:bodyPr wrap="square" rtlCol="0">
              <a:spAutoFit/>
            </a:bodyPr>
            <a:lstStyle/>
            <a:p>
              <a:r>
                <a:rPr lang="en-US" sz="1400" dirty="0"/>
                <a:t>Any exercise is better than none. Even a brisk 10 minute walk can clear your mind and help you relax.</a:t>
              </a:r>
              <a:endParaRPr lang="en-GB" sz="1400" dirty="0"/>
            </a:p>
          </p:txBody>
        </p:sp>
        <p:sp>
          <p:nvSpPr>
            <p:cNvPr id="20" name="Rectangle 19">
              <a:extLst>
                <a:ext uri="{FF2B5EF4-FFF2-40B4-BE49-F238E27FC236}">
                  <a16:creationId xmlns:a16="http://schemas.microsoft.com/office/drawing/2014/main" id="{B4931CF6-0E3F-447A-8317-363B41EF2676}"/>
                </a:ext>
              </a:extLst>
            </p:cNvPr>
            <p:cNvSpPr/>
            <p:nvPr/>
          </p:nvSpPr>
          <p:spPr>
            <a:xfrm>
              <a:off x="295230" y="6095999"/>
              <a:ext cx="6353588" cy="4443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23" name="Slide Number Placeholder 7">
            <a:extLst>
              <a:ext uri="{FF2B5EF4-FFF2-40B4-BE49-F238E27FC236}">
                <a16:creationId xmlns:a16="http://schemas.microsoft.com/office/drawing/2014/main" id="{297FDEB8-0CB6-48A0-A8F0-0805FD424B41}"/>
              </a:ext>
            </a:extLst>
          </p:cNvPr>
          <p:cNvSpPr txBox="1">
            <a:spLocks/>
          </p:cNvSpPr>
          <p:nvPr/>
        </p:nvSpPr>
        <p:spPr bwMode="auto">
          <a:xfrm>
            <a:off x="4869780" y="1101832"/>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24BDA4-57C8-40DA-ACB6-D116C0537898}" type="slidenum">
              <a:rPr lang="en-GB" altLang="en-US" sz="900"/>
              <a:pPr algn="r" eaLnBrk="1" hangingPunct="1">
                <a:spcBef>
                  <a:spcPct val="0"/>
                </a:spcBef>
                <a:buFontTx/>
                <a:buNone/>
              </a:pPr>
              <a:t>5</a:t>
            </a:fld>
            <a:endParaRPr lang="en-GB" altLang="en-US" sz="900"/>
          </a:p>
        </p:txBody>
      </p:sp>
      <p:sp>
        <p:nvSpPr>
          <p:cNvPr id="24" name="Oval 23">
            <a:extLst>
              <a:ext uri="{FF2B5EF4-FFF2-40B4-BE49-F238E27FC236}">
                <a16:creationId xmlns:a16="http://schemas.microsoft.com/office/drawing/2014/main" id="{B4EB03F8-678F-46BF-82D2-69C42C8F7E58}"/>
              </a:ext>
            </a:extLst>
          </p:cNvPr>
          <p:cNvSpPr/>
          <p:nvPr/>
        </p:nvSpPr>
        <p:spPr>
          <a:xfrm>
            <a:off x="4928504" y="1182774"/>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25" name="Footer Placeholder 5">
            <a:extLst>
              <a:ext uri="{FF2B5EF4-FFF2-40B4-BE49-F238E27FC236}">
                <a16:creationId xmlns:a16="http://schemas.microsoft.com/office/drawing/2014/main" id="{6D7C813B-2784-46EE-9C0D-08CC1653F961}"/>
              </a:ext>
            </a:extLst>
          </p:cNvPr>
          <p:cNvSpPr txBox="1">
            <a:spLocks/>
          </p:cNvSpPr>
          <p:nvPr/>
        </p:nvSpPr>
        <p:spPr>
          <a:xfrm>
            <a:off x="1878013" y="10488528"/>
            <a:ext cx="3317875" cy="64770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Developed by: </a:t>
            </a:r>
          </a:p>
          <a:p>
            <a:pPr>
              <a:defRPr/>
            </a:pPr>
            <a:r>
              <a:rPr lang="en-GB"/>
              <a:t>Maria Langridge, Assistant Psychologist , Dr Lara Payne, Clinical Psychologist, and Dr Jenny Cropper, Clinical Psychologist.</a:t>
            </a:r>
            <a:endParaRPr lang="en-GB" dirty="0"/>
          </a:p>
        </p:txBody>
      </p:sp>
    </p:spTree>
    <p:extLst>
      <p:ext uri="{BB962C8B-B14F-4D97-AF65-F5344CB8AC3E}">
        <p14:creationId xmlns:p14="http://schemas.microsoft.com/office/powerpoint/2010/main" val="253965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B570253-9377-40E7-8185-02928B355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85" y="6094412"/>
            <a:ext cx="1498210" cy="149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a:extLst>
              <a:ext uri="{FF2B5EF4-FFF2-40B4-BE49-F238E27FC236}">
                <a16:creationId xmlns:a16="http://schemas.microsoft.com/office/drawing/2014/main" id="{FE84A921-80C9-4630-B348-C3DC7FB27C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748" y="3065152"/>
            <a:ext cx="1022084" cy="13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a16="http://schemas.microsoft.com/office/drawing/2014/main" id="{45044738-403D-4A3B-9335-EF7C739201D7}"/>
              </a:ext>
            </a:extLst>
          </p:cNvPr>
          <p:cNvSpPr>
            <a:spLocks noGrp="1"/>
          </p:cNvSpPr>
          <p:nvPr>
            <p:ph type="title"/>
          </p:nvPr>
        </p:nvSpPr>
        <p:spPr>
          <a:xfrm>
            <a:off x="1295076" y="1198238"/>
            <a:ext cx="4231341" cy="685935"/>
          </a:xfrm>
        </p:spPr>
        <p:txBody>
          <a:bodyPr/>
          <a:lstStyle/>
          <a:p>
            <a:pPr algn="ctr"/>
            <a:r>
              <a:rPr lang="en-US" altLang="en-US" sz="1799" u="sng" dirty="0"/>
              <a:t>Ways to manage low mood: Sleep Management</a:t>
            </a:r>
            <a:endParaRPr lang="en-GB" altLang="en-US" sz="1799" u="sng" dirty="0"/>
          </a:p>
        </p:txBody>
      </p:sp>
      <p:sp>
        <p:nvSpPr>
          <p:cNvPr id="5" name="TextBox 4">
            <a:extLst>
              <a:ext uri="{FF2B5EF4-FFF2-40B4-BE49-F238E27FC236}">
                <a16:creationId xmlns:a16="http://schemas.microsoft.com/office/drawing/2014/main" id="{79584E40-A687-4D1A-9FC9-2F1450FA4C3E}"/>
              </a:ext>
            </a:extLst>
          </p:cNvPr>
          <p:cNvSpPr txBox="1"/>
          <p:nvPr/>
        </p:nvSpPr>
        <p:spPr>
          <a:xfrm>
            <a:off x="434168" y="2820961"/>
            <a:ext cx="4837440" cy="2246769"/>
          </a:xfrm>
          <a:prstGeom prst="rect">
            <a:avLst/>
          </a:prstGeom>
          <a:solidFill>
            <a:srgbClr val="CFFDD3">
              <a:alpha val="16000"/>
            </a:srgbClr>
          </a:solidFill>
        </p:spPr>
        <p:txBody>
          <a:bodyPr>
            <a:spAutoFit/>
          </a:bodyPr>
          <a:lstStyle/>
          <a:p>
            <a:pPr>
              <a:defRPr/>
            </a:pPr>
            <a:r>
              <a:rPr lang="en-US" sz="1400" b="1" dirty="0"/>
              <a:t>Routine</a:t>
            </a:r>
          </a:p>
          <a:p>
            <a:pPr marL="285664" indent="-285664">
              <a:buFont typeface="Arial" panose="020B0604020202020204" pitchFamily="34" charset="0"/>
              <a:buChar char="•"/>
              <a:defRPr/>
            </a:pPr>
            <a:r>
              <a:rPr lang="en-US" sz="1400" dirty="0"/>
              <a:t>Sleep at regular times each night - this programs the brain and internal body clock to get used to a set routine. </a:t>
            </a:r>
          </a:p>
          <a:p>
            <a:pPr marL="285664" indent="-285664">
              <a:buFont typeface="Arial" panose="020B0604020202020204" pitchFamily="34" charset="0"/>
              <a:buChar char="•"/>
              <a:defRPr/>
            </a:pPr>
            <a:r>
              <a:rPr lang="en-US" sz="1400" dirty="0"/>
              <a:t>It is important to try and wake up around the same time each day. If you have a bad night, still try to wake up at the same time in the morning. ‘Catching up on sleep’ on a regular basis can disturb your sleep routine. </a:t>
            </a:r>
          </a:p>
          <a:p>
            <a:pPr marL="285664" indent="-285664">
              <a:buFont typeface="Arial" panose="020B0604020202020204" pitchFamily="34" charset="0"/>
              <a:buChar char="•"/>
              <a:defRPr/>
            </a:pPr>
            <a:r>
              <a:rPr lang="en-US" sz="1400" dirty="0"/>
              <a:t>The amount of sleep you need changes as you grow. Please refer to the table on the next page to help determine how much you/your child should be sleeping. </a:t>
            </a:r>
            <a:endParaRPr lang="en-GB" sz="1400" dirty="0"/>
          </a:p>
        </p:txBody>
      </p:sp>
      <p:sp>
        <p:nvSpPr>
          <p:cNvPr id="9" name="TextBox 8">
            <a:extLst>
              <a:ext uri="{FF2B5EF4-FFF2-40B4-BE49-F238E27FC236}">
                <a16:creationId xmlns:a16="http://schemas.microsoft.com/office/drawing/2014/main" id="{03DE6303-601E-4806-9CBE-64E3F685AAB5}"/>
              </a:ext>
            </a:extLst>
          </p:cNvPr>
          <p:cNvSpPr txBox="1"/>
          <p:nvPr/>
        </p:nvSpPr>
        <p:spPr>
          <a:xfrm>
            <a:off x="396870" y="7659654"/>
            <a:ext cx="4837440" cy="3108543"/>
          </a:xfrm>
          <a:prstGeom prst="rect">
            <a:avLst/>
          </a:prstGeom>
          <a:solidFill>
            <a:schemeClr val="accent6">
              <a:lumMod val="20000"/>
              <a:lumOff val="80000"/>
              <a:alpha val="16000"/>
            </a:schemeClr>
          </a:solidFill>
        </p:spPr>
        <p:txBody>
          <a:bodyPr>
            <a:spAutoFit/>
          </a:bodyPr>
          <a:lstStyle/>
          <a:p>
            <a:pPr>
              <a:defRPr/>
            </a:pPr>
            <a:r>
              <a:rPr lang="en-US" sz="1400" b="1" dirty="0"/>
              <a:t>Wind Down Before Bed</a:t>
            </a:r>
          </a:p>
          <a:p>
            <a:pPr marL="285664" indent="-285664">
              <a:buFont typeface="Arial" panose="020B0604020202020204" pitchFamily="34" charset="0"/>
              <a:buChar char="•"/>
              <a:defRPr/>
            </a:pPr>
            <a:r>
              <a:rPr lang="en-US" sz="1400" dirty="0"/>
              <a:t>Having a warm bath can help your body to reach a temperature that is ideal for rest.</a:t>
            </a:r>
          </a:p>
          <a:p>
            <a:pPr marL="285664" indent="-285664">
              <a:buFont typeface="Arial" panose="020B0604020202020204" pitchFamily="34" charset="0"/>
              <a:buChar char="•"/>
              <a:defRPr/>
            </a:pPr>
            <a:r>
              <a:rPr lang="en-US" sz="1400" dirty="0"/>
              <a:t>Avoid using smartphones, tablets, or other electronic devices for roughly an hour before bed. The light from the screens of these devices may have a negative effect on sleep.</a:t>
            </a:r>
            <a:endParaRPr lang="en-GB" sz="1400" dirty="0"/>
          </a:p>
          <a:p>
            <a:pPr marL="285664" indent="-285664">
              <a:buFont typeface="Arial" panose="020B0604020202020204" pitchFamily="34" charset="0"/>
              <a:buChar char="•"/>
              <a:defRPr/>
            </a:pPr>
            <a:r>
              <a:rPr lang="en-US" sz="1400" dirty="0"/>
              <a:t>Relaxation exercises, such as light yoga stretches and those included later in this pack can help to relax the muscles. However, vigorous exercise will have the opposite effect. </a:t>
            </a:r>
          </a:p>
          <a:p>
            <a:pPr marL="285664" indent="-285664">
              <a:buFont typeface="Arial" panose="020B0604020202020204" pitchFamily="34" charset="0"/>
              <a:buChar char="•"/>
              <a:defRPr/>
            </a:pPr>
            <a:r>
              <a:rPr lang="en-US" sz="1400" dirty="0"/>
              <a:t>If your mind is busy, write a to-do list for tomorrow or write down your thoughts. This will help to </a:t>
            </a:r>
            <a:r>
              <a:rPr lang="en-US" sz="1400" dirty="0" err="1"/>
              <a:t>organise</a:t>
            </a:r>
            <a:r>
              <a:rPr lang="en-US" sz="1400" dirty="0"/>
              <a:t> your thoughts and clear your mind of any distractions. </a:t>
            </a:r>
          </a:p>
          <a:p>
            <a:pPr marL="285664" indent="-285664">
              <a:buFont typeface="Arial" panose="020B0604020202020204" pitchFamily="34" charset="0"/>
              <a:buChar char="•"/>
              <a:defRPr/>
            </a:pPr>
            <a:endParaRPr lang="en-US" sz="1400" dirty="0"/>
          </a:p>
        </p:txBody>
      </p:sp>
      <p:sp>
        <p:nvSpPr>
          <p:cNvPr id="10" name="TextBox 9">
            <a:extLst>
              <a:ext uri="{FF2B5EF4-FFF2-40B4-BE49-F238E27FC236}">
                <a16:creationId xmlns:a16="http://schemas.microsoft.com/office/drawing/2014/main" id="{8D411D50-AA9B-4ED8-8B8E-955610CC2434}"/>
              </a:ext>
            </a:extLst>
          </p:cNvPr>
          <p:cNvSpPr txBox="1"/>
          <p:nvPr/>
        </p:nvSpPr>
        <p:spPr>
          <a:xfrm>
            <a:off x="1900636" y="5165518"/>
            <a:ext cx="4837440" cy="2246769"/>
          </a:xfrm>
          <a:prstGeom prst="rect">
            <a:avLst/>
          </a:prstGeom>
          <a:solidFill>
            <a:srgbClr val="FDCFDA">
              <a:alpha val="18000"/>
            </a:srgbClr>
          </a:solidFill>
        </p:spPr>
        <p:txBody>
          <a:bodyPr>
            <a:spAutoFit/>
          </a:bodyPr>
          <a:lstStyle/>
          <a:p>
            <a:pPr>
              <a:defRPr/>
            </a:pPr>
            <a:r>
              <a:rPr lang="en-US" sz="1400" b="1" dirty="0"/>
              <a:t>Preparing Your Room</a:t>
            </a:r>
          </a:p>
          <a:p>
            <a:pPr marL="285664" indent="-285664">
              <a:buFont typeface="Arial" panose="020B0604020202020204" pitchFamily="34" charset="0"/>
              <a:buChar char="•"/>
              <a:defRPr/>
            </a:pPr>
            <a:r>
              <a:rPr lang="en-US" sz="1400" dirty="0"/>
              <a:t>Make your bedroom just for sleep, try to avoid eating your meals in bed, or playing games in bed. Your bed should be for sleeping only. </a:t>
            </a:r>
          </a:p>
          <a:p>
            <a:pPr marL="285664" indent="-285664">
              <a:buFont typeface="Arial" panose="020B0604020202020204" pitchFamily="34" charset="0"/>
              <a:buChar char="•"/>
              <a:defRPr/>
            </a:pPr>
            <a:r>
              <a:rPr lang="en-US" sz="1400" dirty="0"/>
              <a:t>Keep your bedroom tidy and free of distractions at bedtime - clear away any toys or clothes lying around.</a:t>
            </a:r>
          </a:p>
          <a:p>
            <a:pPr marL="285664" indent="-285664">
              <a:buFont typeface="Arial" panose="020B0604020202020204" pitchFamily="34" charset="0"/>
              <a:buChar char="•"/>
              <a:defRPr/>
            </a:pPr>
            <a:r>
              <a:rPr lang="en-US" sz="1400" dirty="0"/>
              <a:t>Keep the room at a good temperature and try to reduce light. Keeping light levels dim encourages the body to produce the sleep hormone, melatonin. If you are worried about the dark, you could try having a small night light.</a:t>
            </a:r>
            <a:endParaRPr lang="en-GB" sz="1400" dirty="0"/>
          </a:p>
        </p:txBody>
      </p:sp>
      <p:pic>
        <p:nvPicPr>
          <p:cNvPr id="20488" name="Picture 6">
            <a:extLst>
              <a:ext uri="{FF2B5EF4-FFF2-40B4-BE49-F238E27FC236}">
                <a16:creationId xmlns:a16="http://schemas.microsoft.com/office/drawing/2014/main" id="{3BBE04D1-C6B9-496D-8A6C-537722CB3B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08" y="8348081"/>
            <a:ext cx="1353785" cy="151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2">
            <a:extLst>
              <a:ext uri="{FF2B5EF4-FFF2-40B4-BE49-F238E27FC236}">
                <a16:creationId xmlns:a16="http://schemas.microsoft.com/office/drawing/2014/main" id="{756ACB3E-E98D-4F30-9E22-B74EC4C3A535}"/>
              </a:ext>
            </a:extLst>
          </p:cNvPr>
          <p:cNvSpPr txBox="1">
            <a:spLocks noChangeArrowheads="1"/>
          </p:cNvSpPr>
          <p:nvPr/>
        </p:nvSpPr>
        <p:spPr bwMode="auto">
          <a:xfrm>
            <a:off x="434168" y="2187799"/>
            <a:ext cx="6303908" cy="5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i="1" dirty="0"/>
              <a:t>Sleep difficulties are very common in individuals with low mood. It is important to develop positive sleeping behaviors to promote a balanced lifestyle.</a:t>
            </a:r>
            <a:endParaRPr lang="en-GB" altLang="en-US" sz="1400" i="1" dirty="0"/>
          </a:p>
        </p:txBody>
      </p:sp>
      <p:sp>
        <p:nvSpPr>
          <p:cNvPr id="20490" name="Slide Number Placeholder 7">
            <a:extLst>
              <a:ext uri="{FF2B5EF4-FFF2-40B4-BE49-F238E27FC236}">
                <a16:creationId xmlns:a16="http://schemas.microsoft.com/office/drawing/2014/main" id="{B46092B9-99CE-4507-BC55-91A288E86C01}"/>
              </a:ext>
            </a:extLst>
          </p:cNvPr>
          <p:cNvSpPr txBox="1">
            <a:spLocks/>
          </p:cNvSpPr>
          <p:nvPr/>
        </p:nvSpPr>
        <p:spPr bwMode="auto">
          <a:xfrm>
            <a:off x="3248070" y="1725763"/>
            <a:ext cx="325353"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B5FB3E-08C3-45FD-A825-D417B10E7E05}" type="slidenum">
              <a:rPr lang="en-GB" altLang="en-US" sz="900"/>
              <a:pPr algn="r" eaLnBrk="1" hangingPunct="1">
                <a:spcBef>
                  <a:spcPct val="0"/>
                </a:spcBef>
                <a:buFontTx/>
                <a:buNone/>
              </a:pPr>
              <a:t>6</a:t>
            </a:fld>
            <a:endParaRPr lang="en-GB" altLang="en-US" sz="900"/>
          </a:p>
        </p:txBody>
      </p:sp>
      <p:sp>
        <p:nvSpPr>
          <p:cNvPr id="15" name="Oval 14">
            <a:extLst>
              <a:ext uri="{FF2B5EF4-FFF2-40B4-BE49-F238E27FC236}">
                <a16:creationId xmlns:a16="http://schemas.microsoft.com/office/drawing/2014/main" id="{2C580FED-79B4-452C-8A34-91D574F32756}"/>
              </a:ext>
            </a:extLst>
          </p:cNvPr>
          <p:cNvSpPr/>
          <p:nvPr/>
        </p:nvSpPr>
        <p:spPr>
          <a:xfrm>
            <a:off x="3287750" y="1816227"/>
            <a:ext cx="282501" cy="3396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a:p>
        </p:txBody>
      </p:sp>
      <p:sp>
        <p:nvSpPr>
          <p:cNvPr id="13" name="Footer Placeholder 5">
            <a:extLst>
              <a:ext uri="{FF2B5EF4-FFF2-40B4-BE49-F238E27FC236}">
                <a16:creationId xmlns:a16="http://schemas.microsoft.com/office/drawing/2014/main" id="{D0E069D8-0699-4917-850D-16634A5C6201}"/>
              </a:ext>
            </a:extLst>
          </p:cNvPr>
          <p:cNvSpPr>
            <a:spLocks noGrp="1"/>
          </p:cNvSpPr>
          <p:nvPr>
            <p:ph type="ftr" sz="quarter" idx="11"/>
          </p:nvPr>
        </p:nvSpPr>
        <p:spPr>
          <a:xfrm>
            <a:off x="1878013" y="10681032"/>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9">
            <a:extLst>
              <a:ext uri="{FF2B5EF4-FFF2-40B4-BE49-F238E27FC236}">
                <a16:creationId xmlns:a16="http://schemas.microsoft.com/office/drawing/2014/main" id="{718F7F96-225D-4163-8D76-C1660D50B768}"/>
              </a:ext>
            </a:extLst>
          </p:cNvPr>
          <p:cNvSpPr>
            <a:spLocks noChangeArrowheads="1"/>
          </p:cNvSpPr>
          <p:nvPr/>
        </p:nvSpPr>
        <p:spPr bwMode="auto">
          <a:xfrm>
            <a:off x="212182" y="2754578"/>
            <a:ext cx="6338824" cy="6217087"/>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b="1" dirty="0"/>
              <a:t>Changing behaviour..…………………………………….………………………………………………………………(See p.8)</a:t>
            </a:r>
          </a:p>
          <a:p>
            <a:pPr>
              <a:spcBef>
                <a:spcPct val="0"/>
              </a:spcBef>
              <a:buFontTx/>
              <a:buNone/>
            </a:pPr>
            <a:r>
              <a:rPr lang="en-GB" altLang="en-US" sz="1200" dirty="0"/>
              <a:t>When some people are experiencing low mood, they can withdraw from participating in previously enjoyed hobbies. It is important to increase the amount of positive and engaging activities amongst children/young adults experiencing low mood. </a:t>
            </a:r>
          </a:p>
          <a:p>
            <a:pPr>
              <a:spcBef>
                <a:spcPct val="0"/>
              </a:spcBef>
              <a:buFontTx/>
              <a:buNone/>
            </a:pPr>
            <a:endParaRPr lang="en-GB" altLang="en-US" sz="1200" dirty="0"/>
          </a:p>
          <a:p>
            <a:pPr>
              <a:spcBef>
                <a:spcPct val="0"/>
              </a:spcBef>
              <a:buFontTx/>
              <a:buNone/>
            </a:pPr>
            <a:r>
              <a:rPr lang="en-GB" altLang="en-US" sz="1200" b="1" dirty="0"/>
              <a:t>Goal Setting…………………………………….……………………………………………………………………………(See p. 9)</a:t>
            </a:r>
          </a:p>
          <a:p>
            <a:pPr>
              <a:spcBef>
                <a:spcPct val="0"/>
              </a:spcBef>
              <a:buFontTx/>
              <a:buNone/>
            </a:pPr>
            <a:r>
              <a:rPr lang="en-GB" altLang="en-US" sz="1200" dirty="0"/>
              <a:t>Experiencing low mood can cause you to stop taking part in activities you enjoy. Goal setting is about working out what you would like to be able to do, and working towards achieving it in smaller, more manageable steps.</a:t>
            </a:r>
          </a:p>
          <a:p>
            <a:pPr>
              <a:spcBef>
                <a:spcPct val="0"/>
              </a:spcBef>
              <a:buFontTx/>
              <a:buNone/>
            </a:pPr>
            <a:endParaRPr lang="en-GB" altLang="en-US" sz="1200" dirty="0"/>
          </a:p>
          <a:p>
            <a:pPr>
              <a:spcBef>
                <a:spcPct val="0"/>
              </a:spcBef>
              <a:buFontTx/>
              <a:buNone/>
            </a:pPr>
            <a:r>
              <a:rPr lang="en-GB" altLang="en-US" sz="1200" b="1" dirty="0"/>
              <a:t>Distraction………………………………….…………………………………………………………………………………(See p.10)</a:t>
            </a:r>
          </a:p>
          <a:p>
            <a:pPr>
              <a:spcBef>
                <a:spcPct val="0"/>
              </a:spcBef>
              <a:buFontTx/>
              <a:buNone/>
            </a:pPr>
            <a:r>
              <a:rPr lang="en-GB" altLang="en-US" sz="1200" dirty="0"/>
              <a:t>Distraction uses a very important principle: shifting your attention to something neutral or positive is much easier than shifting your attention away from something that is negative.</a:t>
            </a:r>
            <a:r>
              <a:rPr lang="en-GB" altLang="en-US" sz="1200" b="1" dirty="0"/>
              <a:t> </a:t>
            </a:r>
          </a:p>
          <a:p>
            <a:pPr>
              <a:spcBef>
                <a:spcPct val="0"/>
              </a:spcBef>
              <a:buFontTx/>
              <a:buNone/>
            </a:pPr>
            <a:endParaRPr lang="en-GB" altLang="en-US" sz="1200" b="1" dirty="0"/>
          </a:p>
          <a:p>
            <a:pPr>
              <a:spcBef>
                <a:spcPct val="0"/>
              </a:spcBef>
              <a:buFontTx/>
              <a:buNone/>
            </a:pPr>
            <a:r>
              <a:rPr lang="en-GB" altLang="en-US" sz="1200" b="1" dirty="0"/>
              <a:t>Worry Time……………………………….…………………………………………………………………………………..(See p.11)</a:t>
            </a:r>
          </a:p>
          <a:p>
            <a:pPr>
              <a:spcBef>
                <a:spcPct val="0"/>
              </a:spcBef>
              <a:buFontTx/>
              <a:buNone/>
            </a:pPr>
            <a:r>
              <a:rPr lang="en-GB" altLang="en-US" sz="1200" dirty="0"/>
              <a:t>This cognitive behavioural tool can help you develop control over the frequency and timing of your worry. By learning to contain your worry to designated periods, you can free up the mind for other important, fun, or interesting activities.</a:t>
            </a:r>
          </a:p>
          <a:p>
            <a:pPr>
              <a:spcBef>
                <a:spcPct val="0"/>
              </a:spcBef>
              <a:buFontTx/>
              <a:buNone/>
            </a:pPr>
            <a:endParaRPr lang="en-GB" altLang="en-US" sz="1200" dirty="0"/>
          </a:p>
          <a:p>
            <a:pPr>
              <a:spcBef>
                <a:spcPct val="0"/>
              </a:spcBef>
              <a:buFontTx/>
              <a:buNone/>
            </a:pPr>
            <a:r>
              <a:rPr lang="en-GB" altLang="en-US" sz="1200" b="1" dirty="0"/>
              <a:t>Developing  Coping-Self Talk…………………………………………..…………………………………………....(see p.12)</a:t>
            </a:r>
          </a:p>
          <a:p>
            <a:pPr>
              <a:spcBef>
                <a:spcPct val="0"/>
              </a:spcBef>
              <a:buFontTx/>
              <a:buNone/>
            </a:pPr>
            <a:r>
              <a:rPr lang="en-GB" altLang="en-US" sz="1200" dirty="0"/>
              <a:t>These are phrases that you can say to yourself that are supportive.  For example “Just because it has happened before it does not mean it will happen again”</a:t>
            </a:r>
          </a:p>
          <a:p>
            <a:pPr>
              <a:spcBef>
                <a:spcPct val="0"/>
              </a:spcBef>
              <a:buFontTx/>
              <a:buNone/>
            </a:pPr>
            <a:endParaRPr lang="en-GB" altLang="en-US" sz="1200" b="1" dirty="0"/>
          </a:p>
          <a:p>
            <a:pPr>
              <a:spcBef>
                <a:spcPct val="0"/>
              </a:spcBef>
              <a:buFontTx/>
              <a:buNone/>
            </a:pPr>
            <a:r>
              <a:rPr lang="en-GB" altLang="en-US" sz="1200" b="1" dirty="0"/>
              <a:t>Visualisation…………………………………………………………………………………………………………...….…(see p.13)</a:t>
            </a:r>
          </a:p>
          <a:p>
            <a:pPr>
              <a:spcBef>
                <a:spcPct val="0"/>
              </a:spcBef>
              <a:buFontTx/>
              <a:buNone/>
            </a:pPr>
            <a:r>
              <a:rPr lang="en-GB" altLang="en-US" sz="1200" dirty="0"/>
              <a:t>Help yourself to feel more relaxed by thinking about things that make you feel calm and rested. For example, picturing your favourite place. This can be either independent, or you can take a guided visualisation approach. A guided visual imagery relaxation task has been provided in this pack. </a:t>
            </a:r>
          </a:p>
          <a:p>
            <a:pPr>
              <a:spcBef>
                <a:spcPct val="0"/>
              </a:spcBef>
              <a:buFontTx/>
              <a:buNone/>
            </a:pPr>
            <a:endParaRPr lang="en-GB" altLang="en-US" sz="1200" dirty="0"/>
          </a:p>
          <a:p>
            <a:pPr>
              <a:spcBef>
                <a:spcPct val="0"/>
              </a:spcBef>
              <a:buFontTx/>
              <a:buNone/>
            </a:pPr>
            <a:r>
              <a:rPr lang="en-GB" altLang="en-US" sz="1200" b="1" dirty="0"/>
              <a:t>Safe Place Visualisation……………………………………………………………………………………….…………(see p.14)</a:t>
            </a:r>
          </a:p>
          <a:p>
            <a:pPr>
              <a:spcBef>
                <a:spcPct val="0"/>
              </a:spcBef>
              <a:buFontTx/>
              <a:buNone/>
            </a:pPr>
            <a:r>
              <a:rPr lang="en-GB" altLang="en-US" sz="1200" dirty="0"/>
              <a:t>A powerful stress reduction and relaxation  tool, that can be applied at any time, in any location. </a:t>
            </a:r>
          </a:p>
          <a:p>
            <a:pPr>
              <a:spcBef>
                <a:spcPct val="0"/>
              </a:spcBef>
              <a:buFontTx/>
              <a:buNone/>
            </a:pPr>
            <a:endParaRPr lang="en-GB" altLang="en-US" sz="1200" dirty="0"/>
          </a:p>
          <a:p>
            <a:pPr>
              <a:spcBef>
                <a:spcPct val="0"/>
              </a:spcBef>
              <a:buFontTx/>
              <a:buNone/>
            </a:pPr>
            <a:endParaRPr lang="en-GB" altLang="en-US" sz="1400" dirty="0"/>
          </a:p>
        </p:txBody>
      </p:sp>
      <p:sp>
        <p:nvSpPr>
          <p:cNvPr id="22531" name="Rectangle 6">
            <a:extLst>
              <a:ext uri="{FF2B5EF4-FFF2-40B4-BE49-F238E27FC236}">
                <a16:creationId xmlns:a16="http://schemas.microsoft.com/office/drawing/2014/main" id="{83DE6CA3-CB69-4C3D-A512-153E13CDCD82}"/>
              </a:ext>
            </a:extLst>
          </p:cNvPr>
          <p:cNvSpPr>
            <a:spLocks noChangeArrowheads="1"/>
          </p:cNvSpPr>
          <p:nvPr/>
        </p:nvSpPr>
        <p:spPr bwMode="auto">
          <a:xfrm>
            <a:off x="165949" y="2262923"/>
            <a:ext cx="6315018" cy="523739"/>
          </a:xfrm>
          <a:prstGeom prst="rect">
            <a:avLst/>
          </a:prstGeom>
          <a:solidFill>
            <a:srgbClr val="FBD1FC">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u="sng" dirty="0"/>
              <a:t>Calming The Mind - </a:t>
            </a:r>
            <a:r>
              <a:rPr lang="en-GB" altLang="en-US" sz="1400" i="1" u="sng" dirty="0"/>
              <a:t>Strategies for managing the distress that is often associated with low mood</a:t>
            </a:r>
          </a:p>
        </p:txBody>
      </p:sp>
      <p:sp>
        <p:nvSpPr>
          <p:cNvPr id="22532" name="Title 1">
            <a:extLst>
              <a:ext uri="{FF2B5EF4-FFF2-40B4-BE49-F238E27FC236}">
                <a16:creationId xmlns:a16="http://schemas.microsoft.com/office/drawing/2014/main" id="{F5C6C62B-BC9C-4449-ADB0-38E499EA77AA}"/>
              </a:ext>
            </a:extLst>
          </p:cNvPr>
          <p:cNvSpPr>
            <a:spLocks noGrp="1"/>
          </p:cNvSpPr>
          <p:nvPr>
            <p:ph type="title"/>
          </p:nvPr>
        </p:nvSpPr>
        <p:spPr>
          <a:xfrm>
            <a:off x="1592743" y="1121276"/>
            <a:ext cx="3956606" cy="941143"/>
          </a:xfrm>
        </p:spPr>
        <p:txBody>
          <a:bodyPr/>
          <a:lstStyle/>
          <a:p>
            <a:pPr algn="ctr"/>
            <a:r>
              <a:rPr lang="en-GB" altLang="en-US" sz="1799" u="sng" dirty="0"/>
              <a:t>Breaking the Cycle: Challenging Negative Thoughts and Behaviours</a:t>
            </a:r>
          </a:p>
        </p:txBody>
      </p:sp>
      <p:sp>
        <p:nvSpPr>
          <p:cNvPr id="22533" name="Rectangle 4">
            <a:extLst>
              <a:ext uri="{FF2B5EF4-FFF2-40B4-BE49-F238E27FC236}">
                <a16:creationId xmlns:a16="http://schemas.microsoft.com/office/drawing/2014/main" id="{79A22D3C-1CBE-4926-B986-1ED29C891CD5}"/>
              </a:ext>
            </a:extLst>
          </p:cNvPr>
          <p:cNvSpPr>
            <a:spLocks noChangeArrowheads="1"/>
          </p:cNvSpPr>
          <p:nvPr/>
        </p:nvSpPr>
        <p:spPr bwMode="auto">
          <a:xfrm>
            <a:off x="204247" y="8607329"/>
            <a:ext cx="6346759" cy="306308"/>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u="sng"/>
              <a:t>Calming The Body - </a:t>
            </a:r>
            <a:r>
              <a:rPr lang="en-GB" altLang="en-US" sz="1400" i="1" u="sng"/>
              <a:t>Feeling relaxed can help reduce symptom severity</a:t>
            </a:r>
          </a:p>
        </p:txBody>
      </p:sp>
      <p:sp>
        <p:nvSpPr>
          <p:cNvPr id="22534" name="Rectangle 5">
            <a:extLst>
              <a:ext uri="{FF2B5EF4-FFF2-40B4-BE49-F238E27FC236}">
                <a16:creationId xmlns:a16="http://schemas.microsoft.com/office/drawing/2014/main" id="{8D8740CF-607F-4666-B89D-8188D3632745}"/>
              </a:ext>
            </a:extLst>
          </p:cNvPr>
          <p:cNvSpPr>
            <a:spLocks noChangeArrowheads="1"/>
          </p:cNvSpPr>
          <p:nvPr/>
        </p:nvSpPr>
        <p:spPr bwMode="auto">
          <a:xfrm>
            <a:off x="212182" y="8928057"/>
            <a:ext cx="6338824" cy="2308324"/>
          </a:xfrm>
          <a:prstGeom prst="rect">
            <a:avLst/>
          </a:prstGeom>
          <a:solidFill>
            <a:srgbClr val="FFFF00">
              <a:alpha val="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b="1" dirty="0"/>
              <a:t>Progressive Muscle Relaxation (PMR)…………………………………….………………………………………(See p.15) </a:t>
            </a:r>
          </a:p>
          <a:p>
            <a:pPr>
              <a:spcBef>
                <a:spcPct val="0"/>
              </a:spcBef>
              <a:buFontTx/>
              <a:buNone/>
            </a:pPr>
            <a:r>
              <a:rPr lang="en-GB" altLang="en-US" sz="1200" dirty="0"/>
              <a:t>Muscle tension is commonly associated with stress and anxiety, it is the bodies natural response to potentially dangerous situations. Even when there is no danger, our bodies can still respond in the same way. You may not always realise that your muscles are tense, it may be as subtle as your jaw clenching, or as obvious as your shoulders feeling really tight and hunched. PGR is a deep relaxation technique which is based upon the simple practice of tensing one muscle group at a time . This is followed by a relaxation phase with release of tension. This is very useful before bedtime.</a:t>
            </a:r>
          </a:p>
          <a:p>
            <a:pPr>
              <a:spcBef>
                <a:spcPct val="0"/>
              </a:spcBef>
              <a:buFontTx/>
              <a:buNone/>
            </a:pPr>
            <a:endParaRPr lang="en-GB" altLang="en-US" sz="1200" dirty="0"/>
          </a:p>
          <a:p>
            <a:pPr>
              <a:spcBef>
                <a:spcPct val="0"/>
              </a:spcBef>
              <a:buFontTx/>
              <a:buNone/>
            </a:pPr>
            <a:r>
              <a:rPr lang="en-GB" altLang="en-US" sz="1200" b="1" dirty="0"/>
              <a:t>Deep Breathing.…………………………………………………………………………………………………….....….(See p.16)</a:t>
            </a:r>
          </a:p>
          <a:p>
            <a:pPr>
              <a:spcBef>
                <a:spcPct val="0"/>
              </a:spcBef>
              <a:buFontTx/>
              <a:buNone/>
            </a:pPr>
            <a:r>
              <a:rPr lang="en-GB" altLang="en-US" sz="1200" dirty="0"/>
              <a:t>During deep breathing your blood is oxygenated, triggering the release of endorphins, whilst also decreasing the release of stress hormones, and slowing down your heart rate.</a:t>
            </a:r>
          </a:p>
          <a:p>
            <a:pPr>
              <a:spcBef>
                <a:spcPct val="0"/>
              </a:spcBef>
              <a:buFontTx/>
              <a:buNone/>
            </a:pPr>
            <a:endParaRPr lang="en-GB" altLang="en-US" sz="1200" dirty="0"/>
          </a:p>
        </p:txBody>
      </p:sp>
      <p:sp>
        <p:nvSpPr>
          <p:cNvPr id="22537" name="Slide Number Placeholder 7">
            <a:extLst>
              <a:ext uri="{FF2B5EF4-FFF2-40B4-BE49-F238E27FC236}">
                <a16:creationId xmlns:a16="http://schemas.microsoft.com/office/drawing/2014/main" id="{03099E49-1BEB-47B1-9145-5A0E6B580F21}"/>
              </a:ext>
            </a:extLst>
          </p:cNvPr>
          <p:cNvSpPr txBox="1">
            <a:spLocks noChangeArrowheads="1"/>
          </p:cNvSpPr>
          <p:nvPr/>
        </p:nvSpPr>
        <p:spPr bwMode="auto">
          <a:xfrm>
            <a:off x="3381594" y="1825125"/>
            <a:ext cx="325352"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5AACC43-70F6-42DF-9D18-538EDAAB8AB2}" type="slidenum">
              <a:rPr lang="en-GB" altLang="en-US" sz="900"/>
              <a:pPr algn="r" eaLnBrk="1" hangingPunct="1">
                <a:spcBef>
                  <a:spcPct val="0"/>
                </a:spcBef>
                <a:buFontTx/>
                <a:buNone/>
              </a:pPr>
              <a:t>7</a:t>
            </a:fld>
            <a:endParaRPr lang="en-GB" altLang="en-US" sz="900" dirty="0"/>
          </a:p>
        </p:txBody>
      </p:sp>
      <p:sp>
        <p:nvSpPr>
          <p:cNvPr id="14" name="Oval 13">
            <a:extLst>
              <a:ext uri="{FF2B5EF4-FFF2-40B4-BE49-F238E27FC236}">
                <a16:creationId xmlns:a16="http://schemas.microsoft.com/office/drawing/2014/main" id="{4C02B2A7-EF7C-49B2-9639-797FDB3ACBD6}"/>
              </a:ext>
            </a:extLst>
          </p:cNvPr>
          <p:cNvSpPr/>
          <p:nvPr/>
        </p:nvSpPr>
        <p:spPr>
          <a:xfrm>
            <a:off x="3429002" y="1896544"/>
            <a:ext cx="282501"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
        <p:nvSpPr>
          <p:cNvPr id="10" name="Footer Placeholder 5">
            <a:extLst>
              <a:ext uri="{FF2B5EF4-FFF2-40B4-BE49-F238E27FC236}">
                <a16:creationId xmlns:a16="http://schemas.microsoft.com/office/drawing/2014/main" id="{72DE0BB5-7D3E-433D-9E32-D8EF5962FA9E}"/>
              </a:ext>
            </a:extLst>
          </p:cNvPr>
          <p:cNvSpPr>
            <a:spLocks noGrp="1"/>
          </p:cNvSpPr>
          <p:nvPr>
            <p:ph type="ftr" sz="quarter" idx="11"/>
          </p:nvPr>
        </p:nvSpPr>
        <p:spPr>
          <a:xfrm>
            <a:off x="1878013" y="11376711"/>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DEFCA-9A2B-485F-933A-5F3AA6772C33}"/>
              </a:ext>
            </a:extLst>
          </p:cNvPr>
          <p:cNvSpPr txBox="1"/>
          <p:nvPr/>
        </p:nvSpPr>
        <p:spPr>
          <a:xfrm>
            <a:off x="1697584" y="924455"/>
            <a:ext cx="3125950" cy="646074"/>
          </a:xfrm>
          <a:prstGeom prst="rect">
            <a:avLst/>
          </a:prstGeom>
          <a:noFill/>
        </p:spPr>
        <p:txBody>
          <a:bodyPr wrap="square" rtlCol="0">
            <a:spAutoFit/>
          </a:bodyPr>
          <a:lstStyle/>
          <a:p>
            <a:pPr algn="ctr"/>
            <a:r>
              <a:rPr lang="en-US" sz="1799" u="sng" dirty="0"/>
              <a:t>Changing Behaviour and Enjoying Yourself</a:t>
            </a:r>
            <a:endParaRPr lang="en-GB" sz="1799" u="sng" dirty="0"/>
          </a:p>
        </p:txBody>
      </p:sp>
      <p:sp>
        <p:nvSpPr>
          <p:cNvPr id="5" name="TextBox 4">
            <a:extLst>
              <a:ext uri="{FF2B5EF4-FFF2-40B4-BE49-F238E27FC236}">
                <a16:creationId xmlns:a16="http://schemas.microsoft.com/office/drawing/2014/main" id="{D17AB692-5187-4750-A9F0-7FCDC11DD01E}"/>
              </a:ext>
            </a:extLst>
          </p:cNvPr>
          <p:cNvSpPr txBox="1"/>
          <p:nvPr/>
        </p:nvSpPr>
        <p:spPr>
          <a:xfrm>
            <a:off x="176693" y="2291921"/>
            <a:ext cx="6522193" cy="1015399"/>
          </a:xfrm>
          <a:prstGeom prst="rect">
            <a:avLst/>
          </a:prstGeom>
          <a:noFill/>
        </p:spPr>
        <p:txBody>
          <a:bodyPr wrap="square" rtlCol="0">
            <a:spAutoFit/>
          </a:bodyPr>
          <a:lstStyle/>
          <a:p>
            <a:pPr marL="342797" indent="-342797">
              <a:buAutoNum type="arabicPeriod"/>
            </a:pPr>
            <a:r>
              <a:rPr lang="en-US" sz="1400" dirty="0"/>
              <a:t>The first step is to think about things you have stopped doing/are doing less/are avoiding as a result of feeling low in mood. Make a note below of things you are avoiding because of how you are feeling.</a:t>
            </a:r>
          </a:p>
          <a:p>
            <a:endParaRPr lang="en-GB" sz="1799" dirty="0"/>
          </a:p>
        </p:txBody>
      </p:sp>
      <p:graphicFrame>
        <p:nvGraphicFramePr>
          <p:cNvPr id="31" name="Table 30">
            <a:extLst>
              <a:ext uri="{FF2B5EF4-FFF2-40B4-BE49-F238E27FC236}">
                <a16:creationId xmlns:a16="http://schemas.microsoft.com/office/drawing/2014/main" id="{AB6FD5B8-8830-4E0A-A56E-887E3F701CB3}"/>
              </a:ext>
            </a:extLst>
          </p:cNvPr>
          <p:cNvGraphicFramePr>
            <a:graphicFrameLocks noGrp="1"/>
          </p:cNvGraphicFramePr>
          <p:nvPr>
            <p:extLst>
              <p:ext uri="{D42A27DB-BD31-4B8C-83A1-F6EECF244321}">
                <p14:modId xmlns:p14="http://schemas.microsoft.com/office/powerpoint/2010/main" val="3679372231"/>
              </p:ext>
            </p:extLst>
          </p:nvPr>
        </p:nvGraphicFramePr>
        <p:xfrm>
          <a:off x="572635" y="3107088"/>
          <a:ext cx="5692220" cy="3300184"/>
        </p:xfrm>
        <a:graphic>
          <a:graphicData uri="http://schemas.openxmlformats.org/drawingml/2006/table">
            <a:tbl>
              <a:tblPr firstRow="1" firstCol="1" bandRow="1">
                <a:tableStyleId>{5C22544A-7EE6-4342-B048-85BDC9FD1C3A}</a:tableStyleId>
              </a:tblPr>
              <a:tblGrid>
                <a:gridCol w="5692220">
                  <a:extLst>
                    <a:ext uri="{9D8B030D-6E8A-4147-A177-3AD203B41FA5}">
                      <a16:colId xmlns:a16="http://schemas.microsoft.com/office/drawing/2014/main" val="2625086665"/>
                    </a:ext>
                  </a:extLst>
                </a:gridCol>
              </a:tblGrid>
              <a:tr h="412523">
                <a:tc>
                  <a:txBody>
                    <a:bodyPr/>
                    <a:lstStyle/>
                    <a:p>
                      <a:pPr>
                        <a:lnSpc>
                          <a:spcPct val="107000"/>
                        </a:lnSpc>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hings</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around the home:</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219102475"/>
                  </a:ext>
                </a:extLst>
              </a:tr>
              <a:tr h="412523">
                <a:tc>
                  <a:txBody>
                    <a:bodyPr/>
                    <a:lstStyle/>
                    <a:p>
                      <a:pPr>
                        <a:lnSpc>
                          <a:spcPct val="107000"/>
                        </a:lnSpc>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hings</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work or school:</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3973956230"/>
                  </a:ext>
                </a:extLst>
              </a:tr>
              <a:tr h="412523">
                <a:tc>
                  <a:txBody>
                    <a:bodyPr/>
                    <a:lstStyle/>
                    <a:p>
                      <a:pPr>
                        <a:lnSpc>
                          <a:spcPct val="107000"/>
                        </a:lnSpc>
                        <a:spcAft>
                          <a:spcPts val="0"/>
                        </a:spcAft>
                      </a:pPr>
                      <a:r>
                        <a:rPr lang="en-GB" sz="1100" dirty="0">
                          <a:effectLst/>
                        </a:rPr>
                        <a:t> </a:t>
                      </a:r>
                      <a:r>
                        <a:rPr lang="en-GB" sz="1100" dirty="0">
                          <a:solidFill>
                            <a:schemeClr val="tx1"/>
                          </a:solidFill>
                          <a:effectLst/>
                        </a:rPr>
                        <a:t>Hobbies and interests: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1089284508"/>
                  </a:ext>
                </a:extLst>
              </a:tr>
              <a:tr h="412523">
                <a:tc>
                  <a:txBody>
                    <a:bodyPr/>
                    <a:lstStyle/>
                    <a:p>
                      <a:pPr>
                        <a:lnSpc>
                          <a:spcPct val="107000"/>
                        </a:lnSpc>
                        <a:spcAft>
                          <a:spcPts val="0"/>
                        </a:spcAft>
                      </a:pPr>
                      <a:r>
                        <a:rPr lang="en-GB" sz="1100" dirty="0">
                          <a:solidFill>
                            <a:schemeClr val="tx1"/>
                          </a:solidFill>
                          <a:effectLst/>
                        </a:rPr>
                        <a:t>Social activities with friends and family:</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3928492445"/>
                  </a:ext>
                </a:extLst>
              </a:tr>
              <a:tr h="412523">
                <a:tc>
                  <a:txBody>
                    <a:bodyPr/>
                    <a:lstStyle/>
                    <a:p>
                      <a:pPr>
                        <a:lnSpc>
                          <a:spcPct val="107000"/>
                        </a:lnSpc>
                        <a:spcAft>
                          <a:spcPts val="0"/>
                        </a:spcAft>
                      </a:pPr>
                      <a:r>
                        <a:rPr lang="en-GB" sz="1100" dirty="0">
                          <a:solidFill>
                            <a:schemeClr val="tx1"/>
                          </a:solidFill>
                          <a:effectLst/>
                        </a:rPr>
                        <a:t>Anything else?</a:t>
                      </a:r>
                    </a:p>
                    <a:p>
                      <a:pPr>
                        <a:lnSpc>
                          <a:spcPct val="107000"/>
                        </a:lnSpc>
                        <a:spcAft>
                          <a:spcPts val="0"/>
                        </a:spcAft>
                      </a:pPr>
                      <a:endParaRPr lang="en-GB" sz="1100" dirty="0">
                        <a:solidFill>
                          <a:schemeClr val="tx1"/>
                        </a:solidFill>
                        <a:effectLst/>
                      </a:endParaRPr>
                    </a:p>
                  </a:txBody>
                  <a:tcPr marL="68562" marR="68562" marT="0" marB="0">
                    <a:solidFill>
                      <a:srgbClr val="FFCCFF">
                        <a:alpha val="26000"/>
                      </a:srgbClr>
                    </a:solidFill>
                  </a:tcPr>
                </a:tc>
                <a:extLst>
                  <a:ext uri="{0D108BD9-81ED-4DB2-BD59-A6C34878D82A}">
                    <a16:rowId xmlns:a16="http://schemas.microsoft.com/office/drawing/2014/main" val="2524900000"/>
                  </a:ext>
                </a:extLst>
              </a:tr>
              <a:tr h="412523">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3708353277"/>
                  </a:ext>
                </a:extLst>
              </a:tr>
              <a:tr h="412523">
                <a:tc>
                  <a:txBody>
                    <a:bodyPr/>
                    <a:lstStyle/>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207034979"/>
                  </a:ext>
                </a:extLst>
              </a:tr>
              <a:tr h="412523">
                <a:tc>
                  <a:txBody>
                    <a:bodyPr/>
                    <a:lstStyle/>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solidFill>
                      <a:srgbClr val="FFCCFF">
                        <a:alpha val="26000"/>
                      </a:srgbClr>
                    </a:solidFill>
                  </a:tcPr>
                </a:tc>
                <a:extLst>
                  <a:ext uri="{0D108BD9-81ED-4DB2-BD59-A6C34878D82A}">
                    <a16:rowId xmlns:a16="http://schemas.microsoft.com/office/drawing/2014/main" val="882498371"/>
                  </a:ext>
                </a:extLst>
              </a:tr>
            </a:tbl>
          </a:graphicData>
        </a:graphic>
      </p:graphicFrame>
      <p:sp>
        <p:nvSpPr>
          <p:cNvPr id="53" name="TextBox 52">
            <a:extLst>
              <a:ext uri="{FF2B5EF4-FFF2-40B4-BE49-F238E27FC236}">
                <a16:creationId xmlns:a16="http://schemas.microsoft.com/office/drawing/2014/main" id="{A6F735E9-145C-4AF1-84B2-486EC352BF3E}"/>
              </a:ext>
            </a:extLst>
          </p:cNvPr>
          <p:cNvSpPr txBox="1"/>
          <p:nvPr/>
        </p:nvSpPr>
        <p:spPr>
          <a:xfrm>
            <a:off x="176693" y="6619512"/>
            <a:ext cx="6522193" cy="2308196"/>
          </a:xfrm>
          <a:prstGeom prst="rect">
            <a:avLst/>
          </a:prstGeom>
          <a:noFill/>
        </p:spPr>
        <p:txBody>
          <a:bodyPr wrap="square" rtlCol="0">
            <a:spAutoFit/>
          </a:bodyPr>
          <a:lstStyle/>
          <a:p>
            <a:r>
              <a:rPr lang="en-US" sz="1400" dirty="0"/>
              <a:t>2. Once you have filled in Section 1, the next step is to plan how easy it would be to start doing some of the avoided activities again. Create a ladder (hierarchy) of tasks with the most difficult at the top, and the easiest at the bottom.  Try to include a good mix of the things you wrote down in Section 1. Before completing each task, write down what you </a:t>
            </a:r>
            <a:r>
              <a:rPr lang="en-US" sz="1400" b="1" u="sng" dirty="0"/>
              <a:t>think</a:t>
            </a:r>
            <a:r>
              <a:rPr lang="en-US" sz="1400" dirty="0"/>
              <a:t> will happen, and follow this up by writing down what </a:t>
            </a:r>
            <a:r>
              <a:rPr lang="en-US" sz="1400" b="1" u="sng" dirty="0"/>
              <a:t>actually</a:t>
            </a:r>
            <a:r>
              <a:rPr lang="en-US" sz="1400" dirty="0"/>
              <a:t> happened after task completion. Hopefully you will start to see that it is mostly not as bad as you think it is going to be. If a task feels too difficult, try to break it down into smaller, more manageable parts. Approach this step by step, do not try to complete all tasks at once.</a:t>
            </a:r>
          </a:p>
          <a:p>
            <a:endParaRPr lang="en-GB" sz="1799" dirty="0"/>
          </a:p>
        </p:txBody>
      </p:sp>
      <p:cxnSp>
        <p:nvCxnSpPr>
          <p:cNvPr id="54" name="Straight Connector 53">
            <a:extLst>
              <a:ext uri="{FF2B5EF4-FFF2-40B4-BE49-F238E27FC236}">
                <a16:creationId xmlns:a16="http://schemas.microsoft.com/office/drawing/2014/main" id="{81EC1A24-5CA1-459A-B08A-2F0AF42BB1DE}"/>
              </a:ext>
            </a:extLst>
          </p:cNvPr>
          <p:cNvCxnSpPr>
            <a:cxnSpLocks/>
          </p:cNvCxnSpPr>
          <p:nvPr/>
        </p:nvCxnSpPr>
        <p:spPr>
          <a:xfrm>
            <a:off x="265281" y="8647572"/>
            <a:ext cx="0" cy="2513945"/>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D74F5C-BBA3-4494-B104-33B2CCF0322F}"/>
              </a:ext>
            </a:extLst>
          </p:cNvPr>
          <p:cNvCxnSpPr>
            <a:cxnSpLocks/>
          </p:cNvCxnSpPr>
          <p:nvPr/>
        </p:nvCxnSpPr>
        <p:spPr>
          <a:xfrm>
            <a:off x="1028891" y="8642737"/>
            <a:ext cx="3448" cy="25187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3BEC9C7-20BD-493B-BBEE-78EBD7E9D1F4}"/>
              </a:ext>
            </a:extLst>
          </p:cNvPr>
          <p:cNvCxnSpPr/>
          <p:nvPr/>
        </p:nvCxnSpPr>
        <p:spPr>
          <a:xfrm flipH="1">
            <a:off x="265286" y="9094892"/>
            <a:ext cx="7670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5564C03-E09E-4B20-98A9-C07E8770D6D3}"/>
              </a:ext>
            </a:extLst>
          </p:cNvPr>
          <p:cNvCxnSpPr/>
          <p:nvPr/>
        </p:nvCxnSpPr>
        <p:spPr>
          <a:xfrm flipH="1">
            <a:off x="265285" y="9646543"/>
            <a:ext cx="7670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277B46-0B8E-4014-9AE9-9D8FD5550687}"/>
              </a:ext>
            </a:extLst>
          </p:cNvPr>
          <p:cNvCxnSpPr/>
          <p:nvPr/>
        </p:nvCxnSpPr>
        <p:spPr>
          <a:xfrm flipH="1">
            <a:off x="265284" y="10213953"/>
            <a:ext cx="7670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A84BC2B-839F-4548-8D05-95EA7952ADA1}"/>
              </a:ext>
            </a:extLst>
          </p:cNvPr>
          <p:cNvCxnSpPr/>
          <p:nvPr/>
        </p:nvCxnSpPr>
        <p:spPr>
          <a:xfrm flipH="1">
            <a:off x="265287" y="10812887"/>
            <a:ext cx="76705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37083F3-E5FE-4C7C-B467-F6BAD22C8578}"/>
              </a:ext>
            </a:extLst>
          </p:cNvPr>
          <p:cNvCxnSpPr/>
          <p:nvPr/>
        </p:nvCxnSpPr>
        <p:spPr>
          <a:xfrm>
            <a:off x="1216381" y="9123820"/>
            <a:ext cx="282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C8D17-9796-4357-A9E8-064F90C6743E}"/>
              </a:ext>
            </a:extLst>
          </p:cNvPr>
          <p:cNvCxnSpPr/>
          <p:nvPr/>
        </p:nvCxnSpPr>
        <p:spPr>
          <a:xfrm>
            <a:off x="1216381" y="9643946"/>
            <a:ext cx="282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7B902DD-4A57-43B0-841D-5E73826FE222}"/>
              </a:ext>
            </a:extLst>
          </p:cNvPr>
          <p:cNvCxnSpPr/>
          <p:nvPr/>
        </p:nvCxnSpPr>
        <p:spPr>
          <a:xfrm>
            <a:off x="1216381" y="10164073"/>
            <a:ext cx="282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173FA05-F009-43AA-9F27-FFA57F4573DB}"/>
              </a:ext>
            </a:extLst>
          </p:cNvPr>
          <p:cNvCxnSpPr/>
          <p:nvPr/>
        </p:nvCxnSpPr>
        <p:spPr>
          <a:xfrm>
            <a:off x="1216381" y="10684200"/>
            <a:ext cx="282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3A7B8B9-DFCB-41A7-A4CC-C89C09D57043}"/>
              </a:ext>
            </a:extLst>
          </p:cNvPr>
          <p:cNvCxnSpPr/>
          <p:nvPr/>
        </p:nvCxnSpPr>
        <p:spPr>
          <a:xfrm>
            <a:off x="4502635" y="9108059"/>
            <a:ext cx="9062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C87C1EE-7670-4449-9817-CC1D5572F9DE}"/>
              </a:ext>
            </a:extLst>
          </p:cNvPr>
          <p:cNvCxnSpPr/>
          <p:nvPr/>
        </p:nvCxnSpPr>
        <p:spPr>
          <a:xfrm>
            <a:off x="4502635" y="9643946"/>
            <a:ext cx="9062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00BCFDC-2A16-4435-859A-08D26FBBFC1B}"/>
              </a:ext>
            </a:extLst>
          </p:cNvPr>
          <p:cNvCxnSpPr/>
          <p:nvPr/>
        </p:nvCxnSpPr>
        <p:spPr>
          <a:xfrm>
            <a:off x="4502635" y="10164073"/>
            <a:ext cx="9062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2B27F5-CED8-4CAE-BE73-ABF681CABFA7}"/>
              </a:ext>
            </a:extLst>
          </p:cNvPr>
          <p:cNvCxnSpPr/>
          <p:nvPr/>
        </p:nvCxnSpPr>
        <p:spPr>
          <a:xfrm>
            <a:off x="4502635" y="10684200"/>
            <a:ext cx="9062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7AF265D-D631-4E5F-9988-B85952A6F27B}"/>
              </a:ext>
            </a:extLst>
          </p:cNvPr>
          <p:cNvSpPr txBox="1"/>
          <p:nvPr/>
        </p:nvSpPr>
        <p:spPr>
          <a:xfrm>
            <a:off x="1216381" y="8507313"/>
            <a:ext cx="4531406" cy="307697"/>
          </a:xfrm>
          <a:prstGeom prst="rect">
            <a:avLst/>
          </a:prstGeom>
          <a:noFill/>
        </p:spPr>
        <p:txBody>
          <a:bodyPr wrap="square" rtlCol="0">
            <a:spAutoFit/>
          </a:bodyPr>
          <a:lstStyle/>
          <a:p>
            <a:r>
              <a:rPr lang="en-GB" sz="1400" u="sng" dirty="0"/>
              <a:t>Situation</a:t>
            </a:r>
            <a:r>
              <a:rPr lang="en-GB" sz="1400" dirty="0"/>
              <a:t>                                                               </a:t>
            </a:r>
            <a:r>
              <a:rPr lang="en-GB" sz="1400" u="sng" dirty="0"/>
              <a:t>Difficulty (0-10)</a:t>
            </a:r>
          </a:p>
        </p:txBody>
      </p:sp>
      <p:sp>
        <p:nvSpPr>
          <p:cNvPr id="84" name="TextBox 83">
            <a:extLst>
              <a:ext uri="{FF2B5EF4-FFF2-40B4-BE49-F238E27FC236}">
                <a16:creationId xmlns:a16="http://schemas.microsoft.com/office/drawing/2014/main" id="{C140C4AB-EE58-4277-B869-7964030569AE}"/>
              </a:ext>
            </a:extLst>
          </p:cNvPr>
          <p:cNvSpPr txBox="1"/>
          <p:nvPr/>
        </p:nvSpPr>
        <p:spPr>
          <a:xfrm>
            <a:off x="1216381" y="8787576"/>
            <a:ext cx="2821293" cy="307697"/>
          </a:xfrm>
          <a:prstGeom prst="rect">
            <a:avLst/>
          </a:prstGeom>
          <a:noFill/>
        </p:spPr>
        <p:txBody>
          <a:bodyPr wrap="square" rtlCol="0">
            <a:spAutoFit/>
          </a:bodyPr>
          <a:lstStyle/>
          <a:p>
            <a:r>
              <a:rPr lang="en-GB" sz="1400" dirty="0"/>
              <a:t>Example: going to school</a:t>
            </a:r>
          </a:p>
        </p:txBody>
      </p:sp>
      <p:sp>
        <p:nvSpPr>
          <p:cNvPr id="85" name="TextBox 84">
            <a:extLst>
              <a:ext uri="{FF2B5EF4-FFF2-40B4-BE49-F238E27FC236}">
                <a16:creationId xmlns:a16="http://schemas.microsoft.com/office/drawing/2014/main" id="{4EBDBC98-147E-4DC2-BA86-B9D2BAC22859}"/>
              </a:ext>
            </a:extLst>
          </p:cNvPr>
          <p:cNvSpPr txBox="1"/>
          <p:nvPr/>
        </p:nvSpPr>
        <p:spPr>
          <a:xfrm>
            <a:off x="4275377" y="8786283"/>
            <a:ext cx="1542177" cy="307697"/>
          </a:xfrm>
          <a:prstGeom prst="rect">
            <a:avLst/>
          </a:prstGeom>
          <a:noFill/>
        </p:spPr>
        <p:txBody>
          <a:bodyPr wrap="square" rtlCol="0">
            <a:spAutoFit/>
          </a:bodyPr>
          <a:lstStyle/>
          <a:p>
            <a:r>
              <a:rPr lang="en-GB" sz="1400" dirty="0"/>
              <a:t>10 (most difficult)</a:t>
            </a:r>
          </a:p>
        </p:txBody>
      </p:sp>
      <p:sp>
        <p:nvSpPr>
          <p:cNvPr id="88" name="TextBox 87">
            <a:extLst>
              <a:ext uri="{FF2B5EF4-FFF2-40B4-BE49-F238E27FC236}">
                <a16:creationId xmlns:a16="http://schemas.microsoft.com/office/drawing/2014/main" id="{58E79FE0-B735-4354-9748-D2CBE37AD1D9}"/>
              </a:ext>
            </a:extLst>
          </p:cNvPr>
          <p:cNvSpPr txBox="1"/>
          <p:nvPr/>
        </p:nvSpPr>
        <p:spPr>
          <a:xfrm>
            <a:off x="1155019" y="10386038"/>
            <a:ext cx="3020712" cy="307697"/>
          </a:xfrm>
          <a:prstGeom prst="rect">
            <a:avLst/>
          </a:prstGeom>
          <a:noFill/>
        </p:spPr>
        <p:txBody>
          <a:bodyPr wrap="square" rtlCol="0">
            <a:spAutoFit/>
          </a:bodyPr>
          <a:lstStyle/>
          <a:p>
            <a:r>
              <a:rPr lang="en-US" sz="1400" dirty="0"/>
              <a:t>Example: texting a friend</a:t>
            </a:r>
            <a:endParaRPr lang="en-GB" sz="1400" dirty="0"/>
          </a:p>
        </p:txBody>
      </p:sp>
      <p:sp>
        <p:nvSpPr>
          <p:cNvPr id="89" name="TextBox 88">
            <a:extLst>
              <a:ext uri="{FF2B5EF4-FFF2-40B4-BE49-F238E27FC236}">
                <a16:creationId xmlns:a16="http://schemas.microsoft.com/office/drawing/2014/main" id="{A0BCA6A2-F59B-4FA7-A93B-47080819F068}"/>
              </a:ext>
            </a:extLst>
          </p:cNvPr>
          <p:cNvSpPr txBox="1"/>
          <p:nvPr/>
        </p:nvSpPr>
        <p:spPr>
          <a:xfrm>
            <a:off x="4470950" y="10386038"/>
            <a:ext cx="1542177" cy="307777"/>
          </a:xfrm>
          <a:prstGeom prst="rect">
            <a:avLst/>
          </a:prstGeom>
          <a:noFill/>
        </p:spPr>
        <p:txBody>
          <a:bodyPr wrap="square" rtlCol="0">
            <a:spAutoFit/>
          </a:bodyPr>
          <a:lstStyle/>
          <a:p>
            <a:r>
              <a:rPr lang="en-GB" sz="1400" dirty="0"/>
              <a:t>1 (least difficult)</a:t>
            </a:r>
          </a:p>
        </p:txBody>
      </p:sp>
      <p:sp>
        <p:nvSpPr>
          <p:cNvPr id="27" name="TextBox 26">
            <a:extLst>
              <a:ext uri="{FF2B5EF4-FFF2-40B4-BE49-F238E27FC236}">
                <a16:creationId xmlns:a16="http://schemas.microsoft.com/office/drawing/2014/main" id="{12E5354C-BFB3-4F57-A0BE-174FA9B8AA79}"/>
              </a:ext>
            </a:extLst>
          </p:cNvPr>
          <p:cNvSpPr txBox="1"/>
          <p:nvPr/>
        </p:nvSpPr>
        <p:spPr>
          <a:xfrm>
            <a:off x="308471" y="1586206"/>
            <a:ext cx="6522193" cy="523220"/>
          </a:xfrm>
          <a:prstGeom prst="rect">
            <a:avLst/>
          </a:prstGeom>
          <a:noFill/>
        </p:spPr>
        <p:txBody>
          <a:bodyPr wrap="square" rtlCol="0">
            <a:spAutoFit/>
          </a:bodyPr>
          <a:lstStyle/>
          <a:p>
            <a:pPr algn="ctr"/>
            <a:r>
              <a:rPr lang="en-US" sz="1400" i="1" dirty="0"/>
              <a:t>When we feel sad or low in mood, we often stop doing things that we used to enjoy. However, avoiding things often makes us feel worse in the long-term.</a:t>
            </a:r>
            <a:endParaRPr lang="en-GB" sz="1400" i="1" dirty="0"/>
          </a:p>
        </p:txBody>
      </p:sp>
      <p:sp>
        <p:nvSpPr>
          <p:cNvPr id="28" name="Footer Placeholder 5">
            <a:extLst>
              <a:ext uri="{FF2B5EF4-FFF2-40B4-BE49-F238E27FC236}">
                <a16:creationId xmlns:a16="http://schemas.microsoft.com/office/drawing/2014/main" id="{82CEF6FF-F3AA-40B2-816A-D2C7541888F4}"/>
              </a:ext>
            </a:extLst>
          </p:cNvPr>
          <p:cNvSpPr>
            <a:spLocks noGrp="1"/>
          </p:cNvSpPr>
          <p:nvPr>
            <p:ph type="ftr" sz="quarter" idx="11"/>
          </p:nvPr>
        </p:nvSpPr>
        <p:spPr>
          <a:xfrm>
            <a:off x="1878013" y="10709035"/>
            <a:ext cx="3317875" cy="647700"/>
          </a:xfrm>
        </p:spPr>
        <p:txBody>
          <a:bodyPr/>
          <a:lstStyle/>
          <a:p>
            <a:pPr>
              <a:defRPr/>
            </a:pPr>
            <a:r>
              <a:rPr lang="en-GB" sz="900" dirty="0"/>
              <a:t>Developed by: </a:t>
            </a:r>
          </a:p>
          <a:p>
            <a:pPr>
              <a:defRPr/>
            </a:pPr>
            <a:r>
              <a:rPr lang="en-GB" sz="900" dirty="0"/>
              <a:t>Maria </a:t>
            </a:r>
            <a:r>
              <a:rPr lang="en-GB" sz="900" dirty="0" err="1"/>
              <a:t>Langridge,</a:t>
            </a:r>
            <a:r>
              <a:rPr lang="en-GB" sz="900" dirty="0"/>
              <a:t> Assistant Psychologist , Dr Lara Payne, Clinical Psychologist, and Dr Jenny Cropper, Clinical Psychologist.</a:t>
            </a:r>
          </a:p>
        </p:txBody>
      </p:sp>
      <p:sp>
        <p:nvSpPr>
          <p:cNvPr id="29" name="Slide Number Placeholder 7">
            <a:extLst>
              <a:ext uri="{FF2B5EF4-FFF2-40B4-BE49-F238E27FC236}">
                <a16:creationId xmlns:a16="http://schemas.microsoft.com/office/drawing/2014/main" id="{9B550563-A8C9-4601-9BB7-C3140CE4C8EA}"/>
              </a:ext>
            </a:extLst>
          </p:cNvPr>
          <p:cNvSpPr txBox="1">
            <a:spLocks noChangeArrowheads="1"/>
          </p:cNvSpPr>
          <p:nvPr/>
        </p:nvSpPr>
        <p:spPr bwMode="auto">
          <a:xfrm>
            <a:off x="4127662" y="1186769"/>
            <a:ext cx="325352" cy="5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5AACC43-70F6-42DF-9D18-538EDAAB8AB2}" type="slidenum">
              <a:rPr lang="en-GB" altLang="en-US" sz="900"/>
              <a:pPr algn="r" eaLnBrk="1" hangingPunct="1">
                <a:spcBef>
                  <a:spcPct val="0"/>
                </a:spcBef>
                <a:buFontTx/>
                <a:buNone/>
              </a:pPr>
              <a:t>8</a:t>
            </a:fld>
            <a:endParaRPr lang="en-GB" altLang="en-US" sz="900" dirty="0"/>
          </a:p>
        </p:txBody>
      </p:sp>
      <p:sp>
        <p:nvSpPr>
          <p:cNvPr id="30" name="Oval 29">
            <a:extLst>
              <a:ext uri="{FF2B5EF4-FFF2-40B4-BE49-F238E27FC236}">
                <a16:creationId xmlns:a16="http://schemas.microsoft.com/office/drawing/2014/main" id="{BBC20DC1-D4C3-4B6D-99AA-2001D849755E}"/>
              </a:ext>
            </a:extLst>
          </p:cNvPr>
          <p:cNvSpPr/>
          <p:nvPr/>
        </p:nvSpPr>
        <p:spPr>
          <a:xfrm>
            <a:off x="4175070" y="1258188"/>
            <a:ext cx="282501" cy="339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99" dirty="0"/>
          </a:p>
        </p:txBody>
      </p:sp>
    </p:spTree>
    <p:extLst>
      <p:ext uri="{BB962C8B-B14F-4D97-AF65-F5344CB8AC3E}">
        <p14:creationId xmlns:p14="http://schemas.microsoft.com/office/powerpoint/2010/main" val="234874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4D3882C-D24C-4B95-983F-E19489720EE8}"/>
              </a:ext>
            </a:extLst>
          </p:cNvPr>
          <p:cNvSpPr>
            <a:spLocks noGrp="1"/>
          </p:cNvSpPr>
          <p:nvPr>
            <p:ph type="title"/>
          </p:nvPr>
        </p:nvSpPr>
        <p:spPr>
          <a:xfrm>
            <a:off x="509470" y="1215528"/>
            <a:ext cx="6080305" cy="1118928"/>
          </a:xfrm>
        </p:spPr>
        <p:txBody>
          <a:bodyPr/>
          <a:lstStyle/>
          <a:p>
            <a:pPr algn="ctr" eaLnBrk="1" hangingPunct="1"/>
            <a:r>
              <a:rPr lang="en-GB" altLang="en-US" sz="1200" i="1" dirty="0"/>
              <a:t>Having low mood can cause you to stop taking part in activities you enjoy. Goal setting is about working out what you would like to be able to do, and working towards achieving it. Goal setting is a powerful way of improving your quality of life and sense of control. It is important that goals are meaningful to you and feel good.  </a:t>
            </a:r>
          </a:p>
        </p:txBody>
      </p:sp>
      <p:sp>
        <p:nvSpPr>
          <p:cNvPr id="19459" name="Content Placeholder 2">
            <a:extLst>
              <a:ext uri="{FF2B5EF4-FFF2-40B4-BE49-F238E27FC236}">
                <a16:creationId xmlns:a16="http://schemas.microsoft.com/office/drawing/2014/main" id="{2E899E5A-4360-4E9A-B359-A87749A508CF}"/>
              </a:ext>
            </a:extLst>
          </p:cNvPr>
          <p:cNvSpPr>
            <a:spLocks noGrp="1"/>
          </p:cNvSpPr>
          <p:nvPr>
            <p:ph idx="1"/>
          </p:nvPr>
        </p:nvSpPr>
        <p:spPr>
          <a:xfrm>
            <a:off x="455507" y="2274978"/>
            <a:ext cx="6080305" cy="1379218"/>
          </a:xfrm>
          <a:solidFill>
            <a:srgbClr val="FDCFDA">
              <a:alpha val="18039"/>
            </a:srgbClr>
          </a:solidFill>
        </p:spPr>
        <p:txBody>
          <a:bodyPr>
            <a:normAutofit fontScale="92500" lnSpcReduction="10000"/>
          </a:bodyPr>
          <a:lstStyle/>
          <a:p>
            <a:pPr marL="0" indent="0" algn="ctr">
              <a:buNone/>
            </a:pPr>
            <a:r>
              <a:rPr lang="en-US" altLang="en-US" sz="1200" b="1" u="sng"/>
              <a:t>S</a:t>
            </a:r>
            <a:r>
              <a:rPr lang="en-US" altLang="en-US" sz="1200"/>
              <a:t>pecific: clearly state what you would like to happen</a:t>
            </a:r>
          </a:p>
          <a:p>
            <a:pPr marL="0" indent="0" algn="ctr">
              <a:buNone/>
            </a:pPr>
            <a:r>
              <a:rPr lang="en-US" altLang="en-US" sz="1200" b="1" u="sng"/>
              <a:t>M</a:t>
            </a:r>
            <a:r>
              <a:rPr lang="en-US" altLang="en-US" sz="1200"/>
              <a:t>easurable: will you be able to say it was achieved?</a:t>
            </a:r>
          </a:p>
          <a:p>
            <a:pPr marL="0" indent="0" algn="ctr">
              <a:buNone/>
            </a:pPr>
            <a:r>
              <a:rPr lang="en-US" altLang="en-US" sz="1200" b="1" u="sng"/>
              <a:t>A</a:t>
            </a:r>
            <a:r>
              <a:rPr lang="en-US" altLang="en-US" sz="1200"/>
              <a:t>chievable: are you able to complete the task independently?</a:t>
            </a:r>
          </a:p>
          <a:p>
            <a:pPr marL="0" indent="0" algn="ctr">
              <a:buNone/>
            </a:pPr>
            <a:r>
              <a:rPr lang="en-US" altLang="en-US" sz="1200" b="1" u="sng"/>
              <a:t>R</a:t>
            </a:r>
            <a:r>
              <a:rPr lang="en-US" altLang="en-US" sz="1200"/>
              <a:t>ealistic: are you going to do it?</a:t>
            </a:r>
          </a:p>
          <a:p>
            <a:pPr marL="0" indent="0" algn="ctr">
              <a:buNone/>
            </a:pPr>
            <a:r>
              <a:rPr lang="en-US" altLang="en-US" sz="1200" b="1" u="sng"/>
              <a:t>T</a:t>
            </a:r>
            <a:r>
              <a:rPr lang="en-US" altLang="en-US" sz="1200"/>
              <a:t>imely: think whether it is ‘the right time’ to do this. Set yourself a realistic time limit to achieve this goal.</a:t>
            </a:r>
            <a:endParaRPr lang="en-GB" altLang="en-US" sz="1200" b="1" u="sng"/>
          </a:p>
        </p:txBody>
      </p:sp>
      <p:pic>
        <p:nvPicPr>
          <p:cNvPr id="19460" name="Picture 6">
            <a:extLst>
              <a:ext uri="{FF2B5EF4-FFF2-40B4-BE49-F238E27FC236}">
                <a16:creationId xmlns:a16="http://schemas.microsoft.com/office/drawing/2014/main" id="{C2467AFE-F2DE-4967-BF98-8E70034829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814" y="968767"/>
            <a:ext cx="369802" cy="35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C4D731E0-C6BA-437C-B532-7BA0D7469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01" y="911631"/>
            <a:ext cx="447571" cy="44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a:extLst>
              <a:ext uri="{FF2B5EF4-FFF2-40B4-BE49-F238E27FC236}">
                <a16:creationId xmlns:a16="http://schemas.microsoft.com/office/drawing/2014/main" id="{2A7BB8D3-7C71-49A6-B3FE-C05FD814D1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9472" y="962419"/>
            <a:ext cx="260290" cy="35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a:extLst>
              <a:ext uri="{FF2B5EF4-FFF2-40B4-BE49-F238E27FC236}">
                <a16:creationId xmlns:a16="http://schemas.microsoft.com/office/drawing/2014/main" id="{99B9871B-D168-4F57-8AEC-C87D338680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6744" y="967181"/>
            <a:ext cx="288858" cy="3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a:extLst>
              <a:ext uri="{FF2B5EF4-FFF2-40B4-BE49-F238E27FC236}">
                <a16:creationId xmlns:a16="http://schemas.microsoft.com/office/drawing/2014/main" id="{69D4A691-5988-4E9F-A372-D1DBE5DC1D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801" y="1003684"/>
            <a:ext cx="230134" cy="31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22">
            <a:extLst>
              <a:ext uri="{FF2B5EF4-FFF2-40B4-BE49-F238E27FC236}">
                <a16:creationId xmlns:a16="http://schemas.microsoft.com/office/drawing/2014/main" id="{C32282D8-2DC9-4527-8B32-98B1D670A6D8}"/>
              </a:ext>
            </a:extLst>
          </p:cNvPr>
          <p:cNvSpPr txBox="1">
            <a:spLocks noChangeArrowheads="1"/>
          </p:cNvSpPr>
          <p:nvPr/>
        </p:nvSpPr>
        <p:spPr bwMode="auto">
          <a:xfrm>
            <a:off x="3982116" y="7691861"/>
            <a:ext cx="2553696" cy="86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5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spcBef>
                <a:spcPct val="0"/>
              </a:spcBef>
              <a:buFontTx/>
              <a:buNone/>
            </a:pPr>
            <a:r>
              <a:rPr lang="en-US" altLang="en-US" sz="1000" i="1"/>
              <a:t>A goal is something that you are motivated to work towards and achieve. When you are working on activity levels, it is important to set goals that can help to both motivate you, as well as direct your efforts and energy.</a:t>
            </a:r>
            <a:endParaRPr lang="en-GB" altLang="en-US" sz="1000" i="1"/>
          </a:p>
        </p:txBody>
      </p:sp>
      <p:sp>
        <p:nvSpPr>
          <p:cNvPr id="19" name="TextBox 18">
            <a:extLst>
              <a:ext uri="{FF2B5EF4-FFF2-40B4-BE49-F238E27FC236}">
                <a16:creationId xmlns:a16="http://schemas.microsoft.com/office/drawing/2014/main" id="{B5398B2A-165C-4D4D-BC31-2EAACACC9BFD}"/>
              </a:ext>
            </a:extLst>
          </p:cNvPr>
          <p:cNvSpPr txBox="1"/>
          <p:nvPr/>
        </p:nvSpPr>
        <p:spPr>
          <a:xfrm>
            <a:off x="403132" y="8685407"/>
            <a:ext cx="6132680" cy="2185214"/>
          </a:xfrm>
          <a:prstGeom prst="rect">
            <a:avLst/>
          </a:prstGeom>
          <a:solidFill>
            <a:schemeClr val="accent4">
              <a:alpha val="8000"/>
            </a:schemeClr>
          </a:solidFill>
        </p:spPr>
        <p:txBody>
          <a:bodyPr>
            <a:spAutoFit/>
          </a:bodyPr>
          <a:lstStyle/>
          <a:p>
            <a:pPr algn="ctr">
              <a:defRPr/>
            </a:pPr>
            <a:r>
              <a:rPr lang="en-US" sz="1600" b="1" dirty="0"/>
              <a:t>Doing more</a:t>
            </a:r>
            <a:endParaRPr lang="en-US" sz="1200" dirty="0"/>
          </a:p>
          <a:p>
            <a:pPr algn="ctr">
              <a:defRPr/>
            </a:pPr>
            <a:r>
              <a:rPr lang="en-US" sz="1200" dirty="0"/>
              <a:t>Mood can be greatly affected by what we do, when we do it, and with whom.</a:t>
            </a:r>
          </a:p>
          <a:p>
            <a:pPr algn="ctr">
              <a:defRPr/>
            </a:pPr>
            <a:r>
              <a:rPr lang="en-US" sz="1200" dirty="0"/>
              <a:t>Keep track of what you do each day and make sure you are spending your time doing enough things that give you a sense of:</a:t>
            </a:r>
            <a:endParaRPr lang="en-US" sz="1200" i="1" dirty="0"/>
          </a:p>
          <a:p>
            <a:pPr algn="ctr">
              <a:defRPr/>
            </a:pPr>
            <a:r>
              <a:rPr lang="en-US" sz="1200" i="1" dirty="0"/>
              <a:t>A - achievement</a:t>
            </a:r>
          </a:p>
          <a:p>
            <a:pPr algn="ctr">
              <a:defRPr/>
            </a:pPr>
            <a:r>
              <a:rPr lang="en-US" sz="1200" i="1" dirty="0"/>
              <a:t>C – closeness to others</a:t>
            </a:r>
          </a:p>
          <a:p>
            <a:pPr algn="ctr">
              <a:defRPr/>
            </a:pPr>
            <a:r>
              <a:rPr lang="en-US" sz="1200" i="1" dirty="0"/>
              <a:t>E – enjoyment</a:t>
            </a:r>
          </a:p>
          <a:p>
            <a:pPr algn="ctr">
              <a:defRPr/>
            </a:pPr>
            <a:r>
              <a:rPr lang="en-US" sz="1200" dirty="0"/>
              <a:t>Being mindful of these 3 things when goal setting may help you to set meaningful SMART goals. Doing more also allows less time for negative and unhelpful thoughts and overthinking, which will have a positive effect on mood. </a:t>
            </a:r>
          </a:p>
          <a:p>
            <a:pPr algn="ctr">
              <a:defRPr/>
            </a:pPr>
            <a:endParaRPr lang="en-US" sz="1200" i="1" dirty="0"/>
          </a:p>
        </p:txBody>
      </p:sp>
      <p:sp>
        <p:nvSpPr>
          <p:cNvPr id="15" name="TextBox 14">
            <a:extLst>
              <a:ext uri="{FF2B5EF4-FFF2-40B4-BE49-F238E27FC236}">
                <a16:creationId xmlns:a16="http://schemas.microsoft.com/office/drawing/2014/main" id="{1E0A1C54-8524-4E0F-A1CE-C041683BA66C}"/>
              </a:ext>
            </a:extLst>
          </p:cNvPr>
          <p:cNvSpPr txBox="1"/>
          <p:nvPr/>
        </p:nvSpPr>
        <p:spPr>
          <a:xfrm>
            <a:off x="376151" y="3728792"/>
            <a:ext cx="3550415" cy="3229814"/>
          </a:xfrm>
          <a:prstGeom prst="rect">
            <a:avLst/>
          </a:prstGeom>
          <a:solidFill>
            <a:srgbClr val="CFFDD3">
              <a:alpha val="13000"/>
            </a:srgbClr>
          </a:solidFill>
        </p:spPr>
        <p:txBody>
          <a:bodyPr>
            <a:spAutoFit/>
          </a:bodyPr>
          <a:lstStyle/>
          <a:p>
            <a:pPr>
              <a:defRPr/>
            </a:pPr>
            <a:r>
              <a:rPr lang="en-US" sz="1200" b="1" dirty="0"/>
              <a:t>Specific </a:t>
            </a:r>
          </a:p>
          <a:p>
            <a:pPr>
              <a:defRPr/>
            </a:pPr>
            <a:r>
              <a:rPr lang="en-US" sz="1200" dirty="0"/>
              <a:t>To create a specific goal it must answer the 6 ‘W’s.</a:t>
            </a:r>
          </a:p>
          <a:p>
            <a:pPr marL="342831" indent="-342831">
              <a:buFontTx/>
              <a:buAutoNum type="arabicPeriod"/>
              <a:defRPr/>
            </a:pPr>
            <a:r>
              <a:rPr lang="en-US" sz="1200" u="sng" dirty="0"/>
              <a:t>WHO</a:t>
            </a:r>
            <a:r>
              <a:rPr lang="en-US" sz="1200" dirty="0"/>
              <a:t> is this goal for/who is involved in it?</a:t>
            </a:r>
          </a:p>
          <a:p>
            <a:pPr marL="342831" indent="-342831">
              <a:buFontTx/>
              <a:buAutoNum type="arabicPeriod"/>
              <a:defRPr/>
            </a:pPr>
            <a:r>
              <a:rPr lang="en-US" sz="1200" u="sng" dirty="0"/>
              <a:t>WHAT</a:t>
            </a:r>
            <a:r>
              <a:rPr lang="en-US" sz="1200" dirty="0"/>
              <a:t> is it that needs to be accomplished?</a:t>
            </a:r>
          </a:p>
          <a:p>
            <a:pPr marL="342831" indent="-342831">
              <a:buFontTx/>
              <a:buAutoNum type="arabicPeriod"/>
              <a:defRPr/>
            </a:pPr>
            <a:r>
              <a:rPr lang="en-US" sz="1200" u="sng" dirty="0"/>
              <a:t>WHERE</a:t>
            </a:r>
            <a:r>
              <a:rPr lang="en-US" sz="1200" dirty="0"/>
              <a:t> should this goal take place?</a:t>
            </a:r>
          </a:p>
          <a:p>
            <a:pPr marL="342831" indent="-342831">
              <a:buFontTx/>
              <a:buAutoNum type="arabicPeriod"/>
              <a:defRPr/>
            </a:pPr>
            <a:r>
              <a:rPr lang="en-US" sz="1200" u="sng" dirty="0"/>
              <a:t>WHEN</a:t>
            </a:r>
            <a:r>
              <a:rPr lang="en-US" sz="1200" dirty="0"/>
              <a:t> will this goal be completed, or how long will it take?</a:t>
            </a:r>
          </a:p>
          <a:p>
            <a:pPr marL="342831" indent="-342831">
              <a:buFontTx/>
              <a:buAutoNum type="arabicPeriod"/>
              <a:defRPr/>
            </a:pPr>
            <a:r>
              <a:rPr lang="en-US" sz="1200" u="sng" dirty="0"/>
              <a:t>WHICH</a:t>
            </a:r>
            <a:r>
              <a:rPr lang="en-US" sz="1200" dirty="0"/>
              <a:t> things or requirements, and constraints, need to be identified?</a:t>
            </a:r>
          </a:p>
          <a:p>
            <a:pPr marL="342831" indent="-342831">
              <a:buFontTx/>
              <a:buAutoNum type="arabicPeriod"/>
              <a:defRPr/>
            </a:pPr>
            <a:r>
              <a:rPr lang="en-US" sz="1200" u="sng" dirty="0"/>
              <a:t>WHY</a:t>
            </a:r>
            <a:r>
              <a:rPr lang="en-US" sz="1200" dirty="0"/>
              <a:t> does this goal need to be accomplished? What is its purpose?</a:t>
            </a:r>
          </a:p>
          <a:p>
            <a:pPr>
              <a:defRPr/>
            </a:pPr>
            <a:r>
              <a:rPr lang="en-US" sz="1200" dirty="0"/>
              <a:t>For example:</a:t>
            </a:r>
          </a:p>
          <a:p>
            <a:pPr>
              <a:defRPr/>
            </a:pPr>
            <a:r>
              <a:rPr lang="en-US" sz="1200" dirty="0"/>
              <a:t>‘I want to use Progressive Muscle Relaxation to help manage my pain’ as a SMART goal would be: </a:t>
            </a:r>
          </a:p>
          <a:p>
            <a:pPr>
              <a:defRPr/>
            </a:pPr>
            <a:r>
              <a:rPr lang="en-US" sz="1200" dirty="0"/>
              <a:t>‘I want to use Progressive Muscle Relaxation 30 minutes, everyday at home for one month, to reduce my symptom severity’.</a:t>
            </a:r>
            <a:endParaRPr lang="en-GB" sz="1200" dirty="0"/>
          </a:p>
        </p:txBody>
      </p:sp>
      <p:sp>
        <p:nvSpPr>
          <p:cNvPr id="19468" name="TextBox 18">
            <a:extLst>
              <a:ext uri="{FF2B5EF4-FFF2-40B4-BE49-F238E27FC236}">
                <a16:creationId xmlns:a16="http://schemas.microsoft.com/office/drawing/2014/main" id="{759BF55C-7B59-4BEA-9864-52A2C7EC5A94}"/>
              </a:ext>
            </a:extLst>
          </p:cNvPr>
          <p:cNvSpPr txBox="1">
            <a:spLocks noChangeArrowheads="1"/>
          </p:cNvSpPr>
          <p:nvPr/>
        </p:nvSpPr>
        <p:spPr bwMode="auto">
          <a:xfrm>
            <a:off x="3986877" y="3754186"/>
            <a:ext cx="2609246" cy="2123583"/>
          </a:xfrm>
          <a:prstGeom prst="rect">
            <a:avLst/>
          </a:prstGeom>
          <a:solidFill>
            <a:srgbClr val="99CCFF">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a:t>Measurable</a:t>
            </a:r>
          </a:p>
          <a:p>
            <a:r>
              <a:rPr lang="en-GB" altLang="en-US" sz="1200"/>
              <a:t>Measurable goals make it easier to stay on track to meeting your goals. Questions like ‘how much’, or ‘how many’, or ‘how will I tell if I met my goal’ is a good way to determine what to measure. For example, practicing Progressive Muscle Relaxation for 30 minutes everyday is quantifiable and measurable. You can track your progress and see results.</a:t>
            </a:r>
          </a:p>
        </p:txBody>
      </p:sp>
      <p:sp>
        <p:nvSpPr>
          <p:cNvPr id="19469" name="TextBox 21">
            <a:extLst>
              <a:ext uri="{FF2B5EF4-FFF2-40B4-BE49-F238E27FC236}">
                <a16:creationId xmlns:a16="http://schemas.microsoft.com/office/drawing/2014/main" id="{06AA1144-1E45-4A97-A5CB-91452A7E032E}"/>
              </a:ext>
            </a:extLst>
          </p:cNvPr>
          <p:cNvSpPr txBox="1">
            <a:spLocks noChangeArrowheads="1"/>
          </p:cNvSpPr>
          <p:nvPr/>
        </p:nvSpPr>
        <p:spPr bwMode="auto">
          <a:xfrm>
            <a:off x="403132" y="7044311"/>
            <a:ext cx="3552003" cy="1569675"/>
          </a:xfrm>
          <a:prstGeom prst="rect">
            <a:avLst/>
          </a:prstGeom>
          <a:solidFill>
            <a:srgbClr val="EBCFFD">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a:t>Timely</a:t>
            </a:r>
          </a:p>
          <a:p>
            <a:r>
              <a:rPr lang="en-US" altLang="en-US" sz="1200"/>
              <a:t>An important factor in achieving your goals is seeing the progress you have made. Set a time limit to complete your goal. For example, practice progressive muscle relaxation for 30 minutes each day, for a month before you tackle another goal. Write down your progress, seeing progress can motivate and encourage you.</a:t>
            </a:r>
            <a:endParaRPr lang="en-GB" altLang="en-US" sz="1200"/>
          </a:p>
        </p:txBody>
      </p:sp>
      <p:sp>
        <p:nvSpPr>
          <p:cNvPr id="20" name="TextBox 19">
            <a:extLst>
              <a:ext uri="{FF2B5EF4-FFF2-40B4-BE49-F238E27FC236}">
                <a16:creationId xmlns:a16="http://schemas.microsoft.com/office/drawing/2014/main" id="{77D21147-988C-4643-92AF-EE481DA11392}"/>
              </a:ext>
            </a:extLst>
          </p:cNvPr>
          <p:cNvSpPr txBox="1"/>
          <p:nvPr/>
        </p:nvSpPr>
        <p:spPr>
          <a:xfrm>
            <a:off x="3994813" y="5850788"/>
            <a:ext cx="2601310" cy="1755369"/>
          </a:xfrm>
          <a:prstGeom prst="rect">
            <a:avLst/>
          </a:prstGeom>
          <a:solidFill>
            <a:schemeClr val="accent6">
              <a:lumMod val="20000"/>
              <a:lumOff val="80000"/>
              <a:alpha val="20000"/>
            </a:schemeClr>
          </a:solidFill>
        </p:spPr>
        <p:txBody>
          <a:bodyPr>
            <a:spAutoFit/>
          </a:bodyPr>
          <a:lstStyle/>
          <a:p>
            <a:pPr>
              <a:defRPr/>
            </a:pPr>
            <a:r>
              <a:rPr lang="en-US" sz="1200" b="1" dirty="0"/>
              <a:t>Realistic</a:t>
            </a:r>
          </a:p>
          <a:p>
            <a:pPr>
              <a:defRPr/>
            </a:pPr>
            <a:r>
              <a:rPr lang="en-US" sz="1200" dirty="0"/>
              <a:t>When you are coping with low mood you need to have goals which are realistic and reasonable. It is easy to get ahead of yourself. Sometimes people fall into the trap of getting overwhelmed by goals which seem impossible. Make a realistic goal by breaking into smaller goals.</a:t>
            </a:r>
            <a:endParaRPr lang="en-GB" sz="1200" dirty="0"/>
          </a:p>
        </p:txBody>
      </p:sp>
      <p:sp>
        <p:nvSpPr>
          <p:cNvPr id="22" name="Footer Placeholder 5">
            <a:extLst>
              <a:ext uri="{FF2B5EF4-FFF2-40B4-BE49-F238E27FC236}">
                <a16:creationId xmlns:a16="http://schemas.microsoft.com/office/drawing/2014/main" id="{E9B6E902-AE4D-475A-B334-6EE186D9AF2E}"/>
              </a:ext>
            </a:extLst>
          </p:cNvPr>
          <p:cNvSpPr>
            <a:spLocks noGrp="1"/>
          </p:cNvSpPr>
          <p:nvPr>
            <p:ph type="ftr" sz="quarter" idx="11"/>
          </p:nvPr>
        </p:nvSpPr>
        <p:spPr>
          <a:xfrm>
            <a:off x="1879165" y="11377183"/>
            <a:ext cx="3317107" cy="647550"/>
          </a:xfrm>
        </p:spPr>
        <p:txBody>
          <a:bodyPr/>
          <a:lstStyle/>
          <a:p>
            <a:pPr>
              <a:defRPr/>
            </a:pPr>
            <a:r>
              <a:rPr lang="en-GB" dirty="0"/>
              <a:t>Developed by: </a:t>
            </a:r>
          </a:p>
          <a:p>
            <a:pPr>
              <a:defRPr/>
            </a:pPr>
            <a:r>
              <a:rPr lang="en-GB" dirty="0"/>
              <a:t>Maria </a:t>
            </a:r>
            <a:r>
              <a:rPr lang="en-GB" dirty="0" err="1"/>
              <a:t>Langridge,</a:t>
            </a:r>
            <a:r>
              <a:rPr lang="en-GB" dirty="0"/>
              <a:t> Assistant Psychologist , Dr Lara Payne, Clinical Psychologist, and Dr Jenny Cropper, Clinical Psychologist.</a:t>
            </a:r>
          </a:p>
        </p:txBody>
      </p:sp>
      <p:sp>
        <p:nvSpPr>
          <p:cNvPr id="3" name="Left Brace 2">
            <a:extLst>
              <a:ext uri="{FF2B5EF4-FFF2-40B4-BE49-F238E27FC236}">
                <a16:creationId xmlns:a16="http://schemas.microsoft.com/office/drawing/2014/main" id="{618716DC-107D-4087-A5B2-7A0F93E753E4}"/>
              </a:ext>
            </a:extLst>
          </p:cNvPr>
          <p:cNvSpPr/>
          <p:nvPr/>
        </p:nvSpPr>
        <p:spPr>
          <a:xfrm>
            <a:off x="3883714" y="7691861"/>
            <a:ext cx="217437" cy="922125"/>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3" name="Left Brace 22">
            <a:extLst>
              <a:ext uri="{FF2B5EF4-FFF2-40B4-BE49-F238E27FC236}">
                <a16:creationId xmlns:a16="http://schemas.microsoft.com/office/drawing/2014/main" id="{7EABEEB2-3E8F-4CC9-9898-47641B287C0F}"/>
              </a:ext>
            </a:extLst>
          </p:cNvPr>
          <p:cNvSpPr/>
          <p:nvPr/>
        </p:nvSpPr>
        <p:spPr>
          <a:xfrm flipH="1">
            <a:off x="6337421" y="7691861"/>
            <a:ext cx="217437" cy="922125"/>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9474" name="TextBox 3">
            <a:extLst>
              <a:ext uri="{FF2B5EF4-FFF2-40B4-BE49-F238E27FC236}">
                <a16:creationId xmlns:a16="http://schemas.microsoft.com/office/drawing/2014/main" id="{A45C961D-084D-45A2-9DE9-739573736D3B}"/>
              </a:ext>
            </a:extLst>
          </p:cNvPr>
          <p:cNvSpPr txBox="1">
            <a:spLocks noChangeArrowheads="1"/>
          </p:cNvSpPr>
          <p:nvPr/>
        </p:nvSpPr>
        <p:spPr bwMode="auto">
          <a:xfrm>
            <a:off x="4101150" y="1003685"/>
            <a:ext cx="1880753" cy="36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Goals</a:t>
            </a:r>
            <a:endParaRPr lang="en-GB" altLang="en-US"/>
          </a:p>
        </p:txBody>
      </p:sp>
      <p:cxnSp>
        <p:nvCxnSpPr>
          <p:cNvPr id="6" name="Straight Connector 5">
            <a:extLst>
              <a:ext uri="{FF2B5EF4-FFF2-40B4-BE49-F238E27FC236}">
                <a16:creationId xmlns:a16="http://schemas.microsoft.com/office/drawing/2014/main" id="{6CBF7A7A-2EE7-42B7-A49F-D2BD5229EAEF}"/>
              </a:ext>
            </a:extLst>
          </p:cNvPr>
          <p:cNvCxnSpPr/>
          <p:nvPr/>
        </p:nvCxnSpPr>
        <p:spPr>
          <a:xfrm>
            <a:off x="2252142" y="1373487"/>
            <a:ext cx="27885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76" name="Slide Number Placeholder 7">
            <a:extLst>
              <a:ext uri="{FF2B5EF4-FFF2-40B4-BE49-F238E27FC236}">
                <a16:creationId xmlns:a16="http://schemas.microsoft.com/office/drawing/2014/main" id="{D1120A1B-6A67-4D61-A47E-67B5DD15C75C}"/>
              </a:ext>
            </a:extLst>
          </p:cNvPr>
          <p:cNvSpPr txBox="1">
            <a:spLocks noChangeArrowheads="1"/>
          </p:cNvSpPr>
          <p:nvPr/>
        </p:nvSpPr>
        <p:spPr bwMode="auto">
          <a:xfrm>
            <a:off x="4789966" y="949722"/>
            <a:ext cx="325363" cy="50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lvl1pPr defTabSz="457200">
              <a:spcBef>
                <a:spcPct val="20000"/>
              </a:spcBef>
              <a:buFont typeface="Arial" panose="020B0604020202020204" pitchFamily="34" charset="0"/>
              <a:buChar char="•"/>
              <a:defRPr sz="4000">
                <a:solidFill>
                  <a:schemeClr val="tx1"/>
                </a:solidFill>
                <a:latin typeface="Calibri" panose="020F0502020204030204" pitchFamily="34" charset="0"/>
              </a:defRPr>
            </a:lvl1pPr>
            <a:lvl2pPr marL="457200" indent="-352425" defTabSz="457200">
              <a:spcBef>
                <a:spcPct val="20000"/>
              </a:spcBef>
              <a:buFont typeface="Arial" panose="020B0604020202020204" pitchFamily="34" charset="0"/>
              <a:buChar char="–"/>
              <a:defRPr sz="3500">
                <a:solidFill>
                  <a:schemeClr val="tx1"/>
                </a:solidFill>
                <a:latin typeface="Calibri" panose="020F0502020204030204" pitchFamily="34" charset="0"/>
              </a:defRPr>
            </a:lvl2pPr>
            <a:lvl3pPr marL="914400" indent="-280988" defTabSz="457200">
              <a:spcBef>
                <a:spcPct val="20000"/>
              </a:spcBef>
              <a:buFont typeface="Arial" panose="020B0604020202020204" pitchFamily="34" charset="0"/>
              <a:buChar char="•"/>
              <a:defRPr sz="3000">
                <a:solidFill>
                  <a:schemeClr val="tx1"/>
                </a:solidFill>
                <a:latin typeface="Calibri" panose="020F0502020204030204" pitchFamily="34" charset="0"/>
              </a:defRPr>
            </a:lvl3pPr>
            <a:lvl4pPr marL="13716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4pPr>
            <a:lvl5pPr marL="1828800" indent="-280988" defTabSz="457200">
              <a:spcBef>
                <a:spcPct val="20000"/>
              </a:spcBef>
              <a:buFont typeface="Arial" panose="020B0604020202020204" pitchFamily="34" charset="0"/>
              <a:buChar char="»"/>
              <a:defRPr sz="2500">
                <a:solidFill>
                  <a:schemeClr val="tx1"/>
                </a:solidFill>
                <a:latin typeface="Calibri" panose="020F0502020204030204" pitchFamily="34" charset="0"/>
              </a:defRPr>
            </a:lvl5pPr>
            <a:lvl6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6pPr>
            <a:lvl7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7pPr>
            <a:lvl8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8pPr>
            <a:lvl9pPr indent="-280988" defTabSz="457200" eaLnBrk="0" fontAlgn="base" hangingPunct="0">
              <a:spcBef>
                <a:spcPct val="20000"/>
              </a:spcBef>
              <a:spcAft>
                <a:spcPct val="0"/>
              </a:spcAft>
              <a:buFont typeface="Arial" panose="020B0604020202020204" pitchFamily="34" charset="0"/>
              <a:buChar char="»"/>
              <a:defRPr sz="2500">
                <a:solidFill>
                  <a:schemeClr val="tx1"/>
                </a:solidFill>
                <a:latin typeface="Calibri" panose="020F0502020204030204" pitchFamily="34" charset="0"/>
              </a:defRPr>
            </a:lvl9pPr>
          </a:lstStyle>
          <a:p>
            <a:pPr algn="r" eaLnBrk="1" hangingPunct="1">
              <a:spcBef>
                <a:spcPct val="0"/>
              </a:spcBef>
              <a:buFontTx/>
              <a:buNone/>
            </a:pPr>
            <a:fld id="{1433D6AE-CDC1-49E6-8916-50553FBA8ECD}" type="slidenum">
              <a:rPr lang="en-GB" altLang="en-US" sz="900"/>
              <a:pPr algn="r" eaLnBrk="1" hangingPunct="1">
                <a:spcBef>
                  <a:spcPct val="0"/>
                </a:spcBef>
                <a:buFontTx/>
                <a:buNone/>
              </a:pPr>
              <a:t>9</a:t>
            </a:fld>
            <a:endParaRPr lang="en-GB" altLang="en-US" sz="900"/>
          </a:p>
        </p:txBody>
      </p:sp>
      <p:sp>
        <p:nvSpPr>
          <p:cNvPr id="26" name="Oval 25">
            <a:extLst>
              <a:ext uri="{FF2B5EF4-FFF2-40B4-BE49-F238E27FC236}">
                <a16:creationId xmlns:a16="http://schemas.microsoft.com/office/drawing/2014/main" id="{345A82A8-B2F0-4F5F-AA77-FCAF6DF9EDC7}"/>
              </a:ext>
            </a:extLst>
          </p:cNvPr>
          <p:cNvSpPr/>
          <p:nvPr/>
        </p:nvSpPr>
        <p:spPr>
          <a:xfrm>
            <a:off x="4820122" y="1021144"/>
            <a:ext cx="282510" cy="33964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1193</TotalTime>
  <Words>7618</Words>
  <Application>Microsoft Office PowerPoint</Application>
  <PresentationFormat>Custom</PresentationFormat>
  <Paragraphs>562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Kristen ITC</vt:lpstr>
      <vt:lpstr>Office Theme</vt:lpstr>
      <vt:lpstr>PowerPoint Presentation</vt:lpstr>
      <vt:lpstr>Contents</vt:lpstr>
      <vt:lpstr>What Is Low Mood and Depression?</vt:lpstr>
      <vt:lpstr>PowerPoint Presentation</vt:lpstr>
      <vt:lpstr>Ways to manage low mood: Having a healthy body</vt:lpstr>
      <vt:lpstr>Ways to manage low mood: Sleep Management</vt:lpstr>
      <vt:lpstr>Breaking the Cycle: Challenging Negative Thoughts and Behaviours</vt:lpstr>
      <vt:lpstr>PowerPoint Presentation</vt:lpstr>
      <vt:lpstr>Having low mood can cause you to stop taking part in activities you enjoy. Goal setting is about working out what you would like to be able to do, and working towards achieving it. Goal setting is a powerful way of improving your quality of life and sense of control. It is important that goals are meaningful to you and feel good.  </vt:lpstr>
      <vt:lpstr>Changing Behaviour: Distraction Techniques For Low Mood And Depression </vt:lpstr>
      <vt:lpstr>PowerPoint Presentation</vt:lpstr>
      <vt:lpstr>PowerPoint Presentation</vt:lpstr>
      <vt:lpstr>PowerPoint Presentation</vt:lpstr>
      <vt:lpstr>Relaxing Safe Place Imagery</vt:lpstr>
      <vt:lpstr>PowerPoint Presentation</vt:lpstr>
      <vt:lpstr>PowerPoint Presentation</vt:lpstr>
      <vt:lpstr>What Is Self-Harm?</vt:lpstr>
      <vt:lpstr>PowerPoint Presentation</vt:lpstr>
      <vt:lpstr>PowerPoint Presentation</vt:lpstr>
      <vt:lpstr>Local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LANGDRIGE, Maria (FRIMLEY HEALTH NHS FOUNDATION TRUST)</dc:creator>
  <cp:lastModifiedBy>EXELL, Lindsay (FRIMLEY HEALTH NHS FOUNDATION TRUST)</cp:lastModifiedBy>
  <cp:revision>138</cp:revision>
  <cp:lastPrinted>2019-11-14T12:13:02Z</cp:lastPrinted>
  <dcterms:created xsi:type="dcterms:W3CDTF">2019-11-07T10:06:56Z</dcterms:created>
  <dcterms:modified xsi:type="dcterms:W3CDTF">2024-10-29T15:04:47Z</dcterms:modified>
</cp:coreProperties>
</file>