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8" r:id="rId2"/>
    <p:sldId id="293" r:id="rId3"/>
    <p:sldId id="261" r:id="rId4"/>
    <p:sldId id="262" r:id="rId5"/>
    <p:sldId id="263" r:id="rId6"/>
    <p:sldId id="258" r:id="rId7"/>
    <p:sldId id="299" r:id="rId8"/>
    <p:sldId id="273" r:id="rId9"/>
    <p:sldId id="272" r:id="rId10"/>
    <p:sldId id="281" r:id="rId11"/>
    <p:sldId id="289" r:id="rId12"/>
    <p:sldId id="265" r:id="rId13"/>
    <p:sldId id="290" r:id="rId14"/>
    <p:sldId id="282" r:id="rId15"/>
    <p:sldId id="291" r:id="rId16"/>
    <p:sldId id="292" r:id="rId17"/>
    <p:sldId id="280" r:id="rId18"/>
    <p:sldId id="296" r:id="rId19"/>
    <p:sldId id="275" r:id="rId20"/>
    <p:sldId id="277" r:id="rId21"/>
    <p:sldId id="295" r:id="rId22"/>
    <p:sldId id="294" r:id="rId23"/>
    <p:sldId id="256" r:id="rId24"/>
    <p:sldId id="266" r:id="rId25"/>
    <p:sldId id="301" r:id="rId26"/>
  </p:sldIdLst>
  <p:sldSz cx="6858000" cy="12192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AF"/>
    <a:srgbClr val="F4BF94"/>
    <a:srgbClr val="EAAAE1"/>
    <a:srgbClr val="B0B1E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9" autoAdjust="0"/>
    <p:restoredTop sz="95472" autoAdjust="0"/>
  </p:normalViewPr>
  <p:slideViewPr>
    <p:cSldViewPr snapToGrid="0">
      <p:cViewPr>
        <p:scale>
          <a:sx n="100" d="100"/>
          <a:sy n="100" d="100"/>
        </p:scale>
        <p:origin x="78" y="-3588"/>
      </p:cViewPr>
      <p:guideLst>
        <p:guide orient="horz" pos="384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44B0BF3-CB38-4D53-803C-B7CABA8D9F56}" type="datetimeFigureOut">
              <a:rPr lang="en-GB" smtClean="0"/>
              <a:t>11/06/2021</a:t>
            </a:fld>
            <a:endParaRPr lang="en-GB"/>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0D699E3-3DCE-49BF-BAAE-62466D49D16B}" type="slidenum">
              <a:rPr lang="en-GB" smtClean="0"/>
              <a:t>‹#›</a:t>
            </a:fld>
            <a:endParaRPr lang="en-GB"/>
          </a:p>
        </p:txBody>
      </p:sp>
    </p:spTree>
    <p:extLst>
      <p:ext uri="{BB962C8B-B14F-4D97-AF65-F5344CB8AC3E}">
        <p14:creationId xmlns:p14="http://schemas.microsoft.com/office/powerpoint/2010/main" val="233138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1</a:t>
            </a:fld>
            <a:endParaRPr lang="en-GB"/>
          </a:p>
        </p:txBody>
      </p:sp>
    </p:spTree>
    <p:extLst>
      <p:ext uri="{BB962C8B-B14F-4D97-AF65-F5344CB8AC3E}">
        <p14:creationId xmlns:p14="http://schemas.microsoft.com/office/powerpoint/2010/main" val="350362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12</a:t>
            </a:fld>
            <a:endParaRPr lang="en-GB"/>
          </a:p>
        </p:txBody>
      </p:sp>
    </p:spTree>
    <p:extLst>
      <p:ext uri="{BB962C8B-B14F-4D97-AF65-F5344CB8AC3E}">
        <p14:creationId xmlns:p14="http://schemas.microsoft.com/office/powerpoint/2010/main" val="426225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13</a:t>
            </a:fld>
            <a:endParaRPr lang="en-GB"/>
          </a:p>
        </p:txBody>
      </p:sp>
    </p:spTree>
    <p:extLst>
      <p:ext uri="{BB962C8B-B14F-4D97-AF65-F5344CB8AC3E}">
        <p14:creationId xmlns:p14="http://schemas.microsoft.com/office/powerpoint/2010/main" val="78130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14</a:t>
            </a:fld>
            <a:endParaRPr lang="en-GB"/>
          </a:p>
        </p:txBody>
      </p:sp>
    </p:spTree>
    <p:extLst>
      <p:ext uri="{BB962C8B-B14F-4D97-AF65-F5344CB8AC3E}">
        <p14:creationId xmlns:p14="http://schemas.microsoft.com/office/powerpoint/2010/main" val="248892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15</a:t>
            </a:fld>
            <a:endParaRPr lang="en-GB"/>
          </a:p>
        </p:txBody>
      </p:sp>
    </p:spTree>
    <p:extLst>
      <p:ext uri="{BB962C8B-B14F-4D97-AF65-F5344CB8AC3E}">
        <p14:creationId xmlns:p14="http://schemas.microsoft.com/office/powerpoint/2010/main" val="4078023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17</a:t>
            </a:fld>
            <a:endParaRPr lang="en-GB"/>
          </a:p>
        </p:txBody>
      </p:sp>
    </p:spTree>
    <p:extLst>
      <p:ext uri="{BB962C8B-B14F-4D97-AF65-F5344CB8AC3E}">
        <p14:creationId xmlns:p14="http://schemas.microsoft.com/office/powerpoint/2010/main" val="45554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20</a:t>
            </a:fld>
            <a:endParaRPr lang="en-GB"/>
          </a:p>
        </p:txBody>
      </p:sp>
    </p:spTree>
    <p:extLst>
      <p:ext uri="{BB962C8B-B14F-4D97-AF65-F5344CB8AC3E}">
        <p14:creationId xmlns:p14="http://schemas.microsoft.com/office/powerpoint/2010/main" val="130858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D0D699E3-3DCE-49BF-BAAE-62466D49D16B}" type="slidenum">
              <a:rPr lang="en-GB" smtClean="0"/>
              <a:t>21</a:t>
            </a:fld>
            <a:endParaRPr lang="en-GB"/>
          </a:p>
        </p:txBody>
      </p:sp>
    </p:spTree>
    <p:extLst>
      <p:ext uri="{BB962C8B-B14F-4D97-AF65-F5344CB8AC3E}">
        <p14:creationId xmlns:p14="http://schemas.microsoft.com/office/powerpoint/2010/main" val="310941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D0D699E3-3DCE-49BF-BAAE-62466D49D16B}" type="slidenum">
              <a:rPr lang="en-GB" smtClean="0"/>
              <a:t>22</a:t>
            </a:fld>
            <a:endParaRPr lang="en-GB"/>
          </a:p>
        </p:txBody>
      </p:sp>
    </p:spTree>
    <p:extLst>
      <p:ext uri="{BB962C8B-B14F-4D97-AF65-F5344CB8AC3E}">
        <p14:creationId xmlns:p14="http://schemas.microsoft.com/office/powerpoint/2010/main" val="212870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699E3-3DCE-49BF-BAAE-62466D49D16B}" type="slidenum">
              <a:rPr lang="en-GB" smtClean="0"/>
              <a:t>23</a:t>
            </a:fld>
            <a:endParaRPr lang="en-GB"/>
          </a:p>
        </p:txBody>
      </p:sp>
    </p:spTree>
    <p:extLst>
      <p:ext uri="{BB962C8B-B14F-4D97-AF65-F5344CB8AC3E}">
        <p14:creationId xmlns:p14="http://schemas.microsoft.com/office/powerpoint/2010/main" val="367499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E9F0F-D60F-4E97-AE6B-A0FE3DD3C2DC}" type="slidenum">
              <a:rPr lang="en-GB" smtClean="0"/>
              <a:t>24</a:t>
            </a:fld>
            <a:endParaRPr lang="en-GB"/>
          </a:p>
        </p:txBody>
      </p:sp>
    </p:spTree>
    <p:extLst>
      <p:ext uri="{BB962C8B-B14F-4D97-AF65-F5344CB8AC3E}">
        <p14:creationId xmlns:p14="http://schemas.microsoft.com/office/powerpoint/2010/main" val="420695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2</a:t>
            </a:fld>
            <a:endParaRPr lang="en-GB"/>
          </a:p>
        </p:txBody>
      </p:sp>
    </p:spTree>
    <p:extLst>
      <p:ext uri="{BB962C8B-B14F-4D97-AF65-F5344CB8AC3E}">
        <p14:creationId xmlns:p14="http://schemas.microsoft.com/office/powerpoint/2010/main" val="131058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282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3</a:t>
            </a:fld>
            <a:endParaRPr lang="en-GB"/>
          </a:p>
        </p:txBody>
      </p:sp>
    </p:spTree>
    <p:extLst>
      <p:ext uri="{BB962C8B-B14F-4D97-AF65-F5344CB8AC3E}">
        <p14:creationId xmlns:p14="http://schemas.microsoft.com/office/powerpoint/2010/main" val="390150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4</a:t>
            </a:fld>
            <a:endParaRPr lang="en-GB"/>
          </a:p>
        </p:txBody>
      </p:sp>
    </p:spTree>
    <p:extLst>
      <p:ext uri="{BB962C8B-B14F-4D97-AF65-F5344CB8AC3E}">
        <p14:creationId xmlns:p14="http://schemas.microsoft.com/office/powerpoint/2010/main" val="283033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5</a:t>
            </a:fld>
            <a:endParaRPr lang="en-GB"/>
          </a:p>
        </p:txBody>
      </p:sp>
    </p:spTree>
    <p:extLst>
      <p:ext uri="{BB962C8B-B14F-4D97-AF65-F5344CB8AC3E}">
        <p14:creationId xmlns:p14="http://schemas.microsoft.com/office/powerpoint/2010/main" val="104902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6</a:t>
            </a:fld>
            <a:endParaRPr lang="en-GB"/>
          </a:p>
        </p:txBody>
      </p:sp>
    </p:spTree>
    <p:extLst>
      <p:ext uri="{BB962C8B-B14F-4D97-AF65-F5344CB8AC3E}">
        <p14:creationId xmlns:p14="http://schemas.microsoft.com/office/powerpoint/2010/main" val="35235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8</a:t>
            </a:fld>
            <a:endParaRPr lang="en-GB"/>
          </a:p>
        </p:txBody>
      </p:sp>
    </p:spTree>
    <p:extLst>
      <p:ext uri="{BB962C8B-B14F-4D97-AF65-F5344CB8AC3E}">
        <p14:creationId xmlns:p14="http://schemas.microsoft.com/office/powerpoint/2010/main" val="375259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699E3-3DCE-49BF-BAAE-62466D49D16B}" type="slidenum">
              <a:rPr lang="en-GB" smtClean="0"/>
              <a:t>10</a:t>
            </a:fld>
            <a:endParaRPr lang="en-GB"/>
          </a:p>
        </p:txBody>
      </p:sp>
    </p:spTree>
    <p:extLst>
      <p:ext uri="{BB962C8B-B14F-4D97-AF65-F5344CB8AC3E}">
        <p14:creationId xmlns:p14="http://schemas.microsoft.com/office/powerpoint/2010/main" val="291292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2E9F0F-D60F-4E97-AE6B-A0FE3DD3C2DC}" type="slidenum">
              <a:rPr lang="en-GB" smtClean="0"/>
              <a:t>11</a:t>
            </a:fld>
            <a:endParaRPr lang="en-GB"/>
          </a:p>
        </p:txBody>
      </p:sp>
    </p:spTree>
    <p:extLst>
      <p:ext uri="{BB962C8B-B14F-4D97-AF65-F5344CB8AC3E}">
        <p14:creationId xmlns:p14="http://schemas.microsoft.com/office/powerpoint/2010/main" val="22985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083C93-3E28-4DA1-9814-7A64DA8E0A82}" type="datetime1">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381160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C98B9-2AE8-460D-8701-48DE24A9E589}" type="datetime1">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106457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96CDCD-74B3-4A4C-906F-13928E49E2F5}" type="datetime1">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128871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DD84-82AE-4167-889F-75ED41E4C074}" type="datetime1">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119744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BB4E3-8A94-41C7-B448-ED2E2E20C196}" type="datetime1">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382746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85AFF7-DF4F-4731-811D-257095F2E5B8}" type="datetime1">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335758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C37ED-7A7A-4C69-A694-2D6C7A538916}" type="datetime1">
              <a:rPr lang="en-GB" smtClean="0"/>
              <a:t>11/06/2021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227481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8BAC96-A7A8-40A9-AE4B-9B216C941240}" type="datetime1">
              <a:rPr lang="en-GB" smtClean="0"/>
              <a:t>11/06/2021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203095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D0473-12A5-4677-BEC8-38EF2BC1FD36}" type="datetime1">
              <a:rPr lang="en-GB" smtClean="0"/>
              <a:t>11/06/2021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364450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B671E9-B0C9-4A58-A058-9AB56210DC19}" type="datetime1">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210147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F409D4-3C79-4EAD-877D-51B66A49902D}" type="datetime1">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372F2-0AA6-46B4-A706-B75D03B4F304}" type="slidenum">
              <a:rPr lang="en-GB" smtClean="0"/>
              <a:t>‹#›</a:t>
            </a:fld>
            <a:endParaRPr lang="en-GB"/>
          </a:p>
        </p:txBody>
      </p:sp>
    </p:spTree>
    <p:extLst>
      <p:ext uri="{BB962C8B-B14F-4D97-AF65-F5344CB8AC3E}">
        <p14:creationId xmlns:p14="http://schemas.microsoft.com/office/powerpoint/2010/main" val="231185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D7B43F99-C251-4BF1-B212-52D7362DB944}" type="datetime1">
              <a:rPr lang="en-GB" smtClean="0"/>
              <a:t>11/06/2021</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82372F2-0AA6-46B4-A706-B75D03B4F304}" type="slidenum">
              <a:rPr lang="en-GB" smtClean="0"/>
              <a:t>‹#›</a:t>
            </a:fld>
            <a:endParaRPr lang="en-GB"/>
          </a:p>
        </p:txBody>
      </p:sp>
    </p:spTree>
    <p:extLst>
      <p:ext uri="{BB962C8B-B14F-4D97-AF65-F5344CB8AC3E}">
        <p14:creationId xmlns:p14="http://schemas.microsoft.com/office/powerpoint/2010/main" val="3142673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gif"/><Relationship Id="rId10" Type="http://schemas.openxmlformats.org/officeDocument/2006/relationships/image" Target="../media/image49.jpeg"/><Relationship Id="rId4" Type="http://schemas.microsoft.com/office/2007/relationships/hdphoto" Target="../media/hdphoto1.wdp"/><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wmf"/><Relationship Id="rId4" Type="http://schemas.openxmlformats.org/officeDocument/2006/relationships/image" Target="../media/image63.gif"/></Relationships>
</file>

<file path=ppt/slides/_rels/slide23.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jpeg"/></Relationships>
</file>

<file path=ppt/slides/_rels/slide24.xml.rels><?xml version="1.0" encoding="UTF-8" standalone="yes"?>
<Relationships xmlns="http://schemas.openxmlformats.org/package/2006/relationships"><Relationship Id="rId8" Type="http://schemas.openxmlformats.org/officeDocument/2006/relationships/hyperlink" Target="https://www.kooth.com/" TargetMode="External"/><Relationship Id="rId13" Type="http://schemas.openxmlformats.org/officeDocument/2006/relationships/hyperlink" Target="http://www.getselfhelp.co.uk/relax.htm" TargetMode="External"/><Relationship Id="rId3" Type="http://schemas.openxmlformats.org/officeDocument/2006/relationships/hyperlink" Target="https://www.smilingmind.com.au/" TargetMode="External"/><Relationship Id="rId7" Type="http://schemas.openxmlformats.org/officeDocument/2006/relationships/hyperlink" Target="http://www.youngminds.org.uk/" TargetMode="External"/><Relationship Id="rId12" Type="http://schemas.openxmlformats.org/officeDocument/2006/relationships/hyperlink" Target="https://donothing.uk/" TargetMode="External"/><Relationship Id="rId17" Type="http://schemas.openxmlformats.org/officeDocument/2006/relationships/hyperlink" Target="http://www.youngminds.org.uk/find-help/for-parents/parents-helpline" TargetMode="External"/><Relationship Id="rId2" Type="http://schemas.openxmlformats.org/officeDocument/2006/relationships/notesSlide" Target="../notesSlides/notesSlide19.xml"/><Relationship Id="rId16" Type="http://schemas.openxmlformats.org/officeDocument/2006/relationships/hyperlink" Target="http://www.getselfhelp.co.uk/sleep.htm" TargetMode="External"/><Relationship Id="rId1" Type="http://schemas.openxmlformats.org/officeDocument/2006/relationships/slideLayout" Target="../slideLayouts/slideLayout2.xml"/><Relationship Id="rId6" Type="http://schemas.openxmlformats.org/officeDocument/2006/relationships/hyperlink" Target="https://www.thinkpacifica.com/" TargetMode="External"/><Relationship Id="rId11" Type="http://schemas.openxmlformats.org/officeDocument/2006/relationships/hyperlink" Target="http://www.getselfhelp.co.uk/mindfulness.htm" TargetMode="External"/><Relationship Id="rId5" Type="http://schemas.openxmlformats.org/officeDocument/2006/relationships/hyperlink" Target="https://www.headspace.com/kids" TargetMode="External"/><Relationship Id="rId15" Type="http://schemas.openxmlformats.org/officeDocument/2006/relationships/hyperlink" Target="http://www.getselfhelp.co.uk/cbtsetp6.htm" TargetMode="External"/><Relationship Id="rId10" Type="http://schemas.openxmlformats.org/officeDocument/2006/relationships/hyperlink" Target="https://www.nhs.uk/conditions/stress-anxiety-depression/anxiety-in-children/" TargetMode="External"/><Relationship Id="rId4" Type="http://schemas.openxmlformats.org/officeDocument/2006/relationships/hyperlink" Target="https://www.calm.com/" TargetMode="External"/><Relationship Id="rId9" Type="http://schemas.openxmlformats.org/officeDocument/2006/relationships/hyperlink" Target="https://www.moodcafe.co.uk/for-children-and-young-people/feeling-worried,-frightened,-stressed-or-anxious.aspx" TargetMode="External"/><Relationship Id="rId14" Type="http://schemas.openxmlformats.org/officeDocument/2006/relationships/hyperlink" Target="http://www.getselfhelp.co.uk/imagery.ht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forms.berkshirehealthcare.nhs.uk/cypf/" TargetMode="External"/><Relationship Id="rId3" Type="http://schemas.openxmlformats.org/officeDocument/2006/relationships/hyperlink" Target="mailto:info@no5.org.uk" TargetMode="External"/><Relationship Id="rId7" Type="http://schemas.openxmlformats.org/officeDocument/2006/relationships/hyperlink" Target="mailto:counsellor@arcweb.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coordinator@arcweb.org.uk" TargetMode="External"/><Relationship Id="rId5" Type="http://schemas.openxmlformats.org/officeDocument/2006/relationships/hyperlink" Target="http://youthconcern.org.uk/" TargetMode="External"/><Relationship Id="rId4" Type="http://schemas.openxmlformats.org/officeDocument/2006/relationships/hyperlink" Target="mailto:info@yeswycombe.org" TargetMode="External"/><Relationship Id="rId9" Type="http://schemas.openxmlformats.org/officeDocument/2006/relationships/hyperlink" Target="https://secureforms.oxfordhealth.nhs.uk/camhs/Buckinghamshire.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T1KzHwvPjAhUCqxoKHXrtCTwQjRx6BAgBEAQ&amp;url=https://www.kisspng.com/png-generalized-anxiety-disorder-disease-health-downlo-7187099/preview.html&amp;psig=AOvVaw1FWD7nS6pUOfHb6omTQxkf&amp;ust=15653621218054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uk/url?sa=i&amp;rct=j&amp;q=&amp;esrc=s&amp;source=images&amp;cd=&amp;ved=2ahUKEwiFwb6NwvPjAhVSzhoKHT5pDHkQjRx6BAgBEAQ&amp;url=http://clipart-library.com/thinking-bubble-cliparts.html&amp;psig=AOvVaw30IS8qeE28dfY-nQ8awNw5&amp;ust=1565362020476400"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pvLCvxPPjAhUH3BoKHZqWApAQjRx6BAgBEAQ&amp;url=http://clipart-library.com/group-cliparts.html&amp;psig=AOvVaw2_57hKnlcRRQbnjv1GwIRl&amp;ust=15653626287240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google.co.uk/url?sa=i&amp;rct=j&amp;q=&amp;esrc=s&amp;source=images&amp;cd=&amp;ved=2ahUKEwjBtrzJyvPjAhXCzYUKHXqoAwsQjRx6BAgBEAQ&amp;url=http://clipart-library.com/thinking-bubble-cliparts.html&amp;psig=AOvVaw12tV7scgT3iF3lROhK36Xi&amp;ust=1565364297234131" TargetMode="External"/><Relationship Id="rId7" Type="http://schemas.openxmlformats.org/officeDocument/2006/relationships/hyperlink" Target="https://www.google.co.uk/url?sa=i&amp;rct=j&amp;q=&amp;esrc=s&amp;source=images&amp;cd=&amp;ved=2ahUKEwilzqPcyPPjAhVSzoUKHZ7-D3YQjRx6BAgBEAQ&amp;url=http://clipart-library.com/thermometer-cliparts.html&amp;psig=AOvVaw3lO6W7yTp7NYU4w4DY01b3&amp;ust=156536377280513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ved=2ahUKEwiqhvuC37nkAhVRqxoKHW4cBD0QjRx6BAgBEAQ&amp;url=http://www.clker.com/clipart-running-icon-on-transparent-background.html&amp;psig=AOvVaw0x5yntxdQE6GxpvSOepDnz&amp;ust=1567774866648619" TargetMode="External"/><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google.com/url?sa=i&amp;rct=j&amp;q=&amp;esrc=s&amp;source=images&amp;cd=&amp;ved=&amp;url=https://www.fotolia.com/tag/%D1%82%D1%80%D1%83%D1%81%D1%86%D0%BE%D0%B9&amp;psig=AOvVaw0x5yntxdQE6GxpvSOepDnz&amp;ust=1567774866648619" TargetMode="External"/><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FF03-ED67-45AB-92E9-6D664CA5AB66}"/>
              </a:ext>
            </a:extLst>
          </p:cNvPr>
          <p:cNvSpPr>
            <a:spLocks noGrp="1"/>
          </p:cNvSpPr>
          <p:nvPr>
            <p:ph type="ctrTitle"/>
          </p:nvPr>
        </p:nvSpPr>
        <p:spPr>
          <a:xfrm>
            <a:off x="514350" y="1695062"/>
            <a:ext cx="5829300" cy="4244622"/>
          </a:xfrm>
        </p:spPr>
        <p:txBody>
          <a:bodyPr>
            <a:normAutofit/>
          </a:bodyPr>
          <a:lstStyle/>
          <a:p>
            <a:pPr marL="0" indent="0"/>
            <a:r>
              <a:rPr lang="en-GB" sz="2800" dirty="0">
                <a:latin typeface="+mn-lt"/>
              </a:rPr>
              <a:t>Anxiety Resource Pack </a:t>
            </a:r>
            <a:br>
              <a:rPr lang="en-GB" sz="2800" dirty="0">
                <a:latin typeface="+mn-lt"/>
              </a:rPr>
            </a:br>
            <a:r>
              <a:rPr lang="en-GB" sz="1800" dirty="0"/>
              <a:t>Paediatric Psychology Services </a:t>
            </a:r>
            <a:br>
              <a:rPr lang="en-GB" sz="1800" dirty="0"/>
            </a:br>
            <a:r>
              <a:rPr lang="en-GB" sz="1800" dirty="0" err="1"/>
              <a:t>Wexham</a:t>
            </a:r>
            <a:r>
              <a:rPr lang="en-GB" sz="1800" dirty="0"/>
              <a:t> Park Hospital</a:t>
            </a:r>
            <a:br>
              <a:rPr lang="en-GB" sz="2800" dirty="0"/>
            </a:br>
            <a:endParaRPr lang="en-GB" sz="2800" dirty="0">
              <a:latin typeface="+mn-lt"/>
            </a:endParaRPr>
          </a:p>
        </p:txBody>
      </p:sp>
      <p:sp>
        <p:nvSpPr>
          <p:cNvPr id="3" name="Subtitle 2">
            <a:extLst>
              <a:ext uri="{FF2B5EF4-FFF2-40B4-BE49-F238E27FC236}">
                <a16:creationId xmlns:a16="http://schemas.microsoft.com/office/drawing/2014/main" id="{4C682C03-63F8-4095-B613-276E0262B958}"/>
              </a:ext>
            </a:extLst>
          </p:cNvPr>
          <p:cNvSpPr>
            <a:spLocks noGrp="1"/>
          </p:cNvSpPr>
          <p:nvPr>
            <p:ph type="subTitle" idx="1"/>
          </p:nvPr>
        </p:nvSpPr>
        <p:spPr>
          <a:xfrm>
            <a:off x="857250" y="6406285"/>
            <a:ext cx="5143500" cy="2943577"/>
          </a:xfrm>
        </p:spPr>
        <p:txBody>
          <a:bodyPr>
            <a:normAutofit/>
          </a:bodyPr>
          <a:lstStyle/>
          <a:p>
            <a:r>
              <a:rPr lang="en-GB" sz="1400" dirty="0"/>
              <a:t>Produced by:</a:t>
            </a:r>
          </a:p>
          <a:p>
            <a:r>
              <a:rPr lang="en-GB" sz="1400" dirty="0"/>
              <a:t>Maria Langridge, Assistant Psychologist</a:t>
            </a:r>
          </a:p>
          <a:p>
            <a:r>
              <a:rPr lang="en-GB" sz="1400" dirty="0" err="1"/>
              <a:t>Dr.</a:t>
            </a:r>
            <a:r>
              <a:rPr lang="en-GB" sz="1400" dirty="0"/>
              <a:t> Lara Payne, Clinical Psychologist</a:t>
            </a:r>
          </a:p>
          <a:p>
            <a:r>
              <a:rPr lang="en-GB" sz="1400" dirty="0" err="1"/>
              <a:t>Dr.</a:t>
            </a:r>
            <a:r>
              <a:rPr lang="en-GB" sz="1400" dirty="0"/>
              <a:t> Jenny Cropper, Clinical Psychologist</a:t>
            </a:r>
          </a:p>
          <a:p>
            <a:endParaRPr lang="en-GB" sz="1400" dirty="0"/>
          </a:p>
        </p:txBody>
      </p:sp>
      <p:sp>
        <p:nvSpPr>
          <p:cNvPr id="6" name="Footer Placeholder 5"/>
          <p:cNvSpPr>
            <a:spLocks noGrp="1"/>
          </p:cNvSpPr>
          <p:nvPr>
            <p:ph type="ftr" sz="quarter" idx="11"/>
          </p:nvPr>
        </p:nvSpPr>
        <p:spPr>
          <a:xfrm>
            <a:off x="1472499" y="11046290"/>
            <a:ext cx="3838575" cy="649111"/>
          </a:xfrm>
        </p:spPr>
        <p:txBody>
          <a:bodyPr/>
          <a:lstStyle/>
          <a:p>
            <a:r>
              <a:rPr lang="en-GB" dirty="0"/>
              <a:t>Developed by: Dr Lara Payne, Clinical Psychologist Maria </a:t>
            </a:r>
            <a:r>
              <a:rPr lang="en-GB" dirty="0" err="1"/>
              <a:t>Langridge</a:t>
            </a:r>
            <a:r>
              <a:rPr lang="en-GB" dirty="0"/>
              <a:t>, Assistant Psychologist </a:t>
            </a:r>
          </a:p>
          <a:p>
            <a:r>
              <a:rPr lang="en-GB" dirty="0"/>
              <a:t>A special thank you to Professor Paul </a:t>
            </a:r>
            <a:r>
              <a:rPr lang="en-GB" dirty="0" err="1"/>
              <a:t>Stallard</a:t>
            </a:r>
            <a:r>
              <a:rPr lang="en-GB" dirty="0"/>
              <a:t> for the contribution of his Fight vs. Flight resource used in this pack, on page 8. </a:t>
            </a:r>
          </a:p>
          <a:p>
            <a:endParaRPr lang="en-GB" dirty="0"/>
          </a:p>
        </p:txBody>
      </p:sp>
      <p:sp>
        <p:nvSpPr>
          <p:cNvPr id="8" name="Slide Number Placeholder 7">
            <a:extLst>
              <a:ext uri="{FF2B5EF4-FFF2-40B4-BE49-F238E27FC236}">
                <a16:creationId xmlns:a16="http://schemas.microsoft.com/office/drawing/2014/main" id="{23FA1EE9-8845-40CF-85A3-FA7EC889286E}"/>
              </a:ext>
            </a:extLst>
          </p:cNvPr>
          <p:cNvSpPr txBox="1">
            <a:spLocks/>
          </p:cNvSpPr>
          <p:nvPr/>
        </p:nvSpPr>
        <p:spPr>
          <a:xfrm>
            <a:off x="3229255" y="7626675"/>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a:t>
            </a:fld>
            <a:endParaRPr lang="en-GB" dirty="0">
              <a:solidFill>
                <a:schemeClr val="tx1"/>
              </a:solidFill>
            </a:endParaRPr>
          </a:p>
        </p:txBody>
      </p:sp>
      <p:sp>
        <p:nvSpPr>
          <p:cNvPr id="9" name="Oval 8">
            <a:extLst>
              <a:ext uri="{FF2B5EF4-FFF2-40B4-BE49-F238E27FC236}">
                <a16:creationId xmlns:a16="http://schemas.microsoft.com/office/drawing/2014/main" id="{4C02B2A7-EF7C-49B2-9639-797FDB3ACBD6}"/>
              </a:ext>
            </a:extLst>
          </p:cNvPr>
          <p:cNvSpPr/>
          <p:nvPr/>
        </p:nvSpPr>
        <p:spPr>
          <a:xfrm>
            <a:off x="3287315" y="7707429"/>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19" t="17025" r="15709" b="74160"/>
          <a:stretch/>
        </p:blipFill>
        <p:spPr bwMode="auto">
          <a:xfrm>
            <a:off x="576618" y="1591616"/>
            <a:ext cx="5704764" cy="59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56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17786" y="2709131"/>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85041" y="2709131"/>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7786" y="331873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17786" y="392833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7785" y="4543187"/>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7784" y="5094981"/>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7783" y="566253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786" y="626162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7782" y="6844953"/>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7786" y="7365215"/>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7786" y="7885477"/>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7781" y="8405740"/>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7786" y="897329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7786" y="9619686"/>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04342" y="2543647"/>
            <a:ext cx="4997669" cy="4185761"/>
          </a:xfrm>
          <a:prstGeom prst="rect">
            <a:avLst/>
          </a:prstGeom>
          <a:noFill/>
        </p:spPr>
        <p:txBody>
          <a:bodyPr wrap="square" rtlCol="0">
            <a:spAutoFit/>
          </a:bodyPr>
          <a:lstStyle/>
          <a:p>
            <a:r>
              <a:rPr lang="en-GB" sz="1400" dirty="0"/>
              <a:t>Anxiety can prevent us from doing things we like, such as going to the cinema, swimming, or spending time with friends. However, you cannot let anxiety stop you, it is important that you practice fighting against avoidance! Ultimately, you need to face your fears if you want to overcome your anxiety. It may seem overwhelming in the beginning, however, it is much easier if you break the process down into smaller steps.</a:t>
            </a:r>
          </a:p>
          <a:p>
            <a:endParaRPr lang="en-GB" sz="1400" dirty="0"/>
          </a:p>
          <a:p>
            <a:r>
              <a:rPr lang="en-GB" sz="1400" dirty="0"/>
              <a:t>Construct a ladder of places or situations that you avoid because of your anxiety. At the top of the ladder, state the situation that you are most anxious about. At the bottom of the ladder, put places or situations you avoid , but don’t bother you as much. Give each item a rating of 0-10 according to how anxiety provoking the situation is.</a:t>
            </a:r>
          </a:p>
          <a:p>
            <a:endParaRPr lang="en-GB" sz="1400" dirty="0"/>
          </a:p>
          <a:p>
            <a:r>
              <a:rPr lang="en-GB" sz="1400" dirty="0"/>
              <a:t>Overcome your anxiety by approaching these situations, starting from the bottom of the ladder.  Make sure you write down what you think will happen, before approaching the task, and compare this with what actually happened.</a:t>
            </a:r>
          </a:p>
        </p:txBody>
      </p:sp>
      <p:cxnSp>
        <p:nvCxnSpPr>
          <p:cNvPr id="24" name="Straight Connector 23"/>
          <p:cNvCxnSpPr/>
          <p:nvPr/>
        </p:nvCxnSpPr>
        <p:spPr>
          <a:xfrm>
            <a:off x="1663262" y="7545578"/>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63262" y="8065840"/>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63262" y="8586102"/>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63262" y="9106365"/>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63262" y="9689690"/>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63262" y="10320311"/>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50372" y="7529813"/>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0372" y="8065840"/>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50372" y="8586102"/>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50372" y="9106365"/>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50372" y="9689690"/>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50372" y="10320311"/>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63262" y="6928910"/>
            <a:ext cx="4532586" cy="307777"/>
          </a:xfrm>
          <a:prstGeom prst="rect">
            <a:avLst/>
          </a:prstGeom>
          <a:noFill/>
        </p:spPr>
        <p:txBody>
          <a:bodyPr wrap="square" rtlCol="0">
            <a:spAutoFit/>
          </a:bodyPr>
          <a:lstStyle/>
          <a:p>
            <a:r>
              <a:rPr lang="en-GB" sz="1400" u="sng" dirty="0"/>
              <a:t>Situation</a:t>
            </a:r>
            <a:r>
              <a:rPr lang="en-GB" sz="1400" dirty="0"/>
              <a:t>                                                               </a:t>
            </a:r>
            <a:r>
              <a:rPr lang="en-GB" sz="1400" u="sng" dirty="0"/>
              <a:t>Anxiety (0-10)</a:t>
            </a:r>
          </a:p>
        </p:txBody>
      </p:sp>
      <p:sp>
        <p:nvSpPr>
          <p:cNvPr id="41" name="TextBox 40"/>
          <p:cNvSpPr txBox="1"/>
          <p:nvPr/>
        </p:nvSpPr>
        <p:spPr>
          <a:xfrm>
            <a:off x="1663262" y="7209246"/>
            <a:ext cx="2822028" cy="307777"/>
          </a:xfrm>
          <a:prstGeom prst="rect">
            <a:avLst/>
          </a:prstGeom>
          <a:noFill/>
        </p:spPr>
        <p:txBody>
          <a:bodyPr wrap="square" rtlCol="0">
            <a:spAutoFit/>
          </a:bodyPr>
          <a:lstStyle/>
          <a:p>
            <a:r>
              <a:rPr lang="en-GB" sz="1400" dirty="0"/>
              <a:t>Example: Having an injection</a:t>
            </a:r>
          </a:p>
        </p:txBody>
      </p:sp>
      <p:sp>
        <p:nvSpPr>
          <p:cNvPr id="42" name="TextBox 41"/>
          <p:cNvSpPr txBox="1"/>
          <p:nvPr/>
        </p:nvSpPr>
        <p:spPr>
          <a:xfrm>
            <a:off x="5265682" y="7209245"/>
            <a:ext cx="575442" cy="307777"/>
          </a:xfrm>
          <a:prstGeom prst="rect">
            <a:avLst/>
          </a:prstGeom>
          <a:noFill/>
        </p:spPr>
        <p:txBody>
          <a:bodyPr wrap="square" rtlCol="0">
            <a:spAutoFit/>
          </a:bodyPr>
          <a:lstStyle/>
          <a:p>
            <a:r>
              <a:rPr lang="en-GB" sz="1400" dirty="0"/>
              <a:t>10</a:t>
            </a:r>
          </a:p>
        </p:txBody>
      </p:sp>
      <p:sp>
        <p:nvSpPr>
          <p:cNvPr id="45" name="TextBox 44"/>
          <p:cNvSpPr txBox="1"/>
          <p:nvPr/>
        </p:nvSpPr>
        <p:spPr>
          <a:xfrm>
            <a:off x="1760484" y="1569333"/>
            <a:ext cx="4230414" cy="646331"/>
          </a:xfrm>
          <a:prstGeom prst="rect">
            <a:avLst/>
          </a:prstGeom>
          <a:noFill/>
        </p:spPr>
        <p:txBody>
          <a:bodyPr wrap="square" rtlCol="0">
            <a:spAutoFit/>
          </a:bodyPr>
          <a:lstStyle/>
          <a:p>
            <a:r>
              <a:rPr lang="en-GB" u="sng" dirty="0"/>
              <a:t>Changing How I Cope With Anxiety:</a:t>
            </a:r>
          </a:p>
          <a:p>
            <a:r>
              <a:rPr lang="en-GB" u="sng" dirty="0"/>
              <a:t>The Ladder Hierarchy </a:t>
            </a:r>
          </a:p>
        </p:txBody>
      </p:sp>
      <p:sp>
        <p:nvSpPr>
          <p:cNvPr id="46" name="TextBox 45">
            <a:extLst>
              <a:ext uri="{FF2B5EF4-FFF2-40B4-BE49-F238E27FC236}">
                <a16:creationId xmlns:a16="http://schemas.microsoft.com/office/drawing/2014/main" id="{EEBD74BE-E144-4EF0-845C-6DA38DF75C86}"/>
              </a:ext>
            </a:extLst>
          </p:cNvPr>
          <p:cNvSpPr txBox="1"/>
          <p:nvPr/>
        </p:nvSpPr>
        <p:spPr>
          <a:xfrm>
            <a:off x="1760484" y="9828850"/>
            <a:ext cx="2822028" cy="523220"/>
          </a:xfrm>
          <a:prstGeom prst="rect">
            <a:avLst/>
          </a:prstGeom>
          <a:noFill/>
        </p:spPr>
        <p:txBody>
          <a:bodyPr wrap="square" rtlCol="0">
            <a:spAutoFit/>
          </a:bodyPr>
          <a:lstStyle/>
          <a:p>
            <a:r>
              <a:rPr lang="en-GB" sz="1400" dirty="0"/>
              <a:t>Example: watching somebody else have an injection</a:t>
            </a:r>
          </a:p>
        </p:txBody>
      </p:sp>
      <p:sp>
        <p:nvSpPr>
          <p:cNvPr id="47" name="TextBox 46">
            <a:extLst>
              <a:ext uri="{FF2B5EF4-FFF2-40B4-BE49-F238E27FC236}">
                <a16:creationId xmlns:a16="http://schemas.microsoft.com/office/drawing/2014/main" id="{6B35CC64-FBFD-439F-94CC-D092DA96F0B7}"/>
              </a:ext>
            </a:extLst>
          </p:cNvPr>
          <p:cNvSpPr txBox="1"/>
          <p:nvPr/>
        </p:nvSpPr>
        <p:spPr>
          <a:xfrm>
            <a:off x="5332685" y="10012534"/>
            <a:ext cx="575442" cy="307777"/>
          </a:xfrm>
          <a:prstGeom prst="rect">
            <a:avLst/>
          </a:prstGeom>
          <a:noFill/>
        </p:spPr>
        <p:txBody>
          <a:bodyPr wrap="square" rtlCol="0">
            <a:spAutoFit/>
          </a:bodyPr>
          <a:lstStyle/>
          <a:p>
            <a:r>
              <a:rPr lang="en-GB" sz="1400" dirty="0"/>
              <a:t>2</a:t>
            </a:r>
          </a:p>
        </p:txBody>
      </p:sp>
      <p:sp>
        <p:nvSpPr>
          <p:cNvPr id="48"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1821430" y="2184366"/>
            <a:ext cx="315505" cy="378374"/>
          </a:xfrm>
        </p:spPr>
        <p:txBody>
          <a:bodyPr/>
          <a:lstStyle/>
          <a:p>
            <a:fld id="{0E0EA5D9-FFAC-4864-B705-ADA6735702EB}" type="slidenum">
              <a:rPr lang="en-GB" smtClean="0">
                <a:solidFill>
                  <a:schemeClr val="tx1"/>
                </a:solidFill>
              </a:rPr>
              <a:t>10</a:t>
            </a:fld>
            <a:endParaRPr lang="en-GB" dirty="0">
              <a:solidFill>
                <a:schemeClr val="tx1"/>
              </a:solidFill>
            </a:endParaRPr>
          </a:p>
        </p:txBody>
      </p:sp>
      <p:sp>
        <p:nvSpPr>
          <p:cNvPr id="49" name="Oval 48">
            <a:extLst>
              <a:ext uri="{FF2B5EF4-FFF2-40B4-BE49-F238E27FC236}">
                <a16:creationId xmlns:a16="http://schemas.microsoft.com/office/drawing/2014/main" id="{634EC2BD-27E3-4F2C-BE51-F1013A378FEE}"/>
              </a:ext>
            </a:extLst>
          </p:cNvPr>
          <p:cNvSpPr/>
          <p:nvPr/>
        </p:nvSpPr>
        <p:spPr>
          <a:xfrm>
            <a:off x="1848727" y="2215664"/>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ooter Placeholder 5">
            <a:extLst>
              <a:ext uri="{FF2B5EF4-FFF2-40B4-BE49-F238E27FC236}">
                <a16:creationId xmlns:a16="http://schemas.microsoft.com/office/drawing/2014/main" id="{5220C10F-3F91-45A8-850F-74F1B0FAC792}"/>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234874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F56D0-FD4E-40A5-9B44-66CF787A7804}"/>
              </a:ext>
            </a:extLst>
          </p:cNvPr>
          <p:cNvSpPr>
            <a:spLocks noGrp="1"/>
          </p:cNvSpPr>
          <p:nvPr>
            <p:ph idx="1"/>
          </p:nvPr>
        </p:nvSpPr>
        <p:spPr>
          <a:xfrm>
            <a:off x="280823" y="1003144"/>
            <a:ext cx="6163332" cy="9449394"/>
          </a:xfrm>
        </p:spPr>
        <p:txBody>
          <a:bodyPr>
            <a:normAutofit/>
          </a:bodyPr>
          <a:lstStyle/>
          <a:p>
            <a:pPr marL="0" indent="0" algn="ctr">
              <a:buNone/>
            </a:pPr>
            <a:endParaRPr lang="en-GB" sz="1800" u="sng" dirty="0"/>
          </a:p>
          <a:p>
            <a:pPr marL="0" indent="0" algn="ctr">
              <a:buNone/>
            </a:pPr>
            <a:endParaRPr lang="en-GB" sz="1800" u="sng" dirty="0"/>
          </a:p>
          <a:p>
            <a:pPr marL="0" indent="0">
              <a:buNone/>
            </a:pPr>
            <a:r>
              <a:rPr lang="en-GB" sz="1800" b="1" dirty="0"/>
              <a:t>Progressive Muscle Relaxation (PMR)………………………See p. 12</a:t>
            </a:r>
          </a:p>
          <a:p>
            <a:pPr marL="0" indent="0">
              <a:buNone/>
            </a:pPr>
            <a:r>
              <a:rPr lang="en-GB" sz="1800" dirty="0"/>
              <a:t>Muscle tension is commonly associated with stress and anxiety, it is the bodies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PGR is a deep relaxation technique which is based upon the simple practice of tensing one muscle group at a time . This is followed by a relaxation phase with release of tension. This is very useful before bedtime.</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buNone/>
            </a:pPr>
            <a:r>
              <a:rPr lang="en-GB" sz="1800" b="1" dirty="0"/>
              <a:t>Deep Breathing………………………………………………………….See p. 13</a:t>
            </a:r>
          </a:p>
          <a:p>
            <a:pPr marL="0" indent="0">
              <a:buNone/>
            </a:pPr>
            <a:r>
              <a:rPr lang="en-GB" sz="1800" dirty="0"/>
              <a:t>During deep breathing your blood is oxygenated, triggering the release of endorphins, whilst also decreasing the release of stress hormones, and slowing down your heart rate.</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pic>
        <p:nvPicPr>
          <p:cNvPr id="8" name="Picture 3" descr="C:\Users\Maria.Langdrige\AppData\Local\Microsoft\Windows\Temporary Internet Files\Content.IE5\URZJFUDR\27605846065_3e7f3a14a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3" y="8710441"/>
            <a:ext cx="3764157" cy="25897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a.Langdrige\AppData\Local\Microsoft\Windows\Temporary Internet Files\Content.IE5\UV059V5Z\meditati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451" y="4345605"/>
            <a:ext cx="2349062" cy="234906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26264" y="1217510"/>
            <a:ext cx="315505" cy="378374"/>
          </a:xfrm>
        </p:spPr>
        <p:txBody>
          <a:bodyPr/>
          <a:lstStyle/>
          <a:p>
            <a:fld id="{0E0EA5D9-FFAC-4864-B705-ADA6735702EB}" type="slidenum">
              <a:rPr lang="en-GB" smtClean="0">
                <a:solidFill>
                  <a:schemeClr val="tx1"/>
                </a:solidFill>
              </a:rPr>
              <a:t>11</a:t>
            </a:fld>
            <a:endParaRPr lang="en-GB" dirty="0">
              <a:solidFill>
                <a:schemeClr val="tx1"/>
              </a:solidFill>
            </a:endParaRPr>
          </a:p>
        </p:txBody>
      </p:sp>
      <p:sp>
        <p:nvSpPr>
          <p:cNvPr id="11" name="Oval 10">
            <a:extLst>
              <a:ext uri="{FF2B5EF4-FFF2-40B4-BE49-F238E27FC236}">
                <a16:creationId xmlns:a16="http://schemas.microsoft.com/office/drawing/2014/main" id="{634EC2BD-27E3-4F2C-BE51-F1013A378FEE}"/>
              </a:ext>
            </a:extLst>
          </p:cNvPr>
          <p:cNvSpPr/>
          <p:nvPr/>
        </p:nvSpPr>
        <p:spPr>
          <a:xfrm>
            <a:off x="3226265" y="1248808"/>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50107" y="879476"/>
            <a:ext cx="1867819" cy="369332"/>
          </a:xfrm>
          <a:prstGeom prst="rect">
            <a:avLst/>
          </a:prstGeom>
        </p:spPr>
        <p:txBody>
          <a:bodyPr wrap="none">
            <a:spAutoFit/>
          </a:bodyPr>
          <a:lstStyle/>
          <a:p>
            <a:pPr algn="ctr"/>
            <a:r>
              <a:rPr lang="en-GB" u="sng" dirty="0"/>
              <a:t>Calming The Body</a:t>
            </a:r>
          </a:p>
        </p:txBody>
      </p:sp>
      <p:sp>
        <p:nvSpPr>
          <p:cNvPr id="9" name="Footer Placeholder 5">
            <a:extLst>
              <a:ext uri="{FF2B5EF4-FFF2-40B4-BE49-F238E27FC236}">
                <a16:creationId xmlns:a16="http://schemas.microsoft.com/office/drawing/2014/main" id="{17CFD76B-A130-4A3D-A7C7-4C41BC8CC81F}"/>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307069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ria.Langdrige\AppData\Local\Microsoft\Windows\Temporary Internet Files\Content.IE5\URZJFUDR\number_two_1600_clr_986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98" y="2676874"/>
            <a:ext cx="337930" cy="3187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a.Langdrige\AppData\Local\Microsoft\Windows\Temporary Internet Files\Content.IE5\E913N55V\4_red.pre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40" y="4377187"/>
            <a:ext cx="272487" cy="34617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ia.Langdrige\AppData\Local\Microsoft\Windows\Temporary Internet Files\Content.IE5\UV059V5Z\340px-Japanese_Urban_Expwy_Sign_Number_6.svg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52" y="5823558"/>
            <a:ext cx="292487" cy="40432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aria.Langdrige\AppData\Local\Microsoft\Windows\Temporary Internet Files\Content.IE5\URZJFUDR\seven_blu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692" y="6535139"/>
            <a:ext cx="321775" cy="3217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Maria.Langdrige\AppData\Local\Microsoft\Windows\Temporary Internet Files\Content.IE5\UV059V5Z\8-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37" y="7051289"/>
            <a:ext cx="311250" cy="33214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Maria.Langdrige\AppData\Local\Microsoft\Windows\Temporary Internet Files\Content.IE5\EB18I1EQ\number-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52" y="1462093"/>
            <a:ext cx="410559" cy="41055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aria.Langdrige\AppData\Local\Microsoft\Windows\Temporary Internet Files\Content.IE5\UV059V5Z\Number-3_(green)[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91" y="3331895"/>
            <a:ext cx="629143" cy="5301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Maria.Langdrige\AppData\Local\Microsoft\Windows\Temporary Internet Files\Content.IE5\UV059V5Z\number__5_by_maykahurkmans-d5f43et[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040" y="5208700"/>
            <a:ext cx="241246" cy="35936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aria.Langdrige\AppData\Local\Microsoft\Windows\Temporary Internet Files\Content.IE5\UV059V5Z\768px-Blue_circled_9.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872" y="7581344"/>
            <a:ext cx="320711" cy="320711"/>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Maria.Langdrige\AppData\Local\Microsoft\Windows\Temporary Internet Files\Content.IE5\UV059V5Z\number_one_1600_clr_987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641" y="8090691"/>
            <a:ext cx="250705" cy="2364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C:\Users\Maria.Langdrige\AppData\Local\Microsoft\Windows\Temporary Internet Files\Content.IE5\URZJFUDR\0_number_LZNQBD[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670" y="8011234"/>
            <a:ext cx="160646" cy="32129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C:\Users\Maria.Langdrige\AppData\Local\Microsoft\Windows\Temporary Internet Files\Content.IE5\EB18I1EQ\11_icon.svg[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846" y="8414414"/>
            <a:ext cx="343213" cy="34321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C:\Users\Maria.Langdrige\AppData\Local\Microsoft\Windows\Temporary Internet Files\Content.IE5\EB18I1EQ\325px-12_white,_yellow_rounded_rectangle.svg[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702" y="8826273"/>
            <a:ext cx="329584" cy="25352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Users\Maria.Langdrige\AppData\Local\Microsoft\Windows\Temporary Internet Files\Content.IE5\UV059V5Z\13_32087139[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8402" y="9208724"/>
            <a:ext cx="376023" cy="376023"/>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Users\Maria.Langdrige\AppData\Local\Microsoft\Windows\Temporary Internet Files\Content.IE5\UV059V5Z\Minnesota_Twins_14[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198" y="9671441"/>
            <a:ext cx="359663" cy="359663"/>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4802956" y="844777"/>
            <a:ext cx="315505" cy="378374"/>
          </a:xfrm>
        </p:spPr>
        <p:txBody>
          <a:bodyPr/>
          <a:lstStyle/>
          <a:p>
            <a:fld id="{0E0EA5D9-FFAC-4864-B705-ADA6735702EB}" type="slidenum">
              <a:rPr lang="en-GB" smtClean="0">
                <a:solidFill>
                  <a:schemeClr val="tx1"/>
                </a:solidFill>
              </a:rPr>
              <a:t>12</a:t>
            </a:fld>
            <a:endParaRPr lang="en-GB" dirty="0">
              <a:solidFill>
                <a:schemeClr val="tx1"/>
              </a:solidFill>
            </a:endParaRPr>
          </a:p>
        </p:txBody>
      </p:sp>
      <p:sp>
        <p:nvSpPr>
          <p:cNvPr id="22" name="Oval 21">
            <a:extLst>
              <a:ext uri="{FF2B5EF4-FFF2-40B4-BE49-F238E27FC236}">
                <a16:creationId xmlns:a16="http://schemas.microsoft.com/office/drawing/2014/main" id="{634EC2BD-27E3-4F2C-BE51-F1013A378FEE}"/>
              </a:ext>
            </a:extLst>
          </p:cNvPr>
          <p:cNvSpPr/>
          <p:nvPr/>
        </p:nvSpPr>
        <p:spPr>
          <a:xfrm>
            <a:off x="4816605" y="876075"/>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88514" y="2415655"/>
            <a:ext cx="6667126" cy="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514" y="3100318"/>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887" y="4042014"/>
            <a:ext cx="6673753" cy="11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887" y="5051947"/>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091" y="5709315"/>
            <a:ext cx="6695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8514" y="636440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091" y="7039916"/>
            <a:ext cx="669554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8514" y="74562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887" y="7956642"/>
            <a:ext cx="6660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514" y="8405316"/>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8514" y="87576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7" y="9148039"/>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887" y="9630240"/>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196" y="10054768"/>
            <a:ext cx="6688444" cy="13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4302" y="1220352"/>
            <a:ext cx="6681338" cy="24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002" y="1244746"/>
            <a:ext cx="28423" cy="8786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4424" y="1287496"/>
            <a:ext cx="6303575" cy="1169551"/>
          </a:xfrm>
          <a:prstGeom prst="rect">
            <a:avLst/>
          </a:prstGeom>
        </p:spPr>
        <p:txBody>
          <a:bodyPr wrap="square">
            <a:spAutoFit/>
          </a:bodyPr>
          <a:lstStyle/>
          <a:p>
            <a:r>
              <a:rPr lang="en-GB" sz="1400" dirty="0"/>
              <a:t>Get comfortable in a distraction free environment. You can either lay down or sit upright in a chair. Closing your eyes will help you focus on the different muscle groups, but you do not have to if you don’t want to! </a:t>
            </a:r>
            <a:r>
              <a:rPr lang="en-GB" sz="1400" b="1" dirty="0"/>
              <a:t>For all steps, hold the tense position for a couple of deep breaths, or however long is comfortable for you, then relax. Repeat each step three times.</a:t>
            </a:r>
          </a:p>
        </p:txBody>
      </p:sp>
      <p:sp>
        <p:nvSpPr>
          <p:cNvPr id="14" name="Rectangle 13"/>
          <p:cNvSpPr/>
          <p:nvPr/>
        </p:nvSpPr>
        <p:spPr>
          <a:xfrm>
            <a:off x="540213" y="2417930"/>
            <a:ext cx="6317786" cy="738664"/>
          </a:xfrm>
          <a:prstGeom prst="rect">
            <a:avLst/>
          </a:prstGeom>
        </p:spPr>
        <p:txBody>
          <a:bodyPr wrap="square">
            <a:spAutoFit/>
          </a:bodyPr>
          <a:lstStyle/>
          <a:p>
            <a:r>
              <a:rPr lang="en-GB" sz="1400" dirty="0"/>
              <a:t>Draw a deep breath in through your nose and feel your abdomen rise as you fill your body with air. Then slowly exhale from your mouth, pulling your belly-button towards your spine. </a:t>
            </a:r>
          </a:p>
        </p:txBody>
      </p:sp>
      <p:sp>
        <p:nvSpPr>
          <p:cNvPr id="15" name="Rectangle 14"/>
          <p:cNvSpPr/>
          <p:nvPr/>
        </p:nvSpPr>
        <p:spPr>
          <a:xfrm>
            <a:off x="590111" y="3115650"/>
            <a:ext cx="6267888" cy="954107"/>
          </a:xfrm>
          <a:prstGeom prst="rect">
            <a:avLst/>
          </a:prstGeom>
        </p:spPr>
        <p:txBody>
          <a:bodyPr wrap="square">
            <a:spAutoFit/>
          </a:bodyPr>
          <a:lstStyle/>
          <a:p>
            <a:r>
              <a:rPr lang="en-GB" sz="1400" dirty="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16" name="Rectangle 15"/>
          <p:cNvSpPr/>
          <p:nvPr/>
        </p:nvSpPr>
        <p:spPr>
          <a:xfrm>
            <a:off x="590111" y="4095719"/>
            <a:ext cx="6267888" cy="954107"/>
          </a:xfrm>
          <a:prstGeom prst="rect">
            <a:avLst/>
          </a:prstGeom>
        </p:spPr>
        <p:txBody>
          <a:bodyPr wrap="square">
            <a:spAutoFit/>
          </a:bodyPr>
          <a:lstStyle/>
          <a:p>
            <a:r>
              <a:rPr lang="en-GB" sz="1400" dirty="0"/>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17" name="Rectangle 16"/>
          <p:cNvSpPr/>
          <p:nvPr/>
        </p:nvSpPr>
        <p:spPr>
          <a:xfrm>
            <a:off x="590112" y="5084670"/>
            <a:ext cx="6267888" cy="523220"/>
          </a:xfrm>
          <a:prstGeom prst="rect">
            <a:avLst/>
          </a:prstGeom>
        </p:spPr>
        <p:txBody>
          <a:bodyPr wrap="square">
            <a:spAutoFit/>
          </a:bodyPr>
          <a:lstStyle/>
          <a:p>
            <a:r>
              <a:rPr lang="en-GB" sz="1400" dirty="0"/>
              <a:t>Now move onto your glutes. Squeeze your buttocks muscles for a couple of deep breaths. Remember, you should only feel tension and not pain. </a:t>
            </a:r>
          </a:p>
        </p:txBody>
      </p:sp>
      <p:sp>
        <p:nvSpPr>
          <p:cNvPr id="18" name="Rectangle 17"/>
          <p:cNvSpPr/>
          <p:nvPr/>
        </p:nvSpPr>
        <p:spPr>
          <a:xfrm>
            <a:off x="590111" y="5740035"/>
            <a:ext cx="6267888" cy="523220"/>
          </a:xfrm>
          <a:prstGeom prst="rect">
            <a:avLst/>
          </a:prstGeom>
        </p:spPr>
        <p:txBody>
          <a:bodyPr wrap="square">
            <a:spAutoFit/>
          </a:bodyPr>
          <a:lstStyle/>
          <a:p>
            <a:r>
              <a:rPr lang="en-GB" sz="1400" dirty="0"/>
              <a:t>To tense your stomach and chest, pull your belly button in towards your naval as tight as you can. Breath in deeply, filling up your chest and lungs with air.</a:t>
            </a:r>
            <a:endParaRPr lang="en-GB" sz="1400" i="1" dirty="0"/>
          </a:p>
        </p:txBody>
      </p:sp>
      <p:sp>
        <p:nvSpPr>
          <p:cNvPr id="19" name="Rectangle 18"/>
          <p:cNvSpPr/>
          <p:nvPr/>
        </p:nvSpPr>
        <p:spPr>
          <a:xfrm>
            <a:off x="554425" y="6391244"/>
            <a:ext cx="6303574" cy="523220"/>
          </a:xfrm>
          <a:prstGeom prst="rect">
            <a:avLst/>
          </a:prstGeom>
        </p:spPr>
        <p:txBody>
          <a:bodyPr wrap="square">
            <a:spAutoFit/>
          </a:bodyPr>
          <a:lstStyle/>
          <a:p>
            <a:r>
              <a:rPr lang="en-GB" sz="1400" dirty="0"/>
              <a:t>Next, tense your shoulder blades and back. Push your shoulder blades backwards, as if you are trying to get them to touch. This will push your chest forwards.</a:t>
            </a:r>
          </a:p>
        </p:txBody>
      </p:sp>
      <p:sp>
        <p:nvSpPr>
          <p:cNvPr id="20" name="Rectangle 19"/>
          <p:cNvSpPr/>
          <p:nvPr/>
        </p:nvSpPr>
        <p:spPr>
          <a:xfrm>
            <a:off x="554425" y="7000131"/>
            <a:ext cx="6303574" cy="523220"/>
          </a:xfrm>
          <a:prstGeom prst="rect">
            <a:avLst/>
          </a:prstGeom>
        </p:spPr>
        <p:txBody>
          <a:bodyPr wrap="square">
            <a:spAutoFit/>
          </a:bodyPr>
          <a:lstStyle/>
          <a:p>
            <a:r>
              <a:rPr lang="en-GB" sz="1400" dirty="0"/>
              <a:t>Now tense the muscles in your shoulders as you bring your shoulders up towards your ears.</a:t>
            </a:r>
          </a:p>
        </p:txBody>
      </p:sp>
      <p:sp>
        <p:nvSpPr>
          <p:cNvPr id="25" name="Rectangle 24"/>
          <p:cNvSpPr/>
          <p:nvPr/>
        </p:nvSpPr>
        <p:spPr>
          <a:xfrm>
            <a:off x="590111" y="7490526"/>
            <a:ext cx="6267888" cy="523220"/>
          </a:xfrm>
          <a:prstGeom prst="rect">
            <a:avLst/>
          </a:prstGeom>
        </p:spPr>
        <p:txBody>
          <a:bodyPr wrap="square">
            <a:spAutoFit/>
          </a:bodyPr>
          <a:lstStyle/>
          <a:p>
            <a:r>
              <a:rPr lang="en-GB" sz="1400" dirty="0"/>
              <a:t>Be careful when tensing your neck muscles! Face forward, and </a:t>
            </a:r>
            <a:r>
              <a:rPr lang="en-GB" sz="1400" u="sng" dirty="0"/>
              <a:t>SLOWLY</a:t>
            </a:r>
            <a:r>
              <a:rPr lang="en-GB" sz="1400" dirty="0"/>
              <a:t> pull your head back to look up at the ceiling. </a:t>
            </a:r>
          </a:p>
        </p:txBody>
      </p:sp>
      <p:sp>
        <p:nvSpPr>
          <p:cNvPr id="26" name="Rectangle 25"/>
          <p:cNvSpPr/>
          <p:nvPr/>
        </p:nvSpPr>
        <p:spPr>
          <a:xfrm>
            <a:off x="590111" y="7956642"/>
            <a:ext cx="6267888" cy="523220"/>
          </a:xfrm>
          <a:prstGeom prst="rect">
            <a:avLst/>
          </a:prstGeom>
        </p:spPr>
        <p:txBody>
          <a:bodyPr wrap="square">
            <a:spAutoFit/>
          </a:bodyPr>
          <a:lstStyle/>
          <a:p>
            <a:r>
              <a:rPr lang="en-GB" sz="1400" dirty="0"/>
              <a:t>Squeeze your teeth together to tense your jaw . Open your mouth as wide as you can, as if you are yawning, to relax your mouth and jaw.</a:t>
            </a:r>
          </a:p>
        </p:txBody>
      </p:sp>
      <p:sp>
        <p:nvSpPr>
          <p:cNvPr id="28" name="Rectangle 27"/>
          <p:cNvSpPr/>
          <p:nvPr/>
        </p:nvSpPr>
        <p:spPr>
          <a:xfrm>
            <a:off x="590110" y="8434461"/>
            <a:ext cx="6151883" cy="307777"/>
          </a:xfrm>
          <a:prstGeom prst="rect">
            <a:avLst/>
          </a:prstGeom>
        </p:spPr>
        <p:txBody>
          <a:bodyPr wrap="square">
            <a:spAutoFit/>
          </a:bodyPr>
          <a:lstStyle/>
          <a:p>
            <a:r>
              <a:rPr lang="en-GB" sz="1400" dirty="0"/>
              <a:t>To tense your eyes and cheeks, squeeze your eyes tight shut. </a:t>
            </a:r>
          </a:p>
        </p:txBody>
      </p:sp>
      <p:sp>
        <p:nvSpPr>
          <p:cNvPr id="29" name="Rectangle 28"/>
          <p:cNvSpPr/>
          <p:nvPr/>
        </p:nvSpPr>
        <p:spPr>
          <a:xfrm>
            <a:off x="590111" y="8701919"/>
            <a:ext cx="6267888" cy="523220"/>
          </a:xfrm>
          <a:prstGeom prst="rect">
            <a:avLst/>
          </a:prstGeom>
        </p:spPr>
        <p:txBody>
          <a:bodyPr wrap="square">
            <a:spAutoFit/>
          </a:bodyPr>
          <a:lstStyle/>
          <a:p>
            <a:r>
              <a:rPr lang="en-GB" sz="1400" dirty="0"/>
              <a:t>Raise your eyebrows as high as they will go, as if you were surprised, to tense your forehead. </a:t>
            </a:r>
          </a:p>
        </p:txBody>
      </p:sp>
      <p:sp>
        <p:nvSpPr>
          <p:cNvPr id="30" name="Rectangle 29"/>
          <p:cNvSpPr/>
          <p:nvPr/>
        </p:nvSpPr>
        <p:spPr>
          <a:xfrm>
            <a:off x="590111" y="9168575"/>
            <a:ext cx="6151882" cy="523220"/>
          </a:xfrm>
          <a:prstGeom prst="rect">
            <a:avLst/>
          </a:prstGeom>
        </p:spPr>
        <p:txBody>
          <a:bodyPr wrap="square">
            <a:spAutoFit/>
          </a:bodyPr>
          <a:lstStyle/>
          <a:p>
            <a:r>
              <a:rPr lang="en-GB" sz="1400" dirty="0"/>
              <a:t>To tense  your upper arms, bring your forearms up to your shoulder to ‘make a muscle’. </a:t>
            </a:r>
          </a:p>
        </p:txBody>
      </p:sp>
      <p:sp>
        <p:nvSpPr>
          <p:cNvPr id="44" name="Rectangle 43"/>
          <p:cNvSpPr/>
          <p:nvPr/>
        </p:nvSpPr>
        <p:spPr>
          <a:xfrm>
            <a:off x="590111" y="9691795"/>
            <a:ext cx="6151881" cy="307777"/>
          </a:xfrm>
          <a:prstGeom prst="rect">
            <a:avLst/>
          </a:prstGeom>
        </p:spPr>
        <p:txBody>
          <a:bodyPr wrap="square">
            <a:spAutoFit/>
          </a:bodyPr>
          <a:lstStyle/>
          <a:p>
            <a:r>
              <a:rPr lang="en-GB" sz="1400" dirty="0"/>
              <a:t>Finally, to tense your hand and forearm, make fists with both of your hands.</a:t>
            </a:r>
          </a:p>
        </p:txBody>
      </p:sp>
      <p:sp>
        <p:nvSpPr>
          <p:cNvPr id="45" name="Rectangle 44"/>
          <p:cNvSpPr/>
          <p:nvPr/>
        </p:nvSpPr>
        <p:spPr>
          <a:xfrm>
            <a:off x="178402" y="10081614"/>
            <a:ext cx="6563591" cy="738664"/>
          </a:xfrm>
          <a:prstGeom prst="rect">
            <a:avLst/>
          </a:prstGeom>
          <a:solidFill>
            <a:schemeClr val="accent4">
              <a:lumMod val="20000"/>
              <a:lumOff val="80000"/>
              <a:alpha val="35000"/>
            </a:schemeClr>
          </a:solidFill>
        </p:spPr>
        <p:txBody>
          <a:bodyPr wrap="square">
            <a:spAutoFit/>
          </a:bodyPr>
          <a:lstStyle/>
          <a:p>
            <a:pPr algn="ctr"/>
            <a:r>
              <a:rPr lang="en-GB" sz="1400" i="1" dirty="0"/>
              <a:t>Practice means progress. Only through practice can you become more aware of how your muscles respond to tensions and relaxation. Training your body to respond differently to stress is like any training – practice is the key!</a:t>
            </a:r>
          </a:p>
        </p:txBody>
      </p:sp>
      <p:sp>
        <p:nvSpPr>
          <p:cNvPr id="46" name="Rectangle 45"/>
          <p:cNvSpPr/>
          <p:nvPr/>
        </p:nvSpPr>
        <p:spPr>
          <a:xfrm>
            <a:off x="1808025" y="851020"/>
            <a:ext cx="3008580" cy="369332"/>
          </a:xfrm>
          <a:prstGeom prst="rect">
            <a:avLst/>
          </a:prstGeom>
        </p:spPr>
        <p:txBody>
          <a:bodyPr wrap="none">
            <a:spAutoFit/>
          </a:bodyPr>
          <a:lstStyle/>
          <a:p>
            <a:pPr algn="ctr"/>
            <a:r>
              <a:rPr lang="en-GB" u="sng" dirty="0"/>
              <a:t>Progressive Muscle Relaxation</a:t>
            </a:r>
          </a:p>
        </p:txBody>
      </p:sp>
      <p:cxnSp>
        <p:nvCxnSpPr>
          <p:cNvPr id="63" name="Straight Connector 62"/>
          <p:cNvCxnSpPr/>
          <p:nvPr/>
        </p:nvCxnSpPr>
        <p:spPr>
          <a:xfrm>
            <a:off x="60091" y="1244746"/>
            <a:ext cx="7105" cy="8836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55640" y="1232797"/>
            <a:ext cx="0" cy="882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ooter Placeholder 5">
            <a:extLst>
              <a:ext uri="{FF2B5EF4-FFF2-40B4-BE49-F238E27FC236}">
                <a16:creationId xmlns:a16="http://schemas.microsoft.com/office/drawing/2014/main" id="{70C868D9-AAEC-458A-963C-0FCAEEF858E3}"/>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51351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2" y="1077803"/>
            <a:ext cx="3814762" cy="646331"/>
          </a:xfrm>
          <a:prstGeom prst="rect">
            <a:avLst/>
          </a:prstGeom>
          <a:noFill/>
        </p:spPr>
        <p:txBody>
          <a:bodyPr wrap="square" rtlCol="0">
            <a:spAutoFit/>
          </a:bodyPr>
          <a:lstStyle/>
          <a:p>
            <a:pPr algn="ctr"/>
            <a:r>
              <a:rPr lang="en-GB" dirty="0">
                <a:latin typeface="Kristen ITC" panose="03050502040202030202" pitchFamily="66" charset="0"/>
              </a:rPr>
              <a:t>Calming The Body: Deep Breathing</a:t>
            </a:r>
          </a:p>
        </p:txBody>
      </p:sp>
      <p:sp>
        <p:nvSpPr>
          <p:cNvPr id="20" name="TextBox 19"/>
          <p:cNvSpPr txBox="1"/>
          <p:nvPr/>
        </p:nvSpPr>
        <p:spPr>
          <a:xfrm>
            <a:off x="474271" y="1813588"/>
            <a:ext cx="5623521" cy="1169551"/>
          </a:xfrm>
          <a:prstGeom prst="rect">
            <a:avLst/>
          </a:prstGeom>
          <a:solidFill>
            <a:srgbClr val="3399FF">
              <a:alpha val="30000"/>
            </a:srgbClr>
          </a:solidFill>
        </p:spPr>
        <p:txBody>
          <a:bodyPr wrap="square" rtlCol="0">
            <a:spAutoFit/>
          </a:bodyPr>
          <a:lstStyle/>
          <a:p>
            <a:pPr algn="ctr"/>
            <a:r>
              <a:rPr lang="en-GB" sz="1400" dirty="0">
                <a:latin typeface="Kristen ITC" panose="03050502040202030202" pitchFamily="66" charset="0"/>
              </a:rPr>
              <a:t>During periods of anxiety, the body triggers the </a:t>
            </a:r>
            <a:r>
              <a:rPr lang="en-GB" sz="1400" b="1" dirty="0">
                <a:latin typeface="Kristen ITC" panose="03050502040202030202" pitchFamily="66" charset="0"/>
              </a:rPr>
              <a:t>Fight or Flight Response</a:t>
            </a:r>
            <a:r>
              <a:rPr lang="en-GB" sz="1400" dirty="0">
                <a:latin typeface="Kristen ITC" panose="03050502040202030202" pitchFamily="66" charset="0"/>
              </a:rPr>
              <a:t>. Breathing is shallow, uncontrolled, and muscles become tense. Deep breathing triggers the </a:t>
            </a:r>
            <a:r>
              <a:rPr lang="en-GB" sz="1400" b="1" dirty="0">
                <a:latin typeface="Kristen ITC" panose="03050502040202030202" pitchFamily="66" charset="0"/>
              </a:rPr>
              <a:t>Relaxation Response</a:t>
            </a:r>
            <a:r>
              <a:rPr lang="en-GB" sz="1400" dirty="0">
                <a:latin typeface="Kristen ITC" panose="03050502040202030202" pitchFamily="66" charset="0"/>
              </a:rPr>
              <a:t>, whereby breathing becomes deeper, controlled, slower, and the symptoms of anxiety reduce.</a:t>
            </a:r>
          </a:p>
        </p:txBody>
      </p:sp>
      <p:grpSp>
        <p:nvGrpSpPr>
          <p:cNvPr id="29" name="Group 28"/>
          <p:cNvGrpSpPr/>
          <p:nvPr/>
        </p:nvGrpSpPr>
        <p:grpSpPr>
          <a:xfrm>
            <a:off x="474272" y="3057395"/>
            <a:ext cx="5635532" cy="6182549"/>
            <a:chOff x="260771" y="2195226"/>
            <a:chExt cx="6059952" cy="6917243"/>
          </a:xfrm>
        </p:grpSpPr>
        <p:grpSp>
          <p:nvGrpSpPr>
            <p:cNvPr id="19" name="Group 18"/>
            <p:cNvGrpSpPr/>
            <p:nvPr/>
          </p:nvGrpSpPr>
          <p:grpSpPr>
            <a:xfrm>
              <a:off x="278965" y="3744804"/>
              <a:ext cx="6028842" cy="5367665"/>
              <a:chOff x="309965" y="3518115"/>
              <a:chExt cx="6028842" cy="5367665"/>
            </a:xfrm>
          </p:grpSpPr>
          <p:grpSp>
            <p:nvGrpSpPr>
              <p:cNvPr id="7" name="Group 6"/>
              <p:cNvGrpSpPr/>
              <p:nvPr/>
            </p:nvGrpSpPr>
            <p:grpSpPr>
              <a:xfrm>
                <a:off x="472695" y="3612136"/>
                <a:ext cx="5866112" cy="5226111"/>
                <a:chOff x="457196" y="3612136"/>
                <a:chExt cx="5866112" cy="5226111"/>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14" t="14195" r="91051" b="76589"/>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8309" t="42237" r="65126" b="49200"/>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0254" t="27543" r="61102" b="62923"/>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16258" y="3894387"/>
                  <a:ext cx="4107050" cy="523220"/>
                </a:xfrm>
                <a:prstGeom prst="rect">
                  <a:avLst/>
                </a:prstGeom>
                <a:noFill/>
              </p:spPr>
              <p:txBody>
                <a:bodyPr wrap="square" rtlCol="0">
                  <a:spAutoFit/>
                </a:bodyPr>
                <a:lstStyle/>
                <a:p>
                  <a:r>
                    <a:rPr lang="en-GB" sz="1400" dirty="0">
                      <a:latin typeface="Kristen ITC" panose="03050502040202030202" pitchFamily="66" charset="0"/>
                    </a:rPr>
                    <a:t>1. </a:t>
                  </a:r>
                  <a:r>
                    <a:rPr lang="en-GB" sz="1400" b="1" dirty="0">
                      <a:latin typeface="Kristen ITC" panose="03050502040202030202" pitchFamily="66" charset="0"/>
                    </a:rPr>
                    <a:t>Inhale</a:t>
                  </a:r>
                  <a:r>
                    <a:rPr lang="en-GB" sz="1400" dirty="0">
                      <a:latin typeface="Kristen ITC" panose="03050502040202030202" pitchFamily="66" charset="0"/>
                    </a:rPr>
                    <a:t>. Breath in slowly through your nose for 4-8 seconds.</a:t>
                  </a:r>
                </a:p>
              </p:txBody>
            </p:sp>
            <p:sp>
              <p:nvSpPr>
                <p:cNvPr id="15" name="TextBox 14"/>
                <p:cNvSpPr txBox="1"/>
                <p:nvPr/>
              </p:nvSpPr>
              <p:spPr>
                <a:xfrm>
                  <a:off x="2216258" y="5378652"/>
                  <a:ext cx="4107050" cy="738664"/>
                </a:xfrm>
                <a:prstGeom prst="rect">
                  <a:avLst/>
                </a:prstGeom>
                <a:noFill/>
              </p:spPr>
              <p:txBody>
                <a:bodyPr wrap="square" rtlCol="0">
                  <a:spAutoFit/>
                </a:bodyPr>
                <a:lstStyle/>
                <a:p>
                  <a:r>
                    <a:rPr lang="en-GB" sz="1400" dirty="0">
                      <a:latin typeface="Kristen ITC" panose="03050502040202030202" pitchFamily="66" charset="0"/>
                    </a:rPr>
                    <a:t>2. </a:t>
                  </a:r>
                  <a:r>
                    <a:rPr lang="en-GB" sz="1400" b="1" dirty="0">
                      <a:latin typeface="Kristen ITC" panose="03050502040202030202" pitchFamily="66" charset="0"/>
                    </a:rPr>
                    <a:t>Pause</a:t>
                  </a:r>
                  <a:r>
                    <a:rPr lang="en-GB" sz="1400" dirty="0">
                      <a:latin typeface="Kristen ITC" panose="03050502040202030202" pitchFamily="66" charset="0"/>
                    </a:rPr>
                    <a:t>. Hold the air in your lungs for 4-8 seconds (however long is most comfortable for you).</a:t>
                  </a:r>
                </a:p>
              </p:txBody>
            </p:sp>
            <p:sp>
              <p:nvSpPr>
                <p:cNvPr id="16" name="TextBox 15"/>
                <p:cNvSpPr txBox="1"/>
                <p:nvPr/>
              </p:nvSpPr>
              <p:spPr>
                <a:xfrm>
                  <a:off x="2216257" y="7037013"/>
                  <a:ext cx="4107050" cy="523220"/>
                </a:xfrm>
                <a:prstGeom prst="rect">
                  <a:avLst/>
                </a:prstGeom>
                <a:noFill/>
              </p:spPr>
              <p:txBody>
                <a:bodyPr wrap="square" rtlCol="0">
                  <a:spAutoFit/>
                </a:bodyPr>
                <a:lstStyle/>
                <a:p>
                  <a:r>
                    <a:rPr lang="en-GB" sz="1400" dirty="0">
                      <a:latin typeface="Kristen ITC" panose="03050502040202030202" pitchFamily="66" charset="0"/>
                    </a:rPr>
                    <a:t>3. </a:t>
                  </a:r>
                  <a:r>
                    <a:rPr lang="en-GB" sz="1400" b="1" dirty="0">
                      <a:latin typeface="Kristen ITC" panose="03050502040202030202" pitchFamily="66" charset="0"/>
                    </a:rPr>
                    <a:t>Exhale</a:t>
                  </a:r>
                  <a:r>
                    <a:rPr lang="en-GB" sz="1400" dirty="0">
                      <a:latin typeface="Kristen ITC" panose="03050502040202030202" pitchFamily="66" charset="0"/>
                    </a:rPr>
                    <a:t>. Breath out slowly through your mouth for 4-8 seconds.</a:t>
                  </a:r>
                </a:p>
              </p:txBody>
            </p:sp>
            <p:sp>
              <p:nvSpPr>
                <p:cNvPr id="17" name="TextBox 16"/>
                <p:cNvSpPr txBox="1"/>
                <p:nvPr/>
              </p:nvSpPr>
              <p:spPr>
                <a:xfrm>
                  <a:off x="457196" y="8315027"/>
                  <a:ext cx="5866111" cy="523220"/>
                </a:xfrm>
                <a:prstGeom prst="rect">
                  <a:avLst/>
                </a:prstGeom>
                <a:noFill/>
              </p:spPr>
              <p:txBody>
                <a:bodyPr wrap="square" rtlCol="0">
                  <a:spAutoFit/>
                </a:bodyPr>
                <a:lstStyle/>
                <a:p>
                  <a:r>
                    <a:rPr lang="en-GB" sz="1400" b="1" dirty="0">
                      <a:latin typeface="Kristen ITC" panose="03050502040202030202" pitchFamily="66" charset="0"/>
                    </a:rPr>
                    <a:t>Repeat. </a:t>
                  </a:r>
                  <a:r>
                    <a:rPr lang="en-GB" sz="1400" dirty="0">
                      <a:latin typeface="Kristen ITC" panose="03050502040202030202" pitchFamily="66" charset="0"/>
                    </a:rPr>
                    <a:t>Practice for at least 2 minutes. As your technique improves, practice for 5-10 minutes. </a:t>
                  </a:r>
                  <a:endParaRPr lang="en-GB" sz="1400" b="1" dirty="0">
                    <a:latin typeface="Kristen ITC" panose="03050502040202030202" pitchFamily="66" charset="0"/>
                  </a:endParaRPr>
                </a:p>
              </p:txBody>
            </p:sp>
          </p:grpSp>
          <p:sp>
            <p:nvSpPr>
              <p:cNvPr id="8" name="Rectangle 7"/>
              <p:cNvSpPr/>
              <p:nvPr/>
            </p:nvSpPr>
            <p:spPr>
              <a:xfrm>
                <a:off x="309966" y="3518115"/>
                <a:ext cx="6013341" cy="536766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09966" y="4928461"/>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9965" y="6754678"/>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5465" y="8256875"/>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61277" y="3518117"/>
                <a:ext cx="1" cy="473875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06089" y="2195226"/>
              <a:ext cx="6001719" cy="1549578"/>
            </a:xfrm>
            <a:prstGeom prst="rect">
              <a:avLst/>
            </a:prstGeom>
            <a:noFill/>
          </p:spPr>
          <p:txBody>
            <a:bodyPr wrap="square" rtlCol="0">
              <a:spAutoFit/>
            </a:bodyPr>
            <a:lstStyle/>
            <a:p>
              <a:r>
                <a:rPr lang="en-GB" sz="1400" dirty="0">
                  <a:latin typeface="Kristen ITC" panose="03050502040202030202" pitchFamily="66" charset="0"/>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p:cNvCxnSpPr/>
            <p:nvPr/>
          </p:nvCxnSpPr>
          <p:spPr>
            <a:xfrm>
              <a:off x="260771" y="2214980"/>
              <a:ext cx="6059952" cy="1549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78967" y="2214980"/>
              <a:ext cx="15497" cy="17680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289611" y="2214980"/>
              <a:ext cx="6457" cy="179650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V="1">
            <a:off x="260771" y="9408942"/>
            <a:ext cx="2575419" cy="25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39834" y="9236929"/>
            <a:ext cx="1239864" cy="371959"/>
          </a:xfrm>
          <a:prstGeom prst="rect">
            <a:avLst/>
          </a:prstGeom>
          <a:noFill/>
        </p:spPr>
        <p:txBody>
          <a:bodyPr wrap="square" rtlCol="0">
            <a:spAutoFit/>
          </a:bodyPr>
          <a:lstStyle/>
          <a:p>
            <a:r>
              <a:rPr lang="en-GB" b="1" dirty="0">
                <a:latin typeface="Kristen ITC" panose="03050502040202030202" pitchFamily="66" charset="0"/>
              </a:rPr>
              <a:t>Tips</a:t>
            </a:r>
          </a:p>
        </p:txBody>
      </p:sp>
      <p:cxnSp>
        <p:nvCxnSpPr>
          <p:cNvPr id="45" name="Straight Connector 44"/>
          <p:cNvCxnSpPr/>
          <p:nvPr/>
        </p:nvCxnSpPr>
        <p:spPr>
          <a:xfrm>
            <a:off x="3719593" y="9408942"/>
            <a:ext cx="257006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4271" y="9599721"/>
            <a:ext cx="5635533" cy="1169551"/>
          </a:xfrm>
          <a:prstGeom prst="rect">
            <a:avLst/>
          </a:prstGeom>
          <a:solidFill>
            <a:srgbClr val="3399FF">
              <a:alpha val="30000"/>
            </a:srgbClr>
          </a:solidFill>
        </p:spPr>
        <p:txBody>
          <a:bodyPr wrap="square" rtlCol="0">
            <a:spAutoFit/>
          </a:bodyPr>
          <a:lstStyle/>
          <a:p>
            <a:pPr marL="342900" indent="-342900">
              <a:buAutoNum type="arabicPeriod"/>
            </a:pPr>
            <a:r>
              <a:rPr lang="en-GB" sz="1400" dirty="0">
                <a:latin typeface="Kristen ITC" panose="03050502040202030202" pitchFamily="66" charset="0"/>
              </a:rPr>
              <a:t>Slow down. The most common mistake is breathing too quickly. Count each step slowly as you do so. </a:t>
            </a:r>
          </a:p>
          <a:p>
            <a:pPr marL="342900" indent="-342900">
              <a:buAutoNum type="arabicPeriod"/>
            </a:pPr>
            <a:r>
              <a:rPr lang="en-GB" sz="1400" dirty="0">
                <a:latin typeface="Kristen ITC" panose="03050502040202030202" pitchFamily="66" charset="0"/>
              </a:rPr>
              <a:t>Counting your breaths takes your mind off of the source of anxiety. Counting acts as a distraction, whenever you catch your mind wandering, return to counting. </a:t>
            </a:r>
          </a:p>
        </p:txBody>
      </p:sp>
      <p:cxnSp>
        <p:nvCxnSpPr>
          <p:cNvPr id="49" name="Straight Connector 48"/>
          <p:cNvCxnSpPr>
            <a:cxnSpLocks/>
          </p:cNvCxnSpPr>
          <p:nvPr/>
        </p:nvCxnSpPr>
        <p:spPr>
          <a:xfrm flipV="1">
            <a:off x="242591" y="1370788"/>
            <a:ext cx="1557634" cy="773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729163" y="1365630"/>
            <a:ext cx="1527778" cy="103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958973" y="1377058"/>
            <a:ext cx="315505" cy="378374"/>
          </a:xfrm>
        </p:spPr>
        <p:txBody>
          <a:bodyPr/>
          <a:lstStyle/>
          <a:p>
            <a:fld id="{0E0EA5D9-FFAC-4864-B705-ADA6735702EB}" type="slidenum">
              <a:rPr lang="en-GB" smtClean="0">
                <a:solidFill>
                  <a:schemeClr val="tx1"/>
                </a:solidFill>
              </a:rPr>
              <a:t>13</a:t>
            </a:fld>
            <a:endParaRPr lang="en-GB" dirty="0">
              <a:solidFill>
                <a:schemeClr val="tx1"/>
              </a:solidFill>
            </a:endParaRPr>
          </a:p>
        </p:txBody>
      </p:sp>
      <p:sp>
        <p:nvSpPr>
          <p:cNvPr id="33" name="Oval 32">
            <a:extLst>
              <a:ext uri="{FF2B5EF4-FFF2-40B4-BE49-F238E27FC236}">
                <a16:creationId xmlns:a16="http://schemas.microsoft.com/office/drawing/2014/main" id="{634EC2BD-27E3-4F2C-BE51-F1013A378FEE}"/>
              </a:ext>
            </a:extLst>
          </p:cNvPr>
          <p:cNvSpPr/>
          <p:nvPr/>
        </p:nvSpPr>
        <p:spPr>
          <a:xfrm>
            <a:off x="3958974" y="1408356"/>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ooter Placeholder 5">
            <a:extLst>
              <a:ext uri="{FF2B5EF4-FFF2-40B4-BE49-F238E27FC236}">
                <a16:creationId xmlns:a16="http://schemas.microsoft.com/office/drawing/2014/main" id="{EB66F421-67AC-4CE5-A400-441B430857D0}"/>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33261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427" y="928024"/>
            <a:ext cx="5915025" cy="7735712"/>
          </a:xfrm>
        </p:spPr>
        <p:txBody>
          <a:bodyPr>
            <a:normAutofit/>
          </a:bodyPr>
          <a:lstStyle/>
          <a:p>
            <a:pPr marL="0" indent="0" algn="ctr">
              <a:buNone/>
            </a:pPr>
            <a:r>
              <a:rPr lang="en-GB" sz="1800" u="sng" dirty="0"/>
              <a:t>Calming The Mind</a:t>
            </a:r>
          </a:p>
          <a:p>
            <a:pPr marL="0" indent="0" algn="ctr">
              <a:buNone/>
            </a:pPr>
            <a:endParaRPr lang="en-GB" sz="1800" u="sng" dirty="0"/>
          </a:p>
          <a:p>
            <a:pPr marL="0" indent="0">
              <a:buNone/>
            </a:pPr>
            <a:r>
              <a:rPr lang="en-GB" sz="1800" b="1" dirty="0"/>
              <a:t>Worry Tree………………………………………………..…………..See p. 14</a:t>
            </a:r>
          </a:p>
          <a:p>
            <a:pPr marL="0" indent="0">
              <a:buNone/>
            </a:pPr>
            <a:r>
              <a:rPr lang="en-GB" sz="1800" dirty="0"/>
              <a:t>Worry Trees are helpful for feelings of anxiety surrounding both hypothetical situations and current problems.</a:t>
            </a:r>
            <a:r>
              <a:rPr lang="en-GB" sz="1800" dirty="0">
                <a:solidFill>
                  <a:srgbClr val="FF0000"/>
                </a:solidFill>
              </a:rPr>
              <a:t> </a:t>
            </a:r>
            <a:r>
              <a:rPr lang="en-GB" sz="1800" dirty="0"/>
              <a:t>A copy of a Worry Tree has been provided in this pack.</a:t>
            </a:r>
          </a:p>
          <a:p>
            <a:endParaRPr lang="en-GB" sz="1800" dirty="0"/>
          </a:p>
          <a:p>
            <a:pPr marL="0" indent="0">
              <a:buNone/>
            </a:pPr>
            <a:r>
              <a:rPr lang="en-GB" sz="1800" b="1" dirty="0"/>
              <a:t>Visualisation………………………………..………………….…….See p. 15</a:t>
            </a:r>
          </a:p>
          <a:p>
            <a:pPr marL="0" indent="0">
              <a:buNone/>
            </a:pPr>
            <a:r>
              <a:rPr lang="en-GB" sz="1800" dirty="0"/>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p>
          <a:p>
            <a:pPr marL="0" indent="0">
              <a:buNone/>
            </a:pPr>
            <a:endParaRPr lang="en-GB" sz="1800" dirty="0"/>
          </a:p>
          <a:p>
            <a:pPr marL="0" indent="0">
              <a:buNone/>
            </a:pPr>
            <a:r>
              <a:rPr lang="en-GB" sz="1800" b="1" dirty="0"/>
              <a:t>Safe Place Visualisation………………………………………….See p. 16</a:t>
            </a:r>
          </a:p>
          <a:p>
            <a:pPr marL="0" indent="0">
              <a:buNone/>
            </a:pPr>
            <a:r>
              <a:rPr lang="en-GB" sz="1800" dirty="0"/>
              <a:t>A powerful stress reduction and relaxation tool, which can be applied at any time, in any location.</a:t>
            </a:r>
          </a:p>
          <a:p>
            <a:pPr marL="0" indent="0">
              <a:buNone/>
            </a:pPr>
            <a:endParaRPr lang="en-GB" sz="1800" b="1" dirty="0"/>
          </a:p>
          <a:p>
            <a:pPr marL="0" indent="0">
              <a:buNone/>
            </a:pPr>
            <a:r>
              <a:rPr lang="en-GB" sz="1800" b="1" dirty="0"/>
              <a:t>Developing  Coping-Self Talk………………………………….See p. 17</a:t>
            </a:r>
          </a:p>
          <a:p>
            <a:pPr marL="0" indent="0">
              <a:buNone/>
            </a:pPr>
            <a:r>
              <a:rPr lang="en-GB" sz="1800" dirty="0"/>
              <a:t>These are phrases that you can say to yourself that are supportive.  For example “Just because it has happened before it does not mean it will happen again”</a:t>
            </a:r>
          </a:p>
          <a:p>
            <a:endParaRPr lang="en-GB" b="1" dirty="0">
              <a:solidFill>
                <a:srgbClr val="FF0000"/>
              </a:solidFill>
            </a:endParaRPr>
          </a:p>
          <a:p>
            <a:pPr marL="0" indent="0">
              <a:buNone/>
            </a:pPr>
            <a:endParaRPr lang="en-GB" dirty="0"/>
          </a:p>
          <a:p>
            <a:endParaRPr lang="en-GB" dirty="0"/>
          </a:p>
        </p:txBody>
      </p:sp>
      <p:pic>
        <p:nvPicPr>
          <p:cNvPr id="5127" name="Picture 7" descr="C:\Users\Maria.Langdrige\AppData\Local\Microsoft\Windows\Temporary Internet Files\Content.IE5\EB18I1EQ\supermemoria-478x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19" y="7754150"/>
            <a:ext cx="2331654" cy="29218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8427" y="8048520"/>
            <a:ext cx="3429000" cy="1477328"/>
          </a:xfrm>
          <a:prstGeom prst="rect">
            <a:avLst/>
          </a:prstGeom>
        </p:spPr>
        <p:txBody>
          <a:bodyPr>
            <a:spAutoFit/>
          </a:bodyPr>
          <a:lstStyle/>
          <a:p>
            <a:r>
              <a:rPr lang="en-GB" b="1" dirty="0"/>
              <a:t>Self Soothing Strategies……………………..See p. 18</a:t>
            </a:r>
          </a:p>
          <a:p>
            <a:r>
              <a:rPr lang="en-GB" dirty="0"/>
              <a:t>Develop self-soothing strategies so that you don’t have to always rely on family and friends.</a:t>
            </a:r>
          </a:p>
        </p:txBody>
      </p:sp>
      <p:sp>
        <p:nvSpPr>
          <p:cNvPr id="8"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26264" y="1273585"/>
            <a:ext cx="315505" cy="378374"/>
          </a:xfrm>
        </p:spPr>
        <p:txBody>
          <a:bodyPr/>
          <a:lstStyle/>
          <a:p>
            <a:fld id="{0E0EA5D9-FFAC-4864-B705-ADA6735702EB}" type="slidenum">
              <a:rPr lang="en-GB" smtClean="0">
                <a:solidFill>
                  <a:schemeClr val="tx1"/>
                </a:solidFill>
              </a:rPr>
              <a:t>14</a:t>
            </a:fld>
            <a:endParaRPr lang="en-GB" dirty="0">
              <a:solidFill>
                <a:schemeClr val="tx1"/>
              </a:solidFill>
            </a:endParaRPr>
          </a:p>
        </p:txBody>
      </p:sp>
      <p:sp>
        <p:nvSpPr>
          <p:cNvPr id="9" name="Oval 8">
            <a:extLst>
              <a:ext uri="{FF2B5EF4-FFF2-40B4-BE49-F238E27FC236}">
                <a16:creationId xmlns:a16="http://schemas.microsoft.com/office/drawing/2014/main" id="{634EC2BD-27E3-4F2C-BE51-F1013A378FEE}"/>
              </a:ext>
            </a:extLst>
          </p:cNvPr>
          <p:cNvSpPr/>
          <p:nvPr/>
        </p:nvSpPr>
        <p:spPr>
          <a:xfrm>
            <a:off x="3226265" y="1304883"/>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5">
            <a:extLst>
              <a:ext uri="{FF2B5EF4-FFF2-40B4-BE49-F238E27FC236}">
                <a16:creationId xmlns:a16="http://schemas.microsoft.com/office/drawing/2014/main" id="{B0782DB2-7CF0-4DD3-B027-9D63E72EF4FA}"/>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226720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Maria.Langdrige\AppData\Local\Microsoft\Windows\Temporary Internet Files\Content.IE5\EB18I1EQ\tree_of_life_by_scaryhoboclown[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rcRect l="18310" r="20321"/>
          <a:stretch/>
        </p:blipFill>
        <p:spPr bwMode="auto">
          <a:xfrm>
            <a:off x="0" y="956120"/>
            <a:ext cx="6858000" cy="11175024"/>
          </a:xfrm>
          <a:prstGeom prst="rect">
            <a:avLst/>
          </a:prstGeom>
          <a:solidFill>
            <a:schemeClr val="accent6">
              <a:lumMod val="60000"/>
              <a:lumOff val="40000"/>
            </a:schemeClr>
          </a:solidFill>
        </p:spPr>
      </p:pic>
      <p:sp>
        <p:nvSpPr>
          <p:cNvPr id="5" name="TextBox 4"/>
          <p:cNvSpPr txBox="1"/>
          <p:nvPr/>
        </p:nvSpPr>
        <p:spPr>
          <a:xfrm>
            <a:off x="627683" y="1433126"/>
            <a:ext cx="5827362" cy="677108"/>
          </a:xfrm>
          <a:prstGeom prst="rect">
            <a:avLst/>
          </a:prstGeom>
          <a:solidFill>
            <a:schemeClr val="accent2">
              <a:lumMod val="20000"/>
              <a:lumOff val="80000"/>
            </a:schemeClr>
          </a:solidFill>
          <a:ln>
            <a:solidFill>
              <a:schemeClr val="tx1"/>
            </a:solidFill>
          </a:ln>
        </p:spPr>
        <p:txBody>
          <a:bodyPr wrap="square" rtlCol="0">
            <a:spAutoFit/>
          </a:bodyPr>
          <a:lstStyle/>
          <a:p>
            <a:r>
              <a:rPr lang="en-GB" sz="1200" dirty="0"/>
              <a:t>1</a:t>
            </a:r>
            <a:r>
              <a:rPr lang="en-GB" sz="1400" dirty="0"/>
              <a:t>. What am I worrying about?</a:t>
            </a:r>
          </a:p>
          <a:p>
            <a:r>
              <a:rPr lang="en-GB" sz="1200" dirty="0"/>
              <a:t>____________________________________________________________________________________________________________________________________________________</a:t>
            </a:r>
          </a:p>
        </p:txBody>
      </p:sp>
      <p:sp>
        <p:nvSpPr>
          <p:cNvPr id="6" name="TextBox 5"/>
          <p:cNvSpPr txBox="1"/>
          <p:nvPr/>
        </p:nvSpPr>
        <p:spPr>
          <a:xfrm>
            <a:off x="1998637" y="2170980"/>
            <a:ext cx="3085454" cy="307777"/>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2. Can I do anything about this issue?</a:t>
            </a:r>
          </a:p>
        </p:txBody>
      </p:sp>
      <p:sp>
        <p:nvSpPr>
          <p:cNvPr id="7" name="TextBox 6"/>
          <p:cNvSpPr txBox="1"/>
          <p:nvPr/>
        </p:nvSpPr>
        <p:spPr>
          <a:xfrm>
            <a:off x="750373" y="3307463"/>
            <a:ext cx="2249836" cy="523220"/>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Try to distract myself to ease my worry</a:t>
            </a:r>
          </a:p>
        </p:txBody>
      </p:sp>
      <p:sp>
        <p:nvSpPr>
          <p:cNvPr id="8" name="TextBox 7"/>
          <p:cNvSpPr txBox="1"/>
          <p:nvPr/>
        </p:nvSpPr>
        <p:spPr>
          <a:xfrm>
            <a:off x="3852621" y="3215131"/>
            <a:ext cx="2774196" cy="738664"/>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Make a mind-map or list showing what different things I can do to stop or improve my worry.</a:t>
            </a:r>
          </a:p>
        </p:txBody>
      </p:sp>
      <p:sp>
        <p:nvSpPr>
          <p:cNvPr id="9" name="TextBox 8"/>
          <p:cNvSpPr txBox="1"/>
          <p:nvPr/>
        </p:nvSpPr>
        <p:spPr>
          <a:xfrm>
            <a:off x="3988238" y="10058938"/>
            <a:ext cx="2774196" cy="1169551"/>
          </a:xfrm>
          <a:prstGeom prst="rect">
            <a:avLst/>
          </a:prstGeom>
          <a:solidFill>
            <a:schemeClr val="accent2">
              <a:lumMod val="20000"/>
              <a:lumOff val="80000"/>
            </a:schemeClr>
          </a:solidFill>
          <a:ln>
            <a:solidFill>
              <a:schemeClr val="tx1"/>
            </a:solidFill>
          </a:ln>
        </p:spPr>
        <p:txBody>
          <a:bodyPr wrap="square" rtlCol="0">
            <a:spAutoFit/>
          </a:bodyPr>
          <a:lstStyle/>
          <a:p>
            <a:r>
              <a:rPr lang="en-GB" sz="1400" dirty="0"/>
              <a:t>Tip: make your mind-maps and lists colourful, you will be more likely to remember what you have written, and engage with the material more!</a:t>
            </a:r>
          </a:p>
        </p:txBody>
      </p:sp>
      <p:sp>
        <p:nvSpPr>
          <p:cNvPr id="10" name="TextBox 9"/>
          <p:cNvSpPr txBox="1"/>
          <p:nvPr/>
        </p:nvSpPr>
        <p:spPr>
          <a:xfrm>
            <a:off x="1650571" y="4369978"/>
            <a:ext cx="3781586" cy="307777"/>
          </a:xfrm>
          <a:prstGeom prst="rect">
            <a:avLst/>
          </a:prstGeom>
          <a:solidFill>
            <a:schemeClr val="accent6">
              <a:lumMod val="60000"/>
              <a:lumOff val="40000"/>
            </a:schemeClr>
          </a:solidFill>
          <a:ln>
            <a:solidFill>
              <a:schemeClr val="tx1"/>
            </a:solidFill>
          </a:ln>
        </p:spPr>
        <p:txBody>
          <a:bodyPr wrap="square" rtlCol="0">
            <a:spAutoFit/>
          </a:bodyPr>
          <a:lstStyle/>
          <a:p>
            <a:r>
              <a:rPr lang="en-GB" sz="1200" dirty="0"/>
              <a:t>3. </a:t>
            </a:r>
            <a:r>
              <a:rPr lang="en-GB" sz="1400" dirty="0"/>
              <a:t>Can I do anything about it </a:t>
            </a:r>
            <a:r>
              <a:rPr lang="en-GB" sz="1400" b="1" dirty="0"/>
              <a:t>right now</a:t>
            </a:r>
            <a:r>
              <a:rPr lang="en-GB" sz="1400" dirty="0"/>
              <a:t>?</a:t>
            </a:r>
          </a:p>
        </p:txBody>
      </p:sp>
      <p:sp>
        <p:nvSpPr>
          <p:cNvPr id="11" name="TextBox 10"/>
          <p:cNvSpPr txBox="1"/>
          <p:nvPr/>
        </p:nvSpPr>
        <p:spPr>
          <a:xfrm>
            <a:off x="503699" y="5208918"/>
            <a:ext cx="2774196" cy="677108"/>
          </a:xfrm>
          <a:prstGeom prst="rect">
            <a:avLst/>
          </a:prstGeom>
          <a:solidFill>
            <a:schemeClr val="accent6">
              <a:lumMod val="60000"/>
              <a:lumOff val="40000"/>
            </a:schemeClr>
          </a:solidFill>
          <a:ln>
            <a:solidFill>
              <a:schemeClr val="tx1"/>
            </a:solidFill>
          </a:ln>
        </p:spPr>
        <p:txBody>
          <a:bodyPr wrap="square" rtlCol="0">
            <a:spAutoFit/>
          </a:bodyPr>
          <a:lstStyle/>
          <a:p>
            <a:r>
              <a:rPr lang="en-GB" sz="1400" b="1" dirty="0"/>
              <a:t>Yes</a:t>
            </a:r>
            <a:r>
              <a:rPr lang="en-GB" sz="1400" dirty="0"/>
              <a:t>,</a:t>
            </a:r>
            <a:r>
              <a:rPr lang="en-GB" sz="1400" b="1" dirty="0"/>
              <a:t> </a:t>
            </a:r>
            <a:r>
              <a:rPr lang="en-GB" sz="1400" dirty="0"/>
              <a:t>I can…</a:t>
            </a:r>
          </a:p>
          <a:p>
            <a:r>
              <a:rPr lang="en-GB" sz="1200" dirty="0"/>
              <a:t>____________________________________________________________________</a:t>
            </a:r>
            <a:endParaRPr lang="en-GB" sz="1200" b="1" dirty="0"/>
          </a:p>
        </p:txBody>
      </p:sp>
      <p:sp>
        <p:nvSpPr>
          <p:cNvPr id="12" name="TextBox 11"/>
          <p:cNvSpPr txBox="1"/>
          <p:nvPr/>
        </p:nvSpPr>
        <p:spPr>
          <a:xfrm>
            <a:off x="3882331" y="5261765"/>
            <a:ext cx="2774196" cy="523220"/>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No, I cannot do anything about it in this moment.</a:t>
            </a:r>
          </a:p>
        </p:txBody>
      </p:sp>
      <p:sp>
        <p:nvSpPr>
          <p:cNvPr id="13" name="TextBox 12"/>
          <p:cNvSpPr txBox="1"/>
          <p:nvPr/>
        </p:nvSpPr>
        <p:spPr>
          <a:xfrm>
            <a:off x="4574587" y="6364960"/>
            <a:ext cx="1947620" cy="954107"/>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Make a mind-map or action plan of what I can do in the future to help ease my worry.</a:t>
            </a:r>
          </a:p>
        </p:txBody>
      </p:sp>
      <p:sp>
        <p:nvSpPr>
          <p:cNvPr id="14" name="TextBox 13"/>
          <p:cNvSpPr txBox="1"/>
          <p:nvPr/>
        </p:nvSpPr>
        <p:spPr>
          <a:xfrm>
            <a:off x="4407977" y="8293471"/>
            <a:ext cx="2249836" cy="738664"/>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Do my best to stop worrying by distracting  myself, until I can action my plan.</a:t>
            </a:r>
          </a:p>
        </p:txBody>
      </p:sp>
      <p:sp>
        <p:nvSpPr>
          <p:cNvPr id="15" name="TextBox 14"/>
          <p:cNvSpPr txBox="1"/>
          <p:nvPr/>
        </p:nvSpPr>
        <p:spPr>
          <a:xfrm>
            <a:off x="968640" y="6927477"/>
            <a:ext cx="1813302" cy="307777"/>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Do this now!</a:t>
            </a:r>
          </a:p>
        </p:txBody>
      </p:sp>
      <p:sp>
        <p:nvSpPr>
          <p:cNvPr id="16" name="TextBox 15"/>
          <p:cNvSpPr txBox="1"/>
          <p:nvPr/>
        </p:nvSpPr>
        <p:spPr>
          <a:xfrm>
            <a:off x="786537" y="8232185"/>
            <a:ext cx="1813302" cy="523220"/>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Stop worrying and distract yourself.</a:t>
            </a:r>
          </a:p>
        </p:txBody>
      </p:sp>
      <p:cxnSp>
        <p:nvCxnSpPr>
          <p:cNvPr id="20" name="Straight Arrow Connector 19"/>
          <p:cNvCxnSpPr/>
          <p:nvPr/>
        </p:nvCxnSpPr>
        <p:spPr>
          <a:xfrm>
            <a:off x="5548397" y="5769050"/>
            <a:ext cx="0" cy="5256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532895" y="7296481"/>
            <a:ext cx="15502" cy="9357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556502" y="2469089"/>
            <a:ext cx="0" cy="6995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327334" y="2469089"/>
            <a:ext cx="0" cy="6995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83044" y="2618699"/>
            <a:ext cx="728419" cy="369332"/>
          </a:xfrm>
          <a:prstGeom prst="rect">
            <a:avLst/>
          </a:prstGeom>
          <a:noFill/>
        </p:spPr>
        <p:txBody>
          <a:bodyPr wrap="square" rtlCol="0">
            <a:spAutoFit/>
          </a:bodyPr>
          <a:lstStyle/>
          <a:p>
            <a:r>
              <a:rPr lang="en-GB" b="1" dirty="0"/>
              <a:t>NO</a:t>
            </a:r>
          </a:p>
        </p:txBody>
      </p:sp>
      <p:sp>
        <p:nvSpPr>
          <p:cNvPr id="51" name="TextBox 50"/>
          <p:cNvSpPr txBox="1"/>
          <p:nvPr/>
        </p:nvSpPr>
        <p:spPr>
          <a:xfrm>
            <a:off x="4556502" y="2600059"/>
            <a:ext cx="728419" cy="369332"/>
          </a:xfrm>
          <a:prstGeom prst="rect">
            <a:avLst/>
          </a:prstGeom>
          <a:noFill/>
        </p:spPr>
        <p:txBody>
          <a:bodyPr wrap="square" rtlCol="0">
            <a:spAutoFit/>
          </a:bodyPr>
          <a:lstStyle/>
          <a:p>
            <a:r>
              <a:rPr lang="en-GB" b="1" dirty="0"/>
              <a:t>YES</a:t>
            </a:r>
          </a:p>
        </p:txBody>
      </p:sp>
      <p:cxnSp>
        <p:nvCxnSpPr>
          <p:cNvPr id="52" name="Straight Arrow Connector 51"/>
          <p:cNvCxnSpPr/>
          <p:nvPr/>
        </p:nvCxnSpPr>
        <p:spPr>
          <a:xfrm>
            <a:off x="5239719" y="4646977"/>
            <a:ext cx="0" cy="5256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875291" y="4639970"/>
            <a:ext cx="0" cy="5256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569421" y="3861462"/>
            <a:ext cx="0" cy="5085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875291" y="5911809"/>
            <a:ext cx="0" cy="984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864964" y="7204476"/>
            <a:ext cx="0" cy="9335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762536" y="1090518"/>
            <a:ext cx="3675676" cy="800219"/>
          </a:xfrm>
          <a:prstGeom prst="rect">
            <a:avLst/>
          </a:prstGeom>
          <a:noFill/>
        </p:spPr>
        <p:txBody>
          <a:bodyPr wrap="square" rtlCol="0">
            <a:spAutoFit/>
          </a:bodyPr>
          <a:lstStyle/>
          <a:p>
            <a:pPr algn="ctr"/>
            <a:r>
              <a:rPr lang="en-GB" u="sng" dirty="0"/>
              <a:t>Worry Tree</a:t>
            </a:r>
          </a:p>
          <a:p>
            <a:pPr algn="ctr"/>
            <a:endParaRPr lang="en-GB" sz="2800" u="sng" dirty="0"/>
          </a:p>
        </p:txBody>
      </p:sp>
      <p:pic>
        <p:nvPicPr>
          <p:cNvPr id="1029" name="Picture 5" descr="C:\Users\Maria.Langdrige\AppData\Local\Microsoft\Windows\Temporary Internet Files\Content.IE5\E913N55V\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6091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Maria.Langdrige\AppData\Local\Microsoft\Windows\Temporary Internet Files\Content.IE5\EB18I1EQ\blockpage[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6091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0" descr="C:\Users\Maria.Langdrige\AppData\Local\Microsoft\Windows\Temporary Internet Files\Content.IE5\URZJFUDR\14154-illustration-of-a-cartoon-bee-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5888" y="2117588"/>
            <a:ext cx="406490" cy="4064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 descr="C:\Users\Maria.Langdrige\AppData\Local\Microsoft\Windows\Temporary Internet Files\Content.IE5\URZJFUDR\14154-illustration-of-a-cartoon-bee-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18683" y="3116933"/>
            <a:ext cx="421363" cy="42136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1" descr="C:\Users\Maria.Langdrige\AppData\Local\Microsoft\Windows\Temporary Internet Files\Content.IE5\EB18I1EQ\clipart-butterfly-5[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6091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C:\Users\Maria.Langdrige\AppData\Local\Microsoft\Windows\Temporary Internet Files\Content.IE5\EB18I1EQ\398847-pretty-pink-butterfly_(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94825">
            <a:off x="2062733" y="873542"/>
            <a:ext cx="524042" cy="43858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4" descr="C:\Users\Maria.Langdrige\AppData\Local\Microsoft\Windows\Temporary Internet Files\Content.IE5\EB18I1EQ\398847-pretty-pink-butterfly_(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626752" flipH="1" flipV="1">
            <a:off x="3659348" y="5847773"/>
            <a:ext cx="476961" cy="3991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 descr="C:\Users\Maria.Langdrige\AppData\Local\Microsoft\Windows\Temporary Internet Files\Content.IE5\UV059V5Z\stock-photo-hummingbird-watercolor-drawing-262084259[1].jpg"/>
          <p:cNvPicPr>
            <a:picLocks noChangeAspect="1" noChangeArrowheads="1"/>
          </p:cNvPicPr>
          <p:nvPr/>
        </p:nvPicPr>
        <p:blipFill rotWithShape="1">
          <a:blip r:embed="rId10">
            <a:extLst>
              <a:ext uri="{28A0092B-C50C-407E-A947-70E740481C1C}">
                <a14:useLocalDpi xmlns:a14="http://schemas.microsoft.com/office/drawing/2010/main" val="0"/>
              </a:ext>
            </a:extLst>
          </a:blip>
          <a:srcRect b="14098"/>
          <a:stretch/>
        </p:blipFill>
        <p:spPr bwMode="auto">
          <a:xfrm rot="1184477" flipH="1">
            <a:off x="2224576" y="6073510"/>
            <a:ext cx="676712" cy="5340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7" descr="C:\Users\Maria.Langdrige\AppData\Local\Microsoft\Windows\Temporary Internet Files\Content.IE5\UV059V5Z\stock-photo-hummingbird-watercolor-drawing-262084259[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4098"/>
          <a:stretch/>
        </p:blipFill>
        <p:spPr bwMode="auto">
          <a:xfrm>
            <a:off x="3792366" y="7897678"/>
            <a:ext cx="518403" cy="413213"/>
          </a:xfrm>
          <a:prstGeom prst="rect">
            <a:avLst/>
          </a:prstGeom>
          <a:noFill/>
          <a:extLst>
            <a:ext uri="{909E8E84-426E-40DD-AFC4-6F175D3DCCD1}">
              <a14:hiddenFill xmlns:a14="http://schemas.microsoft.com/office/drawing/2010/main">
                <a:solidFill>
                  <a:srgbClr val="FFFFFF"/>
                </a:solidFill>
              </a14:hiddenFill>
            </a:ext>
          </a:extLst>
        </p:spPr>
      </p:pic>
      <p:sp>
        <p:nvSpPr>
          <p:cNvPr id="42"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4452459" y="1059220"/>
            <a:ext cx="315505" cy="378374"/>
          </a:xfrm>
        </p:spPr>
        <p:txBody>
          <a:bodyPr/>
          <a:lstStyle/>
          <a:p>
            <a:fld id="{0E0EA5D9-FFAC-4864-B705-ADA6735702EB}" type="slidenum">
              <a:rPr lang="en-GB" smtClean="0">
                <a:solidFill>
                  <a:schemeClr val="tx1"/>
                </a:solidFill>
              </a:rPr>
              <a:t>15</a:t>
            </a:fld>
            <a:endParaRPr lang="en-GB" dirty="0">
              <a:solidFill>
                <a:schemeClr val="tx1"/>
              </a:solidFill>
            </a:endParaRPr>
          </a:p>
        </p:txBody>
      </p:sp>
      <p:sp>
        <p:nvSpPr>
          <p:cNvPr id="43" name="Oval 42">
            <a:extLst>
              <a:ext uri="{FF2B5EF4-FFF2-40B4-BE49-F238E27FC236}">
                <a16:creationId xmlns:a16="http://schemas.microsoft.com/office/drawing/2014/main" id="{634EC2BD-27E3-4F2C-BE51-F1013A378FEE}"/>
              </a:ext>
            </a:extLst>
          </p:cNvPr>
          <p:cNvSpPr/>
          <p:nvPr/>
        </p:nvSpPr>
        <p:spPr>
          <a:xfrm>
            <a:off x="4452460" y="1090518"/>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ooter Placeholder 5">
            <a:extLst>
              <a:ext uri="{FF2B5EF4-FFF2-40B4-BE49-F238E27FC236}">
                <a16:creationId xmlns:a16="http://schemas.microsoft.com/office/drawing/2014/main" id="{993F43A9-99B6-4ED9-9E07-469E96774B41}"/>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81247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8000"/>
                    </a14:imgEffect>
                    <a14:imgEffect>
                      <a14:brightnessContrast bright="24000"/>
                    </a14:imgEffect>
                  </a14:imgLayer>
                </a14:imgProps>
              </a:ext>
              <a:ext uri="{28A0092B-C50C-407E-A947-70E740481C1C}">
                <a14:useLocalDpi xmlns:a14="http://schemas.microsoft.com/office/drawing/2010/main" val="0"/>
              </a:ext>
            </a:extLst>
          </a:blip>
          <a:srcRect l="11440" r="60744"/>
          <a:stretch/>
        </p:blipFill>
        <p:spPr bwMode="auto">
          <a:xfrm>
            <a:off x="0" y="0"/>
            <a:ext cx="6858000" cy="1194929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8029" y="1472333"/>
            <a:ext cx="6241942" cy="11515241"/>
          </a:xfrm>
        </p:spPr>
        <p:txBody>
          <a:bodyPr>
            <a:normAutofit/>
          </a:bodyPr>
          <a:lstStyle/>
          <a:p>
            <a:pPr marL="0" indent="0" algn="ctr">
              <a:buNone/>
            </a:pPr>
            <a:endParaRPr lang="en-GB" sz="1600" b="1" u="sng" dirty="0"/>
          </a:p>
          <a:p>
            <a:pPr marL="0" indent="0" algn="ctr">
              <a:buNone/>
            </a:pPr>
            <a:endParaRPr lang="en-GB" sz="1600" b="1" u="sng" dirty="0"/>
          </a:p>
          <a:p>
            <a:pPr marL="0" indent="0">
              <a:buNone/>
            </a:pPr>
            <a:r>
              <a:rPr lang="en-GB" sz="1200" i="1" dirty="0"/>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sz="1200" i="1" dirty="0"/>
          </a:p>
          <a:p>
            <a:pPr marL="0" indent="0">
              <a:buNone/>
            </a:pPr>
            <a:r>
              <a:rPr lang="en-GB" sz="1600" dirty="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r>
              <a:rPr lang="en-GB" sz="1600" dirty="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r>
              <a:rPr lang="en-GB" sz="1600" dirty="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r>
              <a:rPr lang="en-GB" sz="1600" dirty="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r>
              <a:rPr lang="en-GB" sz="1600" dirty="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4" name="Rectangle 3"/>
          <p:cNvSpPr/>
          <p:nvPr/>
        </p:nvSpPr>
        <p:spPr>
          <a:xfrm>
            <a:off x="1714500" y="950021"/>
            <a:ext cx="3429000" cy="646331"/>
          </a:xfrm>
          <a:prstGeom prst="rect">
            <a:avLst/>
          </a:prstGeom>
        </p:spPr>
        <p:txBody>
          <a:bodyPr>
            <a:spAutoFit/>
          </a:bodyPr>
          <a:lstStyle/>
          <a:p>
            <a:pPr algn="ctr"/>
            <a:r>
              <a:rPr lang="en-GB" u="sng" dirty="0"/>
              <a:t>Guided Visual Imagery Relaxation: The Beach</a:t>
            </a:r>
          </a:p>
        </p:txBody>
      </p:sp>
      <p:sp>
        <p:nvSpPr>
          <p:cNvPr id="1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71247" y="1565054"/>
            <a:ext cx="315505" cy="378374"/>
          </a:xfrm>
        </p:spPr>
        <p:txBody>
          <a:bodyPr/>
          <a:lstStyle/>
          <a:p>
            <a:fld id="{0E0EA5D9-FFAC-4864-B705-ADA6735702EB}" type="slidenum">
              <a:rPr lang="en-GB" smtClean="0">
                <a:solidFill>
                  <a:schemeClr val="tx1"/>
                </a:solidFill>
              </a:rPr>
              <a:t>16</a:t>
            </a:fld>
            <a:endParaRPr lang="en-GB" dirty="0">
              <a:solidFill>
                <a:schemeClr val="tx1"/>
              </a:solidFill>
            </a:endParaRPr>
          </a:p>
        </p:txBody>
      </p:sp>
      <p:sp>
        <p:nvSpPr>
          <p:cNvPr id="12" name="Oval 11">
            <a:extLst>
              <a:ext uri="{FF2B5EF4-FFF2-40B4-BE49-F238E27FC236}">
                <a16:creationId xmlns:a16="http://schemas.microsoft.com/office/drawing/2014/main" id="{634EC2BD-27E3-4F2C-BE51-F1013A378FEE}"/>
              </a:ext>
            </a:extLst>
          </p:cNvPr>
          <p:cNvSpPr/>
          <p:nvPr/>
        </p:nvSpPr>
        <p:spPr>
          <a:xfrm>
            <a:off x="3260615" y="1596352"/>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5">
            <a:extLst>
              <a:ext uri="{FF2B5EF4-FFF2-40B4-BE49-F238E27FC236}">
                <a16:creationId xmlns:a16="http://schemas.microsoft.com/office/drawing/2014/main" id="{0018CA08-4C76-47EE-9B21-628884092561}"/>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68288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630" y="804090"/>
            <a:ext cx="3854738" cy="1218597"/>
          </a:xfrm>
        </p:spPr>
        <p:txBody>
          <a:bodyPr>
            <a:normAutofit/>
          </a:bodyPr>
          <a:lstStyle/>
          <a:p>
            <a:pPr algn="ctr"/>
            <a:r>
              <a:rPr lang="en-GB" sz="1800" u="sng" dirty="0"/>
              <a:t>Relaxing Safe Place Imagery</a:t>
            </a:r>
          </a:p>
        </p:txBody>
      </p:sp>
      <p:sp>
        <p:nvSpPr>
          <p:cNvPr id="5" name="Rectangle 4">
            <a:extLst>
              <a:ext uri="{FF2B5EF4-FFF2-40B4-BE49-F238E27FC236}">
                <a16:creationId xmlns:a16="http://schemas.microsoft.com/office/drawing/2014/main" id="{FBED26DE-4981-4E45-A800-A746CF8EE8C4}"/>
              </a:ext>
            </a:extLst>
          </p:cNvPr>
          <p:cNvSpPr/>
          <p:nvPr/>
        </p:nvSpPr>
        <p:spPr>
          <a:xfrm>
            <a:off x="402236" y="1925984"/>
            <a:ext cx="6275698" cy="738664"/>
          </a:xfrm>
          <a:prstGeom prst="rect">
            <a:avLst/>
          </a:prstGeom>
        </p:spPr>
        <p:txBody>
          <a:bodyPr wrap="square">
            <a:spAutoFit/>
          </a:bodyPr>
          <a:lstStyle/>
          <a:p>
            <a:r>
              <a:rPr lang="en-GB" sz="1400" dirty="0"/>
              <a:t>All visualisations can be strengthened by engaging all of your senses in creating your ‘Safe Place’. If you any negative thoughts enter your positive imagery, discard that image and create another one. </a:t>
            </a:r>
          </a:p>
        </p:txBody>
      </p:sp>
      <p:pic>
        <p:nvPicPr>
          <p:cNvPr id="7" name="Picture 6">
            <a:extLst>
              <a:ext uri="{FF2B5EF4-FFF2-40B4-BE49-F238E27FC236}">
                <a16:creationId xmlns:a16="http://schemas.microsoft.com/office/drawing/2014/main" id="{4D6FBBAC-2DD7-4732-9E13-FFAAFBF8E0E8}"/>
              </a:ext>
            </a:extLst>
          </p:cNvPr>
          <p:cNvPicPr>
            <a:picLocks noChangeAspect="1"/>
          </p:cNvPicPr>
          <p:nvPr/>
        </p:nvPicPr>
        <p:blipFill rotWithShape="1">
          <a:blip r:embed="rId3">
            <a:extLst>
              <a:ext uri="{28A0092B-C50C-407E-A947-70E740481C1C}">
                <a14:useLocalDpi xmlns:a14="http://schemas.microsoft.com/office/drawing/2010/main" val="0"/>
              </a:ext>
            </a:extLst>
          </a:blip>
          <a:srcRect l="4276" t="7376" r="2414" b="45961"/>
          <a:stretch/>
        </p:blipFill>
        <p:spPr>
          <a:xfrm>
            <a:off x="1757200" y="2626635"/>
            <a:ext cx="3343598" cy="954107"/>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B0AD61BD-EF08-4278-A7EC-24F2D7671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60" y="3718197"/>
            <a:ext cx="1144929" cy="954108"/>
          </a:xfrm>
          <a:prstGeom prst="rect">
            <a:avLst/>
          </a:prstGeom>
        </p:spPr>
      </p:pic>
      <p:sp>
        <p:nvSpPr>
          <p:cNvPr id="10" name="Rectangle 9">
            <a:extLst>
              <a:ext uri="{FF2B5EF4-FFF2-40B4-BE49-F238E27FC236}">
                <a16:creationId xmlns:a16="http://schemas.microsoft.com/office/drawing/2014/main" id="{700891D4-848B-4BC7-A14E-0C532C9D162E}"/>
              </a:ext>
            </a:extLst>
          </p:cNvPr>
          <p:cNvSpPr/>
          <p:nvPr/>
        </p:nvSpPr>
        <p:spPr>
          <a:xfrm>
            <a:off x="1481557" y="3718196"/>
            <a:ext cx="4850232" cy="954107"/>
          </a:xfrm>
          <a:prstGeom prst="rect">
            <a:avLst/>
          </a:prstGeom>
          <a:solidFill>
            <a:schemeClr val="accent5">
              <a:lumMod val="20000"/>
              <a:lumOff val="80000"/>
            </a:schemeClr>
          </a:solidFill>
        </p:spPr>
        <p:txBody>
          <a:bodyPr wrap="square">
            <a:spAutoFit/>
          </a:bodyPr>
          <a:lstStyle/>
          <a:p>
            <a:r>
              <a:rPr lang="en-GB" sz="1400" dirty="0"/>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59EB04EC-964B-43C3-A81E-5EB217A47221}"/>
              </a:ext>
            </a:extLst>
          </p:cNvPr>
          <p:cNvSpPr/>
          <p:nvPr/>
        </p:nvSpPr>
        <p:spPr>
          <a:xfrm>
            <a:off x="416764" y="4829301"/>
            <a:ext cx="5915025" cy="954107"/>
          </a:xfrm>
          <a:prstGeom prst="rect">
            <a:avLst/>
          </a:prstGeom>
          <a:solidFill>
            <a:schemeClr val="accent6">
              <a:lumMod val="20000"/>
              <a:lumOff val="80000"/>
            </a:schemeClr>
          </a:solidFill>
        </p:spPr>
        <p:txBody>
          <a:bodyPr wrap="square">
            <a:spAutoFit/>
          </a:bodyPr>
          <a:lstStyle/>
          <a:p>
            <a:r>
              <a:rPr lang="en-GB" sz="1400" dirty="0"/>
              <a:t>Imagine a place where you can feel safe and relaxed. Your safe place can be somewhere you have been on holiday, somewhere you have seen a picture of, or a completely new place you create. Avoid using your home as your safe place, as it is too familiar. Challenge your creativity! </a:t>
            </a:r>
          </a:p>
        </p:txBody>
      </p:sp>
      <p:pic>
        <p:nvPicPr>
          <p:cNvPr id="12" name="Picture 11">
            <a:extLst>
              <a:ext uri="{FF2B5EF4-FFF2-40B4-BE49-F238E27FC236}">
                <a16:creationId xmlns:a16="http://schemas.microsoft.com/office/drawing/2014/main" id="{47C06206-BE29-4C1C-866E-F49855C4E069}"/>
              </a:ext>
            </a:extLst>
          </p:cNvPr>
          <p:cNvPicPr>
            <a:picLocks noChangeAspect="1"/>
          </p:cNvPicPr>
          <p:nvPr/>
        </p:nvPicPr>
        <p:blipFill rotWithShape="1">
          <a:blip r:embed="rId3">
            <a:extLst>
              <a:ext uri="{28A0092B-C50C-407E-A947-70E740481C1C}">
                <a14:useLocalDpi xmlns:a14="http://schemas.microsoft.com/office/drawing/2010/main" val="0"/>
              </a:ext>
            </a:extLst>
          </a:blip>
          <a:srcRect l="4277" t="7376" r="77730" b="60315"/>
          <a:stretch/>
        </p:blipFill>
        <p:spPr>
          <a:xfrm>
            <a:off x="6061165" y="5854458"/>
            <a:ext cx="644766" cy="660616"/>
          </a:xfrm>
          <a:prstGeom prst="rect">
            <a:avLst/>
          </a:prstGeom>
        </p:spPr>
      </p:pic>
      <p:sp>
        <p:nvSpPr>
          <p:cNvPr id="13" name="Rectangle 12">
            <a:extLst>
              <a:ext uri="{FF2B5EF4-FFF2-40B4-BE49-F238E27FC236}">
                <a16:creationId xmlns:a16="http://schemas.microsoft.com/office/drawing/2014/main" id="{29E80276-7921-4806-BDF9-D47250D7F005}"/>
              </a:ext>
            </a:extLst>
          </p:cNvPr>
          <p:cNvSpPr/>
          <p:nvPr/>
        </p:nvSpPr>
        <p:spPr>
          <a:xfrm>
            <a:off x="402236" y="5934229"/>
            <a:ext cx="5607170" cy="523220"/>
          </a:xfrm>
          <a:prstGeom prst="rect">
            <a:avLst/>
          </a:prstGeom>
          <a:solidFill>
            <a:schemeClr val="accent5">
              <a:lumMod val="20000"/>
              <a:lumOff val="80000"/>
            </a:schemeClr>
          </a:solidFill>
        </p:spPr>
        <p:txBody>
          <a:bodyPr wrap="square">
            <a:spAutoFit/>
          </a:bodyPr>
          <a:lstStyle/>
          <a:p>
            <a:r>
              <a:rPr lang="en-GB" sz="1400" dirty="0"/>
              <a:t>Look around your safe place, pay attention all the colours and shapes around you. Describe what you see aloud.</a:t>
            </a:r>
          </a:p>
        </p:txBody>
      </p:sp>
      <p:pic>
        <p:nvPicPr>
          <p:cNvPr id="14" name="Picture 13">
            <a:extLst>
              <a:ext uri="{FF2B5EF4-FFF2-40B4-BE49-F238E27FC236}">
                <a16:creationId xmlns:a16="http://schemas.microsoft.com/office/drawing/2014/main" id="{5515F91F-C5F4-48E5-B7F0-F5F562D22ABA}"/>
              </a:ext>
            </a:extLst>
          </p:cNvPr>
          <p:cNvPicPr>
            <a:picLocks noChangeAspect="1"/>
          </p:cNvPicPr>
          <p:nvPr/>
        </p:nvPicPr>
        <p:blipFill rotWithShape="1">
          <a:blip r:embed="rId3">
            <a:extLst>
              <a:ext uri="{28A0092B-C50C-407E-A947-70E740481C1C}">
                <a14:useLocalDpi xmlns:a14="http://schemas.microsoft.com/office/drawing/2010/main" val="0"/>
              </a:ext>
            </a:extLst>
          </a:blip>
          <a:srcRect l="22991" t="8067" r="59194" b="56495"/>
          <a:stretch/>
        </p:blipFill>
        <p:spPr>
          <a:xfrm>
            <a:off x="97586" y="6656946"/>
            <a:ext cx="638355" cy="724618"/>
          </a:xfrm>
          <a:prstGeom prst="rect">
            <a:avLst/>
          </a:prstGeom>
        </p:spPr>
      </p:pic>
      <p:sp>
        <p:nvSpPr>
          <p:cNvPr id="15" name="Rectangle 14">
            <a:extLst>
              <a:ext uri="{FF2B5EF4-FFF2-40B4-BE49-F238E27FC236}">
                <a16:creationId xmlns:a16="http://schemas.microsoft.com/office/drawing/2014/main" id="{4CA5351B-CA8F-4A1E-9686-FD7BC253ED19}"/>
              </a:ext>
            </a:extLst>
          </p:cNvPr>
          <p:cNvSpPr/>
          <p:nvPr/>
        </p:nvSpPr>
        <p:spPr>
          <a:xfrm>
            <a:off x="694323" y="6622440"/>
            <a:ext cx="5607169" cy="738664"/>
          </a:xfrm>
          <a:prstGeom prst="rect">
            <a:avLst/>
          </a:prstGeom>
          <a:solidFill>
            <a:schemeClr val="accent6">
              <a:lumMod val="20000"/>
              <a:lumOff val="80000"/>
            </a:schemeClr>
          </a:solidFill>
        </p:spPr>
        <p:txBody>
          <a:bodyPr wrap="square">
            <a:spAutoFit/>
          </a:bodyPr>
          <a:lstStyle/>
          <a:p>
            <a:r>
              <a:rPr lang="en-GB" sz="1400" dirty="0"/>
              <a:t>Now focus on what you can hear. Listen to the sounds far away from you, and those close to you. Perhaps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3970623C-F3AA-4619-9030-9EBBA7E20392}"/>
              </a:ext>
            </a:extLst>
          </p:cNvPr>
          <p:cNvSpPr/>
          <p:nvPr/>
        </p:nvSpPr>
        <p:spPr>
          <a:xfrm>
            <a:off x="416765" y="7506196"/>
            <a:ext cx="5592641" cy="738664"/>
          </a:xfrm>
          <a:prstGeom prst="rect">
            <a:avLst/>
          </a:prstGeom>
          <a:solidFill>
            <a:schemeClr val="accent5">
              <a:lumMod val="20000"/>
              <a:lumOff val="80000"/>
            </a:schemeClr>
          </a:solidFill>
        </p:spPr>
        <p:txBody>
          <a:bodyPr wrap="square">
            <a:spAutoFit/>
          </a:bodyPr>
          <a:lstStyle/>
          <a:p>
            <a:r>
              <a:rPr lang="en-GB" sz="1400" dirty="0"/>
              <a:t>Now focus on any skin sensations. Notice the feel of the ground beneath your feet, or whatever is supporting you in this place. Pay attention to the temperature and direction of the wind, and anything else you can feel.</a:t>
            </a:r>
          </a:p>
        </p:txBody>
      </p:sp>
      <p:pic>
        <p:nvPicPr>
          <p:cNvPr id="17" name="Picture 16">
            <a:extLst>
              <a:ext uri="{FF2B5EF4-FFF2-40B4-BE49-F238E27FC236}">
                <a16:creationId xmlns:a16="http://schemas.microsoft.com/office/drawing/2014/main" id="{2F159541-E076-45A1-8DBE-542F12AADD43}"/>
              </a:ext>
            </a:extLst>
          </p:cNvPr>
          <p:cNvPicPr>
            <a:picLocks noChangeAspect="1"/>
          </p:cNvPicPr>
          <p:nvPr/>
        </p:nvPicPr>
        <p:blipFill rotWithShape="1">
          <a:blip r:embed="rId3">
            <a:extLst>
              <a:ext uri="{28A0092B-C50C-407E-A947-70E740481C1C}">
                <a14:useLocalDpi xmlns:a14="http://schemas.microsoft.com/office/drawing/2010/main" val="0"/>
              </a:ext>
            </a:extLst>
          </a:blip>
          <a:srcRect l="79806" t="7376" r="2414" b="58185"/>
          <a:stretch/>
        </p:blipFill>
        <p:spPr>
          <a:xfrm>
            <a:off x="6086187" y="7587432"/>
            <a:ext cx="637107" cy="704158"/>
          </a:xfrm>
          <a:prstGeom prst="rect">
            <a:avLst/>
          </a:prstGeom>
        </p:spPr>
      </p:pic>
      <p:sp>
        <p:nvSpPr>
          <p:cNvPr id="18" name="Rectangle 17">
            <a:extLst>
              <a:ext uri="{FF2B5EF4-FFF2-40B4-BE49-F238E27FC236}">
                <a16:creationId xmlns:a16="http://schemas.microsoft.com/office/drawing/2014/main" id="{304F7C2B-D0B0-404B-A1B0-BF72EC6FFA2F}"/>
              </a:ext>
            </a:extLst>
          </p:cNvPr>
          <p:cNvSpPr/>
          <p:nvPr/>
        </p:nvSpPr>
        <p:spPr>
          <a:xfrm>
            <a:off x="479555" y="9084135"/>
            <a:ext cx="5637466" cy="523220"/>
          </a:xfrm>
          <a:prstGeom prst="rect">
            <a:avLst/>
          </a:prstGeom>
          <a:solidFill>
            <a:schemeClr val="accent5">
              <a:lumMod val="20000"/>
              <a:lumOff val="80000"/>
            </a:schemeClr>
          </a:solidFill>
        </p:spPr>
        <p:txBody>
          <a:bodyPr wrap="square">
            <a:spAutoFit/>
          </a:bodyPr>
          <a:lstStyle/>
          <a:p>
            <a:r>
              <a:rPr lang="en-GB" sz="1400" dirty="0"/>
              <a:t>Pay attention to all of these sensations whilst you spend time relaxing in your safe place.</a:t>
            </a:r>
          </a:p>
        </p:txBody>
      </p:sp>
      <p:pic>
        <p:nvPicPr>
          <p:cNvPr id="19" name="Picture 18">
            <a:extLst>
              <a:ext uri="{FF2B5EF4-FFF2-40B4-BE49-F238E27FC236}">
                <a16:creationId xmlns:a16="http://schemas.microsoft.com/office/drawing/2014/main" id="{A992775D-2F78-4198-B558-91C20189538A}"/>
              </a:ext>
            </a:extLst>
          </p:cNvPr>
          <p:cNvPicPr>
            <a:picLocks noChangeAspect="1"/>
          </p:cNvPicPr>
          <p:nvPr/>
        </p:nvPicPr>
        <p:blipFill rotWithShape="1">
          <a:blip r:embed="rId3">
            <a:extLst>
              <a:ext uri="{28A0092B-C50C-407E-A947-70E740481C1C}">
                <a14:useLocalDpi xmlns:a14="http://schemas.microsoft.com/office/drawing/2010/main" val="0"/>
              </a:ext>
            </a:extLst>
          </a:blip>
          <a:srcRect l="42474" t="7376" r="40841" b="61013"/>
          <a:stretch/>
        </p:blipFill>
        <p:spPr>
          <a:xfrm>
            <a:off x="103297" y="8359549"/>
            <a:ext cx="597878" cy="646331"/>
          </a:xfrm>
          <a:prstGeom prst="rect">
            <a:avLst/>
          </a:prstGeom>
        </p:spPr>
      </p:pic>
      <p:sp>
        <p:nvSpPr>
          <p:cNvPr id="20" name="TextBox 19">
            <a:extLst>
              <a:ext uri="{FF2B5EF4-FFF2-40B4-BE49-F238E27FC236}">
                <a16:creationId xmlns:a16="http://schemas.microsoft.com/office/drawing/2014/main" id="{5061E6A7-7AFD-4A46-875C-6CAF8B8FCAF2}"/>
              </a:ext>
            </a:extLst>
          </p:cNvPr>
          <p:cNvSpPr txBox="1"/>
          <p:nvPr/>
        </p:nvSpPr>
        <p:spPr>
          <a:xfrm>
            <a:off x="708850" y="8389952"/>
            <a:ext cx="5592642" cy="523220"/>
          </a:xfrm>
          <a:prstGeom prst="rect">
            <a:avLst/>
          </a:prstGeom>
          <a:solidFill>
            <a:schemeClr val="accent6">
              <a:lumMod val="20000"/>
              <a:lumOff val="80000"/>
            </a:schemeClr>
          </a:solidFill>
        </p:spPr>
        <p:txBody>
          <a:bodyPr wrap="square" rtlCol="0">
            <a:spAutoFit/>
          </a:bodyPr>
          <a:lstStyle/>
          <a:p>
            <a:r>
              <a:rPr lang="en-GB" sz="1400" dirty="0"/>
              <a:t>Take a deep breath in. Place your hand on your stomach, and imagine a balloon inflating in your stomach. Can you notice any smells there?</a:t>
            </a:r>
          </a:p>
        </p:txBody>
      </p:sp>
      <p:sp>
        <p:nvSpPr>
          <p:cNvPr id="22" name="Rectangle 21">
            <a:extLst>
              <a:ext uri="{FF2B5EF4-FFF2-40B4-BE49-F238E27FC236}">
                <a16:creationId xmlns:a16="http://schemas.microsoft.com/office/drawing/2014/main" id="{5E133E41-81C7-491C-8350-D4148A951130}"/>
              </a:ext>
            </a:extLst>
          </p:cNvPr>
          <p:cNvSpPr/>
          <p:nvPr/>
        </p:nvSpPr>
        <p:spPr>
          <a:xfrm>
            <a:off x="735941" y="9778318"/>
            <a:ext cx="5565551" cy="523220"/>
          </a:xfrm>
          <a:prstGeom prst="rect">
            <a:avLst/>
          </a:prstGeom>
          <a:solidFill>
            <a:schemeClr val="accent6">
              <a:lumMod val="20000"/>
              <a:lumOff val="80000"/>
            </a:schemeClr>
          </a:solidFill>
        </p:spPr>
        <p:txBody>
          <a:bodyPr wrap="square">
            <a:spAutoFit/>
          </a:bodyPr>
          <a:lstStyle/>
          <a:p>
            <a:r>
              <a:rPr lang="en-GB" sz="1400" dirty="0"/>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E089F652-0216-499B-B493-61082784B6E3}"/>
              </a:ext>
            </a:extLst>
          </p:cNvPr>
          <p:cNvSpPr/>
          <p:nvPr/>
        </p:nvSpPr>
        <p:spPr>
          <a:xfrm>
            <a:off x="479555" y="10428706"/>
            <a:ext cx="5637466" cy="738664"/>
          </a:xfrm>
          <a:prstGeom prst="rect">
            <a:avLst/>
          </a:prstGeom>
          <a:solidFill>
            <a:schemeClr val="accent5">
              <a:lumMod val="20000"/>
              <a:lumOff val="80000"/>
            </a:schemeClr>
          </a:solidFill>
        </p:spPr>
        <p:txBody>
          <a:bodyPr wrap="square">
            <a:spAutoFit/>
          </a:bodyPr>
          <a:lstStyle/>
          <a:p>
            <a:r>
              <a:rPr lang="en-GB" sz="1400" dirty="0"/>
              <a:t>You can choose to stay for a while, enjoying the calmness and tranquillity. You can leave when you are ready by slowly opening your eyes and bringing yourself back to alertness in the present.</a:t>
            </a:r>
          </a:p>
        </p:txBody>
      </p:sp>
      <p:sp>
        <p:nvSpPr>
          <p:cNvPr id="24"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36897" y="1589363"/>
            <a:ext cx="315505" cy="378374"/>
          </a:xfrm>
        </p:spPr>
        <p:txBody>
          <a:bodyPr/>
          <a:lstStyle/>
          <a:p>
            <a:fld id="{0E0EA5D9-FFAC-4864-B705-ADA6735702EB}" type="slidenum">
              <a:rPr lang="en-GB" smtClean="0">
                <a:solidFill>
                  <a:schemeClr val="tx1"/>
                </a:solidFill>
              </a:rPr>
              <a:t>17</a:t>
            </a:fld>
            <a:endParaRPr lang="en-GB" dirty="0">
              <a:solidFill>
                <a:schemeClr val="tx1"/>
              </a:solidFill>
            </a:endParaRPr>
          </a:p>
        </p:txBody>
      </p:sp>
      <p:sp>
        <p:nvSpPr>
          <p:cNvPr id="25" name="Oval 24">
            <a:extLst>
              <a:ext uri="{FF2B5EF4-FFF2-40B4-BE49-F238E27FC236}">
                <a16:creationId xmlns:a16="http://schemas.microsoft.com/office/drawing/2014/main" id="{634EC2BD-27E3-4F2C-BE51-F1013A378FEE}"/>
              </a:ext>
            </a:extLst>
          </p:cNvPr>
          <p:cNvSpPr/>
          <p:nvPr/>
        </p:nvSpPr>
        <p:spPr>
          <a:xfrm>
            <a:off x="3226265" y="1620661"/>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ooter Placeholder 5">
            <a:extLst>
              <a:ext uri="{FF2B5EF4-FFF2-40B4-BE49-F238E27FC236}">
                <a16:creationId xmlns:a16="http://schemas.microsoft.com/office/drawing/2014/main" id="{75708ED5-87D1-400E-9B0F-2CBCFF25BCB0}"/>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389382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936" y="743711"/>
            <a:ext cx="4731133" cy="659424"/>
          </a:xfrm>
        </p:spPr>
        <p:txBody>
          <a:bodyPr>
            <a:normAutofit/>
          </a:bodyPr>
          <a:lstStyle/>
          <a:p>
            <a:pPr algn="ctr"/>
            <a:r>
              <a:rPr lang="en-GB" sz="1800" u="sng" dirty="0"/>
              <a:t>Challenging Your Worries</a:t>
            </a:r>
          </a:p>
        </p:txBody>
      </p:sp>
      <p:sp>
        <p:nvSpPr>
          <p:cNvPr id="5" name="TextBox 4"/>
          <p:cNvSpPr txBox="1"/>
          <p:nvPr/>
        </p:nvSpPr>
        <p:spPr>
          <a:xfrm>
            <a:off x="283779" y="1686920"/>
            <a:ext cx="6290442" cy="830997"/>
          </a:xfrm>
          <a:prstGeom prst="rect">
            <a:avLst/>
          </a:prstGeom>
          <a:solidFill>
            <a:srgbClr val="EAAAE1">
              <a:alpha val="32000"/>
            </a:srgbClr>
          </a:solidFill>
        </p:spPr>
        <p:txBody>
          <a:bodyPr wrap="square" rtlCol="0">
            <a:spAutoFit/>
          </a:bodyPr>
          <a:lstStyle/>
          <a:p>
            <a:r>
              <a:rPr lang="en-GB" sz="1200" dirty="0"/>
              <a:t>The way we think about things impacts our mood and anxiety. Many of these thoughts occur outside out control, and can be negative or unhelpful. It is important to remember that they are just thoughts, and are not necessarily based on facts. Therefore, when we are feeling stressed or anxious, thoughts should be questioned as they are often based on the wrong assumption. </a:t>
            </a:r>
          </a:p>
        </p:txBody>
      </p:sp>
      <p:sp>
        <p:nvSpPr>
          <p:cNvPr id="7" name="TextBox 6"/>
          <p:cNvSpPr txBox="1"/>
          <p:nvPr/>
        </p:nvSpPr>
        <p:spPr>
          <a:xfrm>
            <a:off x="268013" y="2571554"/>
            <a:ext cx="6306208" cy="523220"/>
          </a:xfrm>
          <a:prstGeom prst="rect">
            <a:avLst/>
          </a:prstGeom>
          <a:solidFill>
            <a:srgbClr val="F4BF94">
              <a:alpha val="37000"/>
            </a:srgbClr>
          </a:solidFill>
        </p:spPr>
        <p:txBody>
          <a:bodyPr wrap="square" rtlCol="0">
            <a:spAutoFit/>
          </a:bodyPr>
          <a:lstStyle/>
          <a:p>
            <a:r>
              <a:rPr lang="en-GB" sz="1600" b="1" u="sng" dirty="0"/>
              <a:t>Step 1</a:t>
            </a:r>
            <a:r>
              <a:rPr lang="en-GB" sz="1200" dirty="0"/>
              <a:t>: is important to be able to recognise the common unhelpful thinking patterns which occur in anxiety. Then you can challenge it. </a:t>
            </a:r>
          </a:p>
        </p:txBody>
      </p:sp>
      <p:sp>
        <p:nvSpPr>
          <p:cNvPr id="9" name="Rectangle 8"/>
          <p:cNvSpPr/>
          <p:nvPr/>
        </p:nvSpPr>
        <p:spPr>
          <a:xfrm>
            <a:off x="3476298" y="3134410"/>
            <a:ext cx="3097923" cy="1569660"/>
          </a:xfrm>
          <a:prstGeom prst="rect">
            <a:avLst/>
          </a:prstGeom>
          <a:solidFill>
            <a:schemeClr val="accent6">
              <a:lumMod val="20000"/>
              <a:lumOff val="80000"/>
              <a:alpha val="44000"/>
            </a:schemeClr>
          </a:solidFill>
        </p:spPr>
        <p:txBody>
          <a:bodyPr wrap="square">
            <a:spAutoFit/>
          </a:bodyPr>
          <a:lstStyle/>
          <a:p>
            <a:pPr algn="ctr"/>
            <a:r>
              <a:rPr lang="en-GB" sz="1200" b="1" dirty="0"/>
              <a:t>Predicting the future</a:t>
            </a:r>
          </a:p>
          <a:p>
            <a:pPr algn="ctr"/>
            <a:r>
              <a:rPr lang="en-GB" sz="1200" b="1" dirty="0"/>
              <a:t>Catastrophizing</a:t>
            </a:r>
          </a:p>
          <a:p>
            <a:pPr algn="ctr"/>
            <a:r>
              <a:rPr lang="en-GB" sz="1200" b="1" dirty="0"/>
              <a:t>What if?</a:t>
            </a:r>
          </a:p>
          <a:p>
            <a:r>
              <a:rPr lang="en-GB" sz="1200" dirty="0"/>
              <a:t>When we are worried, it is common for us to spend a lot of time ruminating. We end up thinking about the future and predicting what might go wrong. This can blow things out of proportion, and make the us expect the worst.</a:t>
            </a:r>
          </a:p>
        </p:txBody>
      </p:sp>
      <p:sp>
        <p:nvSpPr>
          <p:cNvPr id="10" name="Rectangle 9"/>
          <p:cNvSpPr/>
          <p:nvPr/>
        </p:nvSpPr>
        <p:spPr>
          <a:xfrm>
            <a:off x="236484" y="3145812"/>
            <a:ext cx="3192516" cy="1938992"/>
          </a:xfrm>
          <a:prstGeom prst="rect">
            <a:avLst/>
          </a:prstGeom>
          <a:solidFill>
            <a:schemeClr val="accent4">
              <a:lumMod val="20000"/>
              <a:lumOff val="80000"/>
              <a:alpha val="28000"/>
            </a:schemeClr>
          </a:solidFill>
        </p:spPr>
        <p:txBody>
          <a:bodyPr wrap="square">
            <a:spAutoFit/>
          </a:bodyPr>
          <a:lstStyle/>
          <a:p>
            <a:pPr algn="ctr"/>
            <a:r>
              <a:rPr lang="en-GB" sz="1200" b="1" dirty="0"/>
              <a:t>Jumping to conclusions</a:t>
            </a:r>
          </a:p>
          <a:p>
            <a:pPr algn="ctr"/>
            <a:r>
              <a:rPr lang="en-GB" sz="1200" b="1" dirty="0"/>
              <a:t>Taking things personally</a:t>
            </a:r>
          </a:p>
          <a:p>
            <a:pPr algn="ctr"/>
            <a:r>
              <a:rPr lang="en-GB" sz="1200" b="1" dirty="0"/>
              <a:t>Mind reading</a:t>
            </a:r>
          </a:p>
          <a:p>
            <a:pPr algn="ctr"/>
            <a:r>
              <a:rPr lang="en-GB" sz="1200" dirty="0"/>
              <a:t>When we are feeling emotionally vulnerable, we can take things to heart and become more sensitive to what people say. We can make assumptions about why someone said something, be overly quick to draw conclusions, and think that we are the focus of what has been said.</a:t>
            </a:r>
          </a:p>
        </p:txBody>
      </p:sp>
      <p:sp>
        <p:nvSpPr>
          <p:cNvPr id="11" name="Rectangle 10"/>
          <p:cNvSpPr/>
          <p:nvPr/>
        </p:nvSpPr>
        <p:spPr>
          <a:xfrm>
            <a:off x="3476297" y="4865676"/>
            <a:ext cx="3097923" cy="1384995"/>
          </a:xfrm>
          <a:prstGeom prst="rect">
            <a:avLst/>
          </a:prstGeom>
          <a:solidFill>
            <a:srgbClr val="EAAAE1">
              <a:alpha val="17000"/>
            </a:srgbClr>
          </a:solidFill>
        </p:spPr>
        <p:txBody>
          <a:bodyPr wrap="square">
            <a:spAutoFit/>
          </a:bodyPr>
          <a:lstStyle/>
          <a:p>
            <a:pPr algn="ctr"/>
            <a:r>
              <a:rPr lang="en-GB" sz="1200" b="1" dirty="0"/>
              <a:t>Focusing on the negative</a:t>
            </a:r>
          </a:p>
          <a:p>
            <a:pPr algn="ctr"/>
            <a:r>
              <a:rPr lang="en-GB" sz="1200" b="1" dirty="0"/>
              <a:t>Ignoring the positive </a:t>
            </a:r>
          </a:p>
          <a:p>
            <a:pPr algn="ctr"/>
            <a:r>
              <a:rPr lang="en-GB" sz="1200" b="1" dirty="0"/>
              <a:t>Filtering</a:t>
            </a:r>
          </a:p>
          <a:p>
            <a:r>
              <a:rPr lang="en-GB" sz="1200" dirty="0"/>
              <a:t>We sometimes ignore the positive aspects of a situation, and instead only focus on the negative aspects of the situation. This thinking pattern can damage self-confidence. </a:t>
            </a:r>
          </a:p>
        </p:txBody>
      </p:sp>
      <p:sp>
        <p:nvSpPr>
          <p:cNvPr id="12" name="Rectangle 11"/>
          <p:cNvSpPr/>
          <p:nvPr/>
        </p:nvSpPr>
        <p:spPr>
          <a:xfrm>
            <a:off x="236484" y="5130414"/>
            <a:ext cx="3192516" cy="1938992"/>
          </a:xfrm>
          <a:prstGeom prst="rect">
            <a:avLst/>
          </a:prstGeom>
          <a:solidFill>
            <a:schemeClr val="accent1">
              <a:lumMod val="20000"/>
              <a:lumOff val="80000"/>
              <a:alpha val="61000"/>
            </a:schemeClr>
          </a:solidFill>
        </p:spPr>
        <p:txBody>
          <a:bodyPr wrap="square">
            <a:spAutoFit/>
          </a:bodyPr>
          <a:lstStyle/>
          <a:p>
            <a:pPr algn="ctr"/>
            <a:r>
              <a:rPr lang="en-GB" sz="1200" b="1" dirty="0"/>
              <a:t>Black and white thinking</a:t>
            </a:r>
          </a:p>
          <a:p>
            <a:pPr algn="ctr"/>
            <a:r>
              <a:rPr lang="en-GB" sz="1200" b="1" dirty="0"/>
              <a:t>All or nothing</a:t>
            </a:r>
          </a:p>
          <a:p>
            <a:pPr algn="ctr"/>
            <a:r>
              <a:rPr lang="en-GB" sz="1200" b="1" dirty="0"/>
              <a:t>Perfectionism </a:t>
            </a:r>
          </a:p>
          <a:p>
            <a:pPr algn="ctr"/>
            <a:r>
              <a:rPr lang="en-GB" sz="1200" b="1" dirty="0"/>
              <a:t>‘Should’ thinking</a:t>
            </a:r>
          </a:p>
          <a:p>
            <a:r>
              <a:rPr lang="en-GB" sz="1200" dirty="0"/>
              <a:t>Sometimes we only see things as black or white, with no in-between. Having this view can lead us into setting themselves impossibly high standards, being overly critical and struggling to recognise any achievement due to perfectionism. </a:t>
            </a:r>
            <a:endParaRPr lang="en-GB" dirty="0"/>
          </a:p>
        </p:txBody>
      </p:sp>
      <p:sp>
        <p:nvSpPr>
          <p:cNvPr id="13" name="Rectangle 12"/>
          <p:cNvSpPr/>
          <p:nvPr/>
        </p:nvSpPr>
        <p:spPr>
          <a:xfrm>
            <a:off x="3476298" y="6297969"/>
            <a:ext cx="3097923" cy="1569660"/>
          </a:xfrm>
          <a:prstGeom prst="rect">
            <a:avLst/>
          </a:prstGeom>
          <a:solidFill>
            <a:schemeClr val="accent2">
              <a:lumMod val="20000"/>
              <a:lumOff val="80000"/>
              <a:alpha val="44000"/>
            </a:schemeClr>
          </a:solidFill>
        </p:spPr>
        <p:txBody>
          <a:bodyPr wrap="square">
            <a:spAutoFit/>
          </a:bodyPr>
          <a:lstStyle/>
          <a:p>
            <a:pPr algn="ctr"/>
            <a:r>
              <a:rPr lang="en-GB" sz="1200" b="1" dirty="0"/>
              <a:t>Over generalising </a:t>
            </a:r>
          </a:p>
          <a:p>
            <a:pPr algn="ctr"/>
            <a:r>
              <a:rPr lang="en-GB" sz="1200" b="1" dirty="0"/>
              <a:t>Labelling </a:t>
            </a:r>
          </a:p>
          <a:p>
            <a:r>
              <a:rPr lang="en-GB" sz="1200" dirty="0"/>
              <a:t>Based on one isolated incident you might assume that other events will follow a similar pattern in the future. You might find it hard to see a negative event as a one-off. This can also mean that you label yourself, often unkindly, which can lower your mood and confidence.</a:t>
            </a:r>
          </a:p>
        </p:txBody>
      </p:sp>
      <p:sp>
        <p:nvSpPr>
          <p:cNvPr id="15" name="Cloud Callout 14"/>
          <p:cNvSpPr/>
          <p:nvPr/>
        </p:nvSpPr>
        <p:spPr>
          <a:xfrm flipH="1">
            <a:off x="3043831" y="2887756"/>
            <a:ext cx="754569" cy="464026"/>
          </a:xfrm>
          <a:prstGeom prst="cloudCallout">
            <a:avLst>
              <a:gd name="adj1" fmla="val -49947"/>
              <a:gd name="adj2" fmla="val 73284"/>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36483" y="7123741"/>
            <a:ext cx="3192517" cy="3293209"/>
          </a:xfrm>
          <a:prstGeom prst="rect">
            <a:avLst/>
          </a:prstGeom>
          <a:solidFill>
            <a:srgbClr val="F4BF94">
              <a:alpha val="37000"/>
            </a:srgbClr>
          </a:solidFill>
        </p:spPr>
        <p:txBody>
          <a:bodyPr wrap="square" rtlCol="0">
            <a:spAutoFit/>
          </a:bodyPr>
          <a:lstStyle/>
          <a:p>
            <a:r>
              <a:rPr lang="en-GB" sz="1600" b="1" u="sng" dirty="0"/>
              <a:t>Step 2</a:t>
            </a:r>
            <a:r>
              <a:rPr lang="en-GB" sz="1600" dirty="0"/>
              <a:t>: </a:t>
            </a:r>
            <a:r>
              <a:rPr lang="en-GB" sz="1200" dirty="0"/>
              <a:t>Once you have recognised an unhelpful thought, the next stage is to challenge it. You can do this by asking yourself a series of questions:</a:t>
            </a:r>
          </a:p>
          <a:p>
            <a:pPr marL="171450" indent="-171450">
              <a:buFont typeface="Arial" panose="020B0604020202020204" pitchFamily="34" charset="0"/>
              <a:buChar char="•"/>
            </a:pPr>
            <a:r>
              <a:rPr lang="en-GB" sz="1200" dirty="0"/>
              <a:t>Is there any evidence that contradicts this thought?</a:t>
            </a:r>
          </a:p>
          <a:p>
            <a:pPr marL="171450" indent="-171450">
              <a:buFont typeface="Arial" panose="020B0604020202020204" pitchFamily="34" charset="0"/>
              <a:buChar char="•"/>
            </a:pPr>
            <a:r>
              <a:rPr lang="en-GB" sz="1200" dirty="0"/>
              <a:t>Can you identify any of the patterns of unhelpful thinking described above?</a:t>
            </a:r>
          </a:p>
          <a:p>
            <a:pPr marL="171450" indent="-171450">
              <a:buFont typeface="Arial" panose="020B0604020202020204" pitchFamily="34" charset="0"/>
              <a:buChar char="•"/>
            </a:pPr>
            <a:r>
              <a:rPr lang="en-GB" sz="1200" dirty="0"/>
              <a:t>What would you say to a friend who may have this thought in a similar situation?</a:t>
            </a:r>
          </a:p>
          <a:p>
            <a:pPr marL="171450" indent="-171450">
              <a:buFont typeface="Arial" panose="020B0604020202020204" pitchFamily="34" charset="0"/>
              <a:buChar char="•"/>
            </a:pPr>
            <a:r>
              <a:rPr lang="en-GB" sz="1200" dirty="0"/>
              <a:t>What are the costs and benefits of thinking this way?</a:t>
            </a:r>
          </a:p>
          <a:p>
            <a:pPr marL="171450" indent="-171450">
              <a:buFont typeface="Arial" panose="020B0604020202020204" pitchFamily="34" charset="0"/>
              <a:buChar char="•"/>
            </a:pPr>
            <a:r>
              <a:rPr lang="en-GB" sz="1200" dirty="0"/>
              <a:t>How will you feel about this in  1 month? 6 months? Will it matter?</a:t>
            </a:r>
          </a:p>
          <a:p>
            <a:pPr marL="171450" indent="-171450">
              <a:buFont typeface="Arial" panose="020B0604020202020204" pitchFamily="34" charset="0"/>
              <a:buChar char="•"/>
            </a:pPr>
            <a:r>
              <a:rPr lang="en-GB" sz="1200" dirty="0"/>
              <a:t>Is there another way of looking at this situation?</a:t>
            </a:r>
          </a:p>
          <a:p>
            <a:endParaRPr lang="en-GB" sz="1200" dirty="0"/>
          </a:p>
        </p:txBody>
      </p:sp>
      <p:sp>
        <p:nvSpPr>
          <p:cNvPr id="18" name="TextBox 17"/>
          <p:cNvSpPr txBox="1"/>
          <p:nvPr/>
        </p:nvSpPr>
        <p:spPr>
          <a:xfrm>
            <a:off x="3476296" y="9407693"/>
            <a:ext cx="3097924" cy="1015663"/>
          </a:xfrm>
          <a:prstGeom prst="rect">
            <a:avLst/>
          </a:prstGeom>
          <a:solidFill>
            <a:srgbClr val="00B0F0">
              <a:alpha val="10000"/>
            </a:srgbClr>
          </a:solidFill>
        </p:spPr>
        <p:txBody>
          <a:bodyPr wrap="square" rtlCol="0">
            <a:spAutoFit/>
          </a:bodyPr>
          <a:lstStyle/>
          <a:p>
            <a:r>
              <a:rPr lang="en-GB" sz="1200" dirty="0"/>
              <a:t>Try to apply these questions to any unhelpful thoughts you notice. By asking yourself these questions you can achieve an alternative, balanced, realistic thought. This, in turn, can reduce anxiety.</a:t>
            </a:r>
          </a:p>
        </p:txBody>
      </p:sp>
      <p:sp>
        <p:nvSpPr>
          <p:cNvPr id="19"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414803" y="1229695"/>
            <a:ext cx="315505" cy="378374"/>
          </a:xfrm>
        </p:spPr>
        <p:txBody>
          <a:bodyPr/>
          <a:lstStyle/>
          <a:p>
            <a:fld id="{0E0EA5D9-FFAC-4864-B705-ADA6735702EB}" type="slidenum">
              <a:rPr lang="en-GB" smtClean="0">
                <a:solidFill>
                  <a:schemeClr val="tx1"/>
                </a:solidFill>
              </a:rPr>
              <a:t>18</a:t>
            </a:fld>
            <a:endParaRPr lang="en-GB" dirty="0">
              <a:solidFill>
                <a:schemeClr val="tx1"/>
              </a:solidFill>
            </a:endParaRPr>
          </a:p>
        </p:txBody>
      </p:sp>
      <p:sp>
        <p:nvSpPr>
          <p:cNvPr id="20" name="Oval 19">
            <a:extLst>
              <a:ext uri="{FF2B5EF4-FFF2-40B4-BE49-F238E27FC236}">
                <a16:creationId xmlns:a16="http://schemas.microsoft.com/office/drawing/2014/main" id="{634EC2BD-27E3-4F2C-BE51-F1013A378FEE}"/>
              </a:ext>
            </a:extLst>
          </p:cNvPr>
          <p:cNvSpPr/>
          <p:nvPr/>
        </p:nvSpPr>
        <p:spPr>
          <a:xfrm>
            <a:off x="3428452" y="1260993"/>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476298" y="7935869"/>
            <a:ext cx="3097922" cy="1384995"/>
          </a:xfrm>
          <a:prstGeom prst="rect">
            <a:avLst/>
          </a:prstGeom>
          <a:solidFill>
            <a:schemeClr val="accent4">
              <a:lumMod val="20000"/>
              <a:lumOff val="80000"/>
              <a:alpha val="33000"/>
            </a:schemeClr>
          </a:solidFill>
        </p:spPr>
        <p:txBody>
          <a:bodyPr wrap="square" rtlCol="0">
            <a:spAutoFit/>
          </a:bodyPr>
          <a:lstStyle/>
          <a:p>
            <a:r>
              <a:rPr lang="en-GB" sz="1200" dirty="0"/>
              <a:t>Which of the above unhelpful thinking habits do you use?</a:t>
            </a:r>
          </a:p>
          <a:p>
            <a:r>
              <a:rPr lang="en-GB" sz="1200" dirty="0"/>
              <a:t>______________________________________________________________________________________________________________________________________________________________________________________________</a:t>
            </a:r>
          </a:p>
        </p:txBody>
      </p:sp>
      <p:sp>
        <p:nvSpPr>
          <p:cNvPr id="17" name="Footer Placeholder 5">
            <a:extLst>
              <a:ext uri="{FF2B5EF4-FFF2-40B4-BE49-F238E27FC236}">
                <a16:creationId xmlns:a16="http://schemas.microsoft.com/office/drawing/2014/main" id="{C2C66BAE-F2C9-40E5-8E8C-C4E4BFCDAD73}"/>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03761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43" y="1037097"/>
            <a:ext cx="5824373" cy="1661736"/>
          </a:xfrm>
        </p:spPr>
        <p:txBody>
          <a:bodyPr>
            <a:normAutofit/>
          </a:bodyPr>
          <a:lstStyle/>
          <a:p>
            <a:pPr marL="0" indent="0" algn="ctr">
              <a:buNone/>
            </a:pPr>
            <a:r>
              <a:rPr lang="en-GB" sz="1800" u="sng" dirty="0"/>
              <a:t>Develop Coping Thoughts/Positive Self-Talk</a:t>
            </a:r>
          </a:p>
          <a:p>
            <a:pPr marL="0" indent="0" algn="ctr">
              <a:buNone/>
            </a:pPr>
            <a:endParaRPr lang="en-GB" u="sng" dirty="0"/>
          </a:p>
          <a:p>
            <a:pPr marL="0" indent="0" algn="ctr">
              <a:buNone/>
            </a:pPr>
            <a:r>
              <a:rPr lang="en-GB" sz="1400" dirty="0"/>
              <a:t>Positive statement encourage us and help us cope through distressing times. We can act as our own coach by saying these encouraging thigs to ourselves. Some examples include:</a:t>
            </a:r>
          </a:p>
          <a:p>
            <a:pPr marL="0" indent="0">
              <a:buNone/>
            </a:pPr>
            <a:endParaRPr lang="en-GB" dirty="0"/>
          </a:p>
        </p:txBody>
      </p:sp>
      <p:grpSp>
        <p:nvGrpSpPr>
          <p:cNvPr id="21" name="Group 20"/>
          <p:cNvGrpSpPr/>
          <p:nvPr/>
        </p:nvGrpSpPr>
        <p:grpSpPr>
          <a:xfrm>
            <a:off x="928687" y="2476832"/>
            <a:ext cx="5315935" cy="5216271"/>
            <a:chOff x="713390" y="1371950"/>
            <a:chExt cx="5715000" cy="5715000"/>
          </a:xfrm>
        </p:grpSpPr>
        <p:pic>
          <p:nvPicPr>
            <p:cNvPr id="8195" name="Picture 3" descr="C:\Users\Maria.Langdrige\AppData\Local\Microsoft\Windows\Temporary Internet Files\Content.IE5\EB18I1EQ\ZmI9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79533" y="2358138"/>
              <a:ext cx="3614244" cy="3539430"/>
            </a:xfrm>
            <a:prstGeom prst="rect">
              <a:avLst/>
            </a:prstGeom>
            <a:noFill/>
            <a:ln>
              <a:noFill/>
            </a:ln>
          </p:spPr>
          <p:txBody>
            <a:bodyPr wrap="square">
              <a:spAutoFit/>
            </a:bodyPr>
            <a:lstStyle/>
            <a:p>
              <a:pPr algn="ctr"/>
              <a:r>
                <a:rPr lang="en-GB" sz="1400" dirty="0"/>
                <a:t>“I can do this.”</a:t>
              </a:r>
            </a:p>
            <a:p>
              <a:pPr algn="ctr"/>
              <a:endParaRPr lang="en-GB" sz="1400" dirty="0"/>
            </a:p>
            <a:p>
              <a:pPr algn="ctr"/>
              <a:r>
                <a:rPr lang="en-GB" sz="1400" dirty="0"/>
                <a:t>“I can cope.”</a:t>
              </a:r>
            </a:p>
            <a:p>
              <a:pPr algn="ctr"/>
              <a:endParaRPr lang="en-GB" sz="1400" dirty="0"/>
            </a:p>
            <a:p>
              <a:pPr algn="ctr"/>
              <a:r>
                <a:rPr lang="en-GB" sz="1400" dirty="0"/>
                <a:t>“Keep calm and carry on.”</a:t>
              </a:r>
            </a:p>
            <a:p>
              <a:pPr algn="ctr"/>
              <a:endParaRPr lang="en-GB" sz="1400" dirty="0"/>
            </a:p>
            <a:p>
              <a:pPr algn="ctr"/>
              <a:r>
                <a:rPr lang="en-GB" sz="1400" dirty="0"/>
                <a:t>“Thoughts are just thoughts – they are not necessarily fact.”</a:t>
              </a:r>
            </a:p>
            <a:p>
              <a:pPr algn="ctr"/>
              <a:endParaRPr lang="en-GB" sz="1400" dirty="0"/>
            </a:p>
            <a:p>
              <a:pPr algn="ctr"/>
              <a:r>
                <a:rPr lang="en-GB" sz="1400" dirty="0"/>
                <a:t>“It is okay to feel this way, it is a normal reaction.”</a:t>
              </a:r>
            </a:p>
            <a:p>
              <a:pPr algn="ctr"/>
              <a:endParaRPr lang="en-GB" sz="1400" dirty="0"/>
            </a:p>
            <a:p>
              <a:pPr algn="ctr"/>
              <a:r>
                <a:rPr lang="en-GB" sz="1400" dirty="0"/>
                <a:t>“This is difficult and painful, but it is only temporary.”</a:t>
              </a:r>
            </a:p>
            <a:p>
              <a:pPr algn="ctr"/>
              <a:endParaRPr lang="en-GB" sz="1400" dirty="0"/>
            </a:p>
            <a:p>
              <a:pPr algn="ctr"/>
              <a:r>
                <a:rPr lang="en-GB" sz="1400" dirty="0"/>
                <a:t>“This wont last forever.”</a:t>
              </a:r>
            </a:p>
          </p:txBody>
        </p:sp>
      </p:grpSp>
      <p:sp>
        <p:nvSpPr>
          <p:cNvPr id="20" name="TextBox 19"/>
          <p:cNvSpPr txBox="1"/>
          <p:nvPr/>
        </p:nvSpPr>
        <p:spPr>
          <a:xfrm>
            <a:off x="476416" y="7611215"/>
            <a:ext cx="1301148" cy="307777"/>
          </a:xfrm>
          <a:prstGeom prst="rect">
            <a:avLst/>
          </a:prstGeom>
          <a:noFill/>
        </p:spPr>
        <p:txBody>
          <a:bodyPr wrap="square" rtlCol="0">
            <a:spAutoFit/>
          </a:bodyPr>
          <a:lstStyle/>
          <a:p>
            <a:r>
              <a:rPr lang="en-GB" sz="1400" u="sng" dirty="0"/>
              <a:t>Activity:</a:t>
            </a:r>
          </a:p>
        </p:txBody>
      </p:sp>
      <p:graphicFrame>
        <p:nvGraphicFramePr>
          <p:cNvPr id="5" name="Table 4">
            <a:extLst>
              <a:ext uri="{FF2B5EF4-FFF2-40B4-BE49-F238E27FC236}">
                <a16:creationId xmlns:a16="http://schemas.microsoft.com/office/drawing/2014/main" id="{C715628B-E4B4-42A3-9F12-4BA54329E4D2}"/>
              </a:ext>
            </a:extLst>
          </p:cNvPr>
          <p:cNvGraphicFramePr>
            <a:graphicFrameLocks noGrp="1"/>
          </p:cNvGraphicFramePr>
          <p:nvPr>
            <p:extLst>
              <p:ext uri="{D42A27DB-BD31-4B8C-83A1-F6EECF244321}">
                <p14:modId xmlns:p14="http://schemas.microsoft.com/office/powerpoint/2010/main" val="3843250878"/>
              </p:ext>
            </p:extLst>
          </p:nvPr>
        </p:nvGraphicFramePr>
        <p:xfrm>
          <a:off x="338220" y="7885452"/>
          <a:ext cx="6181560" cy="2773585"/>
        </p:xfrm>
        <a:graphic>
          <a:graphicData uri="http://schemas.openxmlformats.org/drawingml/2006/table">
            <a:tbl>
              <a:tblPr firstRow="1" firstCol="1" bandRow="1">
                <a:tableStyleId>{5C22544A-7EE6-4342-B048-85BDC9FD1C3A}</a:tableStyleId>
              </a:tblPr>
              <a:tblGrid>
                <a:gridCol w="3090780">
                  <a:extLst>
                    <a:ext uri="{9D8B030D-6E8A-4147-A177-3AD203B41FA5}">
                      <a16:colId xmlns:a16="http://schemas.microsoft.com/office/drawing/2014/main" val="411902508"/>
                    </a:ext>
                  </a:extLst>
                </a:gridCol>
                <a:gridCol w="3090780">
                  <a:extLst>
                    <a:ext uri="{9D8B030D-6E8A-4147-A177-3AD203B41FA5}">
                      <a16:colId xmlns:a16="http://schemas.microsoft.com/office/drawing/2014/main" val="666094328"/>
                    </a:ext>
                  </a:extLst>
                </a:gridCol>
              </a:tblGrid>
              <a:tr h="198105">
                <a:tc>
                  <a:txBody>
                    <a:bodyPr/>
                    <a:lstStyle/>
                    <a:p>
                      <a:pPr>
                        <a:lnSpc>
                          <a:spcPct val="107000"/>
                        </a:lnSpc>
                        <a:spcAft>
                          <a:spcPts val="0"/>
                        </a:spcAft>
                      </a:pPr>
                      <a:r>
                        <a:rPr lang="en-GB" sz="1100" dirty="0">
                          <a:solidFill>
                            <a:schemeClr val="tx1"/>
                          </a:solidFill>
                          <a:effectLst/>
                        </a:rPr>
                        <a:t>Situation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Coping Thought/Positive Statement</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30959817"/>
                  </a:ext>
                </a:extLst>
              </a:tr>
              <a:tr h="819937">
                <a:tc>
                  <a:txBody>
                    <a:bodyPr/>
                    <a:lstStyle/>
                    <a:p>
                      <a:pPr>
                        <a:lnSpc>
                          <a:spcPct val="107000"/>
                        </a:lnSpc>
                        <a:spcAft>
                          <a:spcPts val="0"/>
                        </a:spcAft>
                      </a:pPr>
                      <a:r>
                        <a:rPr lang="en-GB" sz="1100" b="0" dirty="0">
                          <a:solidFill>
                            <a:schemeClr val="tx1"/>
                          </a:solidFill>
                          <a:effectLst/>
                        </a:rPr>
                        <a:t>Example: I have started in a new school. I do not know anybody here yet. I am worried about speaking to new people and making new friends.</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okay, everybody experiences first day nerves. I will make friends soon enough!</a:t>
                      </a:r>
                    </a:p>
                  </a:txBody>
                  <a:tcPr marL="68580" marR="68580" marT="0" marB="0">
                    <a:solidFill>
                      <a:schemeClr val="accent1">
                        <a:lumMod val="20000"/>
                        <a:lumOff val="80000"/>
                      </a:schemeClr>
                    </a:solidFill>
                  </a:tcPr>
                </a:tc>
                <a:extLst>
                  <a:ext uri="{0D108BD9-81ED-4DB2-BD59-A6C34878D82A}">
                    <a16:rowId xmlns:a16="http://schemas.microsoft.com/office/drawing/2014/main" val="1611701848"/>
                  </a:ext>
                </a:extLst>
              </a:tr>
              <a:tr h="405383">
                <a:tc>
                  <a:txBody>
                    <a:bodyPr/>
                    <a:lstStyle/>
                    <a:p>
                      <a:pPr>
                        <a:lnSpc>
                          <a:spcPct val="107000"/>
                        </a:lnSpc>
                        <a:spcAft>
                          <a:spcPts val="0"/>
                        </a:spcAft>
                      </a:pPr>
                      <a:r>
                        <a:rPr lang="en-GB" sz="1100" b="0" dirty="0">
                          <a:solidFill>
                            <a:schemeClr val="tx1"/>
                          </a:solidFill>
                          <a:effectLst/>
                        </a:rPr>
                        <a:t>I have exams in the next couple of weeks, they are really important. I am worried I will miss an exam, or do badly in them.</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224533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best friend is ill, she wants me to visit her. I have anxiety about becoming unwell.</a:t>
                      </a: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2107562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have to talk to my whole class to present a piece of work. I can feel myself getting hot, my heart rate increasing, and my mouth getting dry.</a:t>
                      </a: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13402046"/>
                  </a:ext>
                </a:extLst>
              </a:tr>
            </a:tbl>
          </a:graphicData>
        </a:graphic>
      </p:graphicFrame>
      <p:sp>
        <p:nvSpPr>
          <p:cNvPr id="1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429918" y="1388958"/>
            <a:ext cx="315505" cy="378374"/>
          </a:xfrm>
        </p:spPr>
        <p:txBody>
          <a:bodyPr/>
          <a:lstStyle/>
          <a:p>
            <a:fld id="{0E0EA5D9-FFAC-4864-B705-ADA6735702EB}" type="slidenum">
              <a:rPr lang="en-GB" smtClean="0">
                <a:solidFill>
                  <a:schemeClr val="tx1"/>
                </a:solidFill>
              </a:rPr>
              <a:t>19</a:t>
            </a:fld>
            <a:endParaRPr lang="en-GB" dirty="0">
              <a:solidFill>
                <a:schemeClr val="tx1"/>
              </a:solidFill>
            </a:endParaRPr>
          </a:p>
        </p:txBody>
      </p:sp>
      <p:sp>
        <p:nvSpPr>
          <p:cNvPr id="12" name="Oval 11">
            <a:extLst>
              <a:ext uri="{FF2B5EF4-FFF2-40B4-BE49-F238E27FC236}">
                <a16:creationId xmlns:a16="http://schemas.microsoft.com/office/drawing/2014/main" id="{634EC2BD-27E3-4F2C-BE51-F1013A378FEE}"/>
              </a:ext>
            </a:extLst>
          </p:cNvPr>
          <p:cNvSpPr/>
          <p:nvPr/>
        </p:nvSpPr>
        <p:spPr>
          <a:xfrm>
            <a:off x="3443567" y="1420256"/>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oter Placeholder 5">
            <a:extLst>
              <a:ext uri="{FF2B5EF4-FFF2-40B4-BE49-F238E27FC236}">
                <a16:creationId xmlns:a16="http://schemas.microsoft.com/office/drawing/2014/main" id="{5062BEF1-3E48-4469-8C72-F26B81607C06}"/>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323418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757DD-B20C-4ADC-ABE7-71D66EBE4D8E}"/>
              </a:ext>
            </a:extLst>
          </p:cNvPr>
          <p:cNvSpPr>
            <a:spLocks noGrp="1"/>
          </p:cNvSpPr>
          <p:nvPr>
            <p:ph idx="1"/>
          </p:nvPr>
        </p:nvSpPr>
        <p:spPr>
          <a:xfrm>
            <a:off x="497754" y="2350206"/>
            <a:ext cx="5915025" cy="7735712"/>
          </a:xfrm>
        </p:spPr>
        <p:txBody>
          <a:bodyPr>
            <a:normAutofit fontScale="77500" lnSpcReduction="20000"/>
          </a:bodyPr>
          <a:lstStyle/>
          <a:p>
            <a:pPr marL="0" indent="0" algn="ctr">
              <a:buNone/>
            </a:pPr>
            <a:r>
              <a:rPr lang="en-GB" u="sng" dirty="0"/>
              <a:t>Contents</a:t>
            </a:r>
          </a:p>
          <a:p>
            <a:pPr marL="0" indent="0" algn="ctr">
              <a:buNone/>
            </a:pPr>
            <a:endParaRPr lang="en-GB" u="sng" dirty="0"/>
          </a:p>
          <a:p>
            <a:pPr marL="0" indent="0">
              <a:buNone/>
            </a:pPr>
            <a:r>
              <a:rPr lang="en-GB" dirty="0"/>
              <a:t>What is Anxiety?………………………………........................……….…….See p. 3</a:t>
            </a:r>
          </a:p>
          <a:p>
            <a:pPr marL="0" indent="0">
              <a:buNone/>
            </a:pPr>
            <a:endParaRPr lang="en-GB" dirty="0"/>
          </a:p>
          <a:p>
            <a:pPr marL="0" indent="0">
              <a:buNone/>
            </a:pPr>
            <a:r>
              <a:rPr lang="en-GB" dirty="0"/>
              <a:t>Fight vs. Flight…………………………………………………………………….….See p. 6</a:t>
            </a:r>
          </a:p>
          <a:p>
            <a:pPr marL="0" indent="0">
              <a:buNone/>
            </a:pPr>
            <a:endParaRPr lang="en-GB" dirty="0"/>
          </a:p>
          <a:p>
            <a:pPr marL="0" indent="0">
              <a:buNone/>
            </a:pPr>
            <a:r>
              <a:rPr lang="en-GB" dirty="0"/>
              <a:t>Avoidance and Safety Behaviours………………..………………..……….See p. 8</a:t>
            </a:r>
          </a:p>
          <a:p>
            <a:pPr marL="0" indent="0">
              <a:buNone/>
            </a:pPr>
            <a:endParaRPr lang="en-GB" dirty="0"/>
          </a:p>
          <a:p>
            <a:pPr marL="0" indent="0">
              <a:buNone/>
            </a:pPr>
            <a:r>
              <a:rPr lang="en-GB" dirty="0"/>
              <a:t>The Connections Between Thoughts, Feelings, and Behaviour………………………………………………..…………..………………See p. 10</a:t>
            </a:r>
          </a:p>
          <a:p>
            <a:pPr marL="0" indent="0">
              <a:buNone/>
            </a:pPr>
            <a:endParaRPr lang="en-GB" dirty="0"/>
          </a:p>
          <a:p>
            <a:pPr marL="0" indent="0">
              <a:buNone/>
            </a:pPr>
            <a:r>
              <a:rPr lang="en-GB" dirty="0"/>
              <a:t>Changing How I Cope With Anxiety: The Ladder Hierarchy………………………………………….……………………….....……..See p. 11</a:t>
            </a:r>
          </a:p>
          <a:p>
            <a:pPr marL="0" indent="0">
              <a:buNone/>
            </a:pPr>
            <a:endParaRPr lang="en-GB" dirty="0"/>
          </a:p>
          <a:p>
            <a:pPr marL="0" indent="0">
              <a:buNone/>
            </a:pPr>
            <a:r>
              <a:rPr lang="en-GB" dirty="0"/>
              <a:t>Calming The Body……………………………………………….……………….See p. 12</a:t>
            </a:r>
          </a:p>
          <a:p>
            <a:pPr marL="0" indent="0">
              <a:buNone/>
            </a:pPr>
            <a:endParaRPr lang="en-GB" dirty="0"/>
          </a:p>
          <a:p>
            <a:pPr marL="0" indent="0">
              <a:buNone/>
            </a:pPr>
            <a:r>
              <a:rPr lang="en-GB" dirty="0"/>
              <a:t>Calming The Mind……………………………………………………..…….…..See p. 15</a:t>
            </a:r>
          </a:p>
          <a:p>
            <a:pPr marL="0" indent="0">
              <a:buNone/>
            </a:pPr>
            <a:endParaRPr lang="en-GB" dirty="0"/>
          </a:p>
          <a:p>
            <a:pPr marL="0" indent="0">
              <a:buNone/>
            </a:pPr>
            <a:r>
              <a:rPr lang="en-GB" dirty="0"/>
              <a:t>Anxiety Coping in Younger Children………………………….…..……..See p. 23</a:t>
            </a:r>
          </a:p>
          <a:p>
            <a:pPr marL="0" indent="0">
              <a:buNone/>
            </a:pPr>
            <a:endParaRPr lang="en-GB" dirty="0"/>
          </a:p>
          <a:p>
            <a:pPr marL="0" indent="0">
              <a:buNone/>
            </a:pPr>
            <a:r>
              <a:rPr lang="en-GB" dirty="0"/>
              <a:t>Information for Parents, Carers, and Teachers………………………………………….………………..…………….……See p. 24</a:t>
            </a:r>
          </a:p>
          <a:p>
            <a:pPr marL="0" indent="0">
              <a:buNone/>
            </a:pPr>
            <a:endParaRPr lang="en-GB" dirty="0"/>
          </a:p>
          <a:p>
            <a:pPr marL="0" indent="0">
              <a:buNone/>
            </a:pPr>
            <a:r>
              <a:rPr lang="en-GB" dirty="0"/>
              <a:t>Online Support……………………………........................…………….….See p. 25</a:t>
            </a:r>
          </a:p>
          <a:p>
            <a:pPr marL="0" indent="0">
              <a:buNone/>
            </a:pPr>
            <a:endParaRPr lang="en-GB" dirty="0"/>
          </a:p>
          <a:p>
            <a:pPr marL="0" indent="0">
              <a:buNone/>
            </a:pPr>
            <a:r>
              <a:rPr lang="en-GB" dirty="0"/>
              <a:t>Local Support……………………………………………………..………………..See p. 26</a:t>
            </a:r>
          </a:p>
          <a:p>
            <a:pPr marL="0" indent="0">
              <a:buNone/>
            </a:pPr>
            <a:endParaRPr lang="en-GB" dirty="0"/>
          </a:p>
          <a:p>
            <a:pPr marL="0" indent="0">
              <a:buNone/>
            </a:pPr>
            <a:r>
              <a:rPr lang="en-GB" dirty="0"/>
              <a:t>Acknowledgements……………………………………………………………..See p. 27</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7"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73764" y="2591592"/>
            <a:ext cx="315505" cy="378374"/>
          </a:xfrm>
        </p:spPr>
        <p:txBody>
          <a:bodyPr/>
          <a:lstStyle/>
          <a:p>
            <a:fld id="{0E0EA5D9-FFAC-4864-B705-ADA6735702EB}" type="slidenum">
              <a:rPr lang="en-GB" smtClean="0">
                <a:solidFill>
                  <a:schemeClr val="tx1"/>
                </a:solidFill>
              </a:rPr>
              <a:t>2</a:t>
            </a:fld>
            <a:endParaRPr lang="en-GB" dirty="0">
              <a:solidFill>
                <a:schemeClr val="tx1"/>
              </a:solidFill>
            </a:endParaRPr>
          </a:p>
        </p:txBody>
      </p:sp>
      <p:sp>
        <p:nvSpPr>
          <p:cNvPr id="8" name="Oval 7">
            <a:extLst>
              <a:ext uri="{FF2B5EF4-FFF2-40B4-BE49-F238E27FC236}">
                <a16:creationId xmlns:a16="http://schemas.microsoft.com/office/drawing/2014/main" id="{634EC2BD-27E3-4F2C-BE51-F1013A378FEE}"/>
              </a:ext>
            </a:extLst>
          </p:cNvPr>
          <p:cNvSpPr/>
          <p:nvPr/>
        </p:nvSpPr>
        <p:spPr>
          <a:xfrm>
            <a:off x="3297515" y="2622890"/>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5">
            <a:extLst>
              <a:ext uri="{FF2B5EF4-FFF2-40B4-BE49-F238E27FC236}">
                <a16:creationId xmlns:a16="http://schemas.microsoft.com/office/drawing/2014/main" id="{40781E43-B64E-4422-B0A6-64F02EA555EB}"/>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249735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31" y="1883863"/>
            <a:ext cx="5656116" cy="7951254"/>
          </a:xfrm>
        </p:spPr>
        <p:txBody>
          <a:bodyPr>
            <a:normAutofit fontScale="62500" lnSpcReduction="20000"/>
          </a:bodyPr>
          <a:lstStyle/>
          <a:p>
            <a:pPr marL="0" indent="0" algn="ctr">
              <a:buNone/>
            </a:pPr>
            <a:r>
              <a:rPr lang="en-GB" sz="2900" u="sng" dirty="0"/>
              <a:t>Self-Soothing</a:t>
            </a:r>
          </a:p>
          <a:p>
            <a:pPr marL="0" indent="0" algn="ctr">
              <a:buNone/>
            </a:pPr>
            <a:endParaRPr lang="en-GB" sz="2300" u="sng" dirty="0"/>
          </a:p>
          <a:p>
            <a:pPr marL="0" indent="0" algn="ctr">
              <a:buNone/>
            </a:pPr>
            <a:endParaRPr lang="en-GB" sz="2300" u="sng" dirty="0"/>
          </a:p>
          <a:p>
            <a:pPr marL="0" indent="0" algn="ctr">
              <a:buNone/>
            </a:pPr>
            <a:r>
              <a:rPr lang="en-GB" sz="2300" b="1" dirty="0"/>
              <a:t>5, 4, 3, 2, 1 Grounding Technique</a:t>
            </a:r>
          </a:p>
          <a:p>
            <a:pPr marL="0" indent="0">
              <a:buNone/>
            </a:pPr>
            <a:r>
              <a:rPr lang="en-GB" sz="2300" dirty="0"/>
              <a:t>This approach explores your five senses to help keep you grounded in the present. This is a calming technique that can help you get through periods of anxiety. It can be done independently, making it useful for when you are alone.</a:t>
            </a:r>
          </a:p>
          <a:p>
            <a:pPr marL="0" indent="0">
              <a:buNone/>
            </a:pPr>
            <a:endParaRPr lang="en-GB" sz="2300" dirty="0"/>
          </a:p>
          <a:p>
            <a:pPr marL="0" indent="0">
              <a:buNone/>
            </a:pPr>
            <a:r>
              <a:rPr lang="en-GB" sz="2300" dirty="0"/>
              <a:t>Take a deep belly breath to begin. Imagine a balloon in your stomach filling up with air as you breath in. </a:t>
            </a:r>
          </a:p>
          <a:p>
            <a:pPr marL="0" indent="0">
              <a:buNone/>
            </a:pPr>
            <a:endParaRPr lang="en-GB" sz="2300" dirty="0"/>
          </a:p>
          <a:p>
            <a:pPr marL="0" indent="0">
              <a:buNone/>
            </a:pPr>
            <a:r>
              <a:rPr lang="en-GB" sz="2300" b="1" dirty="0"/>
              <a:t>LOOK:</a:t>
            </a:r>
            <a:r>
              <a:rPr lang="en-GB" sz="2300" dirty="0"/>
              <a:t> Look around for </a:t>
            </a:r>
            <a:r>
              <a:rPr lang="en-GB" sz="2300" b="1" u="sng" dirty="0"/>
              <a:t>5</a:t>
            </a:r>
            <a:r>
              <a:rPr lang="en-GB" sz="2300" dirty="0"/>
              <a:t> things that you can see, and say them out loud. For example, you could say, I see the TV, I see the pencil case, I see a vase of flowers. </a:t>
            </a:r>
          </a:p>
          <a:p>
            <a:pPr marL="0" indent="0">
              <a:buNone/>
            </a:pPr>
            <a:endParaRPr lang="en-GB" sz="2300" dirty="0"/>
          </a:p>
          <a:p>
            <a:pPr marL="0" indent="0">
              <a:buNone/>
            </a:pPr>
            <a:r>
              <a:rPr lang="en-GB" sz="2300" b="1" dirty="0"/>
              <a:t>FEEL:</a:t>
            </a:r>
            <a:r>
              <a:rPr lang="en-GB" sz="2300" dirty="0"/>
              <a:t> Pay attention to your body and think of </a:t>
            </a:r>
            <a:r>
              <a:rPr lang="en-GB" sz="2300" b="1" u="sng" dirty="0"/>
              <a:t>4</a:t>
            </a:r>
            <a:r>
              <a:rPr lang="en-GB" sz="2300" dirty="0"/>
              <a:t> things that you can feel, and say them out loud. For example, you could say, I feel my feet warm in my slippers, I feel the grass beneath my feet, or I feel the beanbag I am sitting on.</a:t>
            </a:r>
          </a:p>
          <a:p>
            <a:pPr marL="0" indent="0">
              <a:buNone/>
            </a:pPr>
            <a:endParaRPr lang="en-GB" sz="2300" dirty="0"/>
          </a:p>
          <a:p>
            <a:pPr marL="0" indent="0">
              <a:buNone/>
            </a:pPr>
            <a:r>
              <a:rPr lang="en-GB" sz="2300" b="1" dirty="0"/>
              <a:t>LISTEN: </a:t>
            </a:r>
            <a:r>
              <a:rPr lang="en-GB" sz="2300" dirty="0"/>
              <a:t>Listen for </a:t>
            </a:r>
            <a:r>
              <a:rPr lang="en-GB" sz="2300" b="1" u="sng" dirty="0"/>
              <a:t>3</a:t>
            </a:r>
            <a:r>
              <a:rPr lang="en-GB" sz="2300" dirty="0"/>
              <a:t> sounds. It could be the sound of traffic outside, the sound of typing or the sound of your tummy rumbling. Say the three things out loud.</a:t>
            </a:r>
          </a:p>
          <a:p>
            <a:pPr marL="0" indent="0">
              <a:buNone/>
            </a:pPr>
            <a:endParaRPr lang="en-GB" sz="2300" dirty="0"/>
          </a:p>
          <a:p>
            <a:pPr marL="0" indent="0">
              <a:buNone/>
            </a:pPr>
            <a:r>
              <a:rPr lang="en-GB" sz="2300" b="1" dirty="0"/>
              <a:t>SMELL: </a:t>
            </a:r>
            <a:r>
              <a:rPr lang="en-GB" sz="2300" dirty="0"/>
              <a:t>Say </a:t>
            </a:r>
            <a:r>
              <a:rPr lang="en-GB" sz="2300" b="1" u="sng" dirty="0"/>
              <a:t>2</a:t>
            </a:r>
            <a:r>
              <a:rPr lang="en-GB" sz="2300" dirty="0"/>
              <a:t> things you can smell. If you can, it’s okay to move to another spot and sniff something. If you can’t smell anything at the moment or you can’t move, then name your 2 favourite smells. You may say, I can smell dinner cooking, or I can smell perfume.</a:t>
            </a:r>
          </a:p>
          <a:p>
            <a:pPr marL="0" indent="0">
              <a:buNone/>
            </a:pPr>
            <a:endParaRPr lang="en-GB" sz="2300" dirty="0"/>
          </a:p>
          <a:p>
            <a:pPr marL="0" indent="0">
              <a:buNone/>
            </a:pPr>
            <a:r>
              <a:rPr lang="en-GB" sz="2300" b="1" dirty="0"/>
              <a:t>TASTE:</a:t>
            </a:r>
            <a:r>
              <a:rPr lang="en-GB" sz="2300" dirty="0"/>
              <a:t> Say </a:t>
            </a:r>
            <a:r>
              <a:rPr lang="en-GB" sz="2300" b="1" u="sng" dirty="0"/>
              <a:t>1</a:t>
            </a:r>
            <a:r>
              <a:rPr lang="en-GB" sz="2300" dirty="0"/>
              <a:t> thing you can taste. It may be the toothpaste from brushing your teeth, or sweetness from fruit. If you can’t taste anything, then say your favourite thing to taste.</a:t>
            </a:r>
          </a:p>
          <a:p>
            <a:pPr marL="0" indent="0">
              <a:buNone/>
            </a:pPr>
            <a:endParaRPr lang="en-GB" sz="2300" dirty="0"/>
          </a:p>
          <a:p>
            <a:pPr marL="0" indent="0">
              <a:buNone/>
            </a:pPr>
            <a:r>
              <a:rPr lang="en-GB" sz="2300" dirty="0"/>
              <a:t>Take another deep belly breath to end. </a:t>
            </a:r>
          </a:p>
          <a:p>
            <a:pPr marL="0" indent="0">
              <a:buNone/>
            </a:pPr>
            <a:endParaRPr lang="en-GB" sz="2300" dirty="0"/>
          </a:p>
          <a:p>
            <a:pPr marL="0" indent="0">
              <a:buNone/>
            </a:pPr>
            <a:r>
              <a:rPr lang="en-GB" sz="2300" dirty="0"/>
              <a:t>If you cannot say things out loud, you can say it to yourself in your head.</a:t>
            </a:r>
          </a:p>
          <a:p>
            <a:endParaRPr lang="en-GB" dirty="0"/>
          </a:p>
        </p:txBody>
      </p:sp>
      <p:grpSp>
        <p:nvGrpSpPr>
          <p:cNvPr id="9" name="Group 8">
            <a:extLst>
              <a:ext uri="{FF2B5EF4-FFF2-40B4-BE49-F238E27FC236}">
                <a16:creationId xmlns:a16="http://schemas.microsoft.com/office/drawing/2014/main" id="{12BC1E5E-8859-464D-8E73-304348E860D5}"/>
              </a:ext>
            </a:extLst>
          </p:cNvPr>
          <p:cNvGrpSpPr/>
          <p:nvPr/>
        </p:nvGrpSpPr>
        <p:grpSpPr>
          <a:xfrm>
            <a:off x="6121797" y="4504442"/>
            <a:ext cx="520745" cy="4003458"/>
            <a:chOff x="6143312" y="4933368"/>
            <a:chExt cx="520745" cy="4003458"/>
          </a:xfrm>
        </p:grpSpPr>
        <p:pic>
          <p:nvPicPr>
            <p:cNvPr id="2" name="Picture 1">
              <a:extLst>
                <a:ext uri="{FF2B5EF4-FFF2-40B4-BE49-F238E27FC236}">
                  <a16:creationId xmlns:a16="http://schemas.microsoft.com/office/drawing/2014/main" id="{70E0D1DB-AC01-48CF-8FD1-58948F01B405}"/>
                </a:ext>
              </a:extLst>
            </p:cNvPr>
            <p:cNvPicPr>
              <a:picLocks noChangeAspect="1"/>
            </p:cNvPicPr>
            <p:nvPr/>
          </p:nvPicPr>
          <p:blipFill rotWithShape="1">
            <a:blip r:embed="rId3"/>
            <a:srcRect r="13798" b="9544"/>
            <a:stretch/>
          </p:blipFill>
          <p:spPr>
            <a:xfrm>
              <a:off x="6153461" y="8456160"/>
              <a:ext cx="477553" cy="480666"/>
            </a:xfrm>
            <a:prstGeom prst="rect">
              <a:avLst/>
            </a:prstGeom>
          </p:spPr>
        </p:pic>
        <p:pic>
          <p:nvPicPr>
            <p:cNvPr id="5" name="Picture 4">
              <a:extLst>
                <a:ext uri="{FF2B5EF4-FFF2-40B4-BE49-F238E27FC236}">
                  <a16:creationId xmlns:a16="http://schemas.microsoft.com/office/drawing/2014/main" id="{9F72CC01-1075-40E6-80DB-F2F21181E6E0}"/>
                </a:ext>
              </a:extLst>
            </p:cNvPr>
            <p:cNvPicPr>
              <a:picLocks noChangeAspect="1"/>
            </p:cNvPicPr>
            <p:nvPr/>
          </p:nvPicPr>
          <p:blipFill rotWithShape="1">
            <a:blip r:embed="rId4"/>
            <a:srcRect l="-1656" t="10169" r="11076"/>
            <a:stretch/>
          </p:blipFill>
          <p:spPr>
            <a:xfrm>
              <a:off x="6143312" y="5806936"/>
              <a:ext cx="497850" cy="485902"/>
            </a:xfrm>
            <a:prstGeom prst="rect">
              <a:avLst/>
            </a:prstGeom>
          </p:spPr>
        </p:pic>
        <p:pic>
          <p:nvPicPr>
            <p:cNvPr id="6" name="Picture 5">
              <a:extLst>
                <a:ext uri="{FF2B5EF4-FFF2-40B4-BE49-F238E27FC236}">
                  <a16:creationId xmlns:a16="http://schemas.microsoft.com/office/drawing/2014/main" id="{86C67750-FBCD-46FB-B3F7-4F7C3AA7F53C}"/>
                </a:ext>
              </a:extLst>
            </p:cNvPr>
            <p:cNvPicPr>
              <a:picLocks noChangeAspect="1"/>
            </p:cNvPicPr>
            <p:nvPr/>
          </p:nvPicPr>
          <p:blipFill rotWithShape="1">
            <a:blip r:embed="rId5"/>
            <a:srcRect r="13258" b="12221"/>
            <a:stretch/>
          </p:blipFill>
          <p:spPr>
            <a:xfrm>
              <a:off x="6167102" y="4933368"/>
              <a:ext cx="496614" cy="485320"/>
            </a:xfrm>
            <a:prstGeom prst="rect">
              <a:avLst/>
            </a:prstGeom>
          </p:spPr>
        </p:pic>
        <p:pic>
          <p:nvPicPr>
            <p:cNvPr id="7" name="Picture 6">
              <a:extLst>
                <a:ext uri="{FF2B5EF4-FFF2-40B4-BE49-F238E27FC236}">
                  <a16:creationId xmlns:a16="http://schemas.microsoft.com/office/drawing/2014/main" id="{4F79B66E-A160-4671-AFDF-2985A17F5281}"/>
                </a:ext>
              </a:extLst>
            </p:cNvPr>
            <p:cNvPicPr>
              <a:picLocks noChangeAspect="1"/>
            </p:cNvPicPr>
            <p:nvPr/>
          </p:nvPicPr>
          <p:blipFill rotWithShape="1">
            <a:blip r:embed="rId6"/>
            <a:srcRect b="12221"/>
            <a:stretch/>
          </p:blipFill>
          <p:spPr>
            <a:xfrm>
              <a:off x="6167102" y="6707019"/>
              <a:ext cx="496955" cy="481842"/>
            </a:xfrm>
            <a:prstGeom prst="rect">
              <a:avLst/>
            </a:prstGeom>
          </p:spPr>
        </p:pic>
        <p:pic>
          <p:nvPicPr>
            <p:cNvPr id="8" name="Picture 7">
              <a:extLst>
                <a:ext uri="{FF2B5EF4-FFF2-40B4-BE49-F238E27FC236}">
                  <a16:creationId xmlns:a16="http://schemas.microsoft.com/office/drawing/2014/main" id="{9061E293-3413-4D52-AC5E-0D4DC0F41981}"/>
                </a:ext>
              </a:extLst>
            </p:cNvPr>
            <p:cNvPicPr>
              <a:picLocks noChangeAspect="1"/>
            </p:cNvPicPr>
            <p:nvPr/>
          </p:nvPicPr>
          <p:blipFill rotWithShape="1">
            <a:blip r:embed="rId7"/>
            <a:srcRect l="9471"/>
            <a:stretch/>
          </p:blipFill>
          <p:spPr>
            <a:xfrm>
              <a:off x="6153461" y="7632481"/>
              <a:ext cx="490308" cy="481842"/>
            </a:xfrm>
            <a:prstGeom prst="rect">
              <a:avLst/>
            </a:prstGeom>
          </p:spPr>
        </p:pic>
      </p:grpSp>
      <p:sp>
        <p:nvSpPr>
          <p:cNvPr id="13"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194079" y="2159889"/>
            <a:ext cx="315505" cy="378374"/>
          </a:xfrm>
        </p:spPr>
        <p:txBody>
          <a:bodyPr/>
          <a:lstStyle/>
          <a:p>
            <a:fld id="{0E0EA5D9-FFAC-4864-B705-ADA6735702EB}" type="slidenum">
              <a:rPr lang="en-GB" smtClean="0">
                <a:solidFill>
                  <a:schemeClr val="tx1"/>
                </a:solidFill>
              </a:rPr>
              <a:t>20</a:t>
            </a:fld>
            <a:endParaRPr lang="en-GB" dirty="0">
              <a:solidFill>
                <a:schemeClr val="tx1"/>
              </a:solidFill>
            </a:endParaRPr>
          </a:p>
        </p:txBody>
      </p:sp>
      <p:sp>
        <p:nvSpPr>
          <p:cNvPr id="14" name="Oval 13">
            <a:extLst>
              <a:ext uri="{FF2B5EF4-FFF2-40B4-BE49-F238E27FC236}">
                <a16:creationId xmlns:a16="http://schemas.microsoft.com/office/drawing/2014/main" id="{634EC2BD-27E3-4F2C-BE51-F1013A378FEE}"/>
              </a:ext>
            </a:extLst>
          </p:cNvPr>
          <p:cNvSpPr/>
          <p:nvPr/>
        </p:nvSpPr>
        <p:spPr>
          <a:xfrm>
            <a:off x="3207728" y="2191187"/>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4D8298DA-3987-4B63-A25B-CC02BB61F2B4}"/>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92170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22" y="571499"/>
            <a:ext cx="5738812" cy="1390650"/>
          </a:xfrm>
        </p:spPr>
        <p:txBody>
          <a:bodyPr>
            <a:normAutofit/>
          </a:bodyPr>
          <a:lstStyle/>
          <a:p>
            <a:pPr algn="ctr"/>
            <a:r>
              <a:rPr lang="en-GB" sz="2100" u="sng" dirty="0"/>
              <a:t>Worry Time for Older Children and Young Adults</a:t>
            </a:r>
          </a:p>
        </p:txBody>
      </p:sp>
      <p:pic>
        <p:nvPicPr>
          <p:cNvPr id="3074" name="Picture 2" descr="C:\Users\Maria.Langdrige\AppData\Local\Microsoft\Windows\Temporary Internet Files\Content.IE5\E913N55V\Norman-Backwards-Clo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69" y="2119809"/>
            <a:ext cx="1323473" cy="11712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0041" y="1905227"/>
            <a:ext cx="4932947" cy="2031325"/>
          </a:xfrm>
          <a:prstGeom prst="rect">
            <a:avLst/>
          </a:prstGeom>
        </p:spPr>
        <p:txBody>
          <a:bodyPr wrap="square">
            <a:spAutoFit/>
          </a:bodyPr>
          <a:lstStyle/>
          <a:p>
            <a:r>
              <a:rPr lang="en-GB" sz="1400" b="1" dirty="0"/>
              <a:t>Create a worry period</a:t>
            </a:r>
          </a:p>
          <a:p>
            <a:r>
              <a:rPr lang="en-GB" sz="1400" dirty="0"/>
              <a:t>Choose a particular time, place, and length  of time for worrying.  This period should be no more than 20-30 minutes. It should be the same each day, preferably in the evening but not too close to bed time. The time should be convenient so you can regularly follow through with the task .Make this place unique and comfortable, free from distractions. It should not be somewhere you go to regularly, like your bed, rather somewhere you assign for the worry period only.  </a:t>
            </a:r>
          </a:p>
        </p:txBody>
      </p:sp>
      <p:pic>
        <p:nvPicPr>
          <p:cNvPr id="3075" name="Picture 3" descr="C:\Users\Maria.Langdrige\AppData\Local\Microsoft\Windows\Temporary Internet Files\Content.IE5\EB18I1EQ\memo-147540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155" y="8276520"/>
            <a:ext cx="980701" cy="12331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0042" y="3988095"/>
            <a:ext cx="4932946" cy="3108543"/>
          </a:xfrm>
          <a:prstGeom prst="rect">
            <a:avLst/>
          </a:prstGeom>
        </p:spPr>
        <p:txBody>
          <a:bodyPr wrap="square">
            <a:spAutoFit/>
          </a:bodyPr>
          <a:lstStyle/>
          <a:p>
            <a:r>
              <a:rPr lang="en-GB" sz="1400" b="1" dirty="0"/>
              <a:t>Postpone your worry</a:t>
            </a:r>
            <a:endParaRPr lang="en-GB" sz="1400" dirty="0"/>
          </a:p>
          <a:p>
            <a:r>
              <a:rPr lang="en-GB" sz="1400" dirty="0"/>
              <a:t>As soon as you become aware of a worry, write it in a couple of words and postpone it until your scheduled worry time. You can make a note of this in your phone, or on a piece of paper. Carrying a small notebook with you may be useful. </a:t>
            </a:r>
          </a:p>
          <a:p>
            <a:r>
              <a:rPr lang="en-GB" sz="1400" dirty="0"/>
              <a:t>Remind yourself that you will have time to think about it later, there is no need to worry now. There are more pleasant things to attend to now. Turn your focus to the present moment and the activities of the day to help let go of the worry until the worry period has arrived. Decide  what is the most important thing you can practically do for yourself right now. Take immediate action to do something that is either practical, positive, pleasant, active, or nurturing. You can use the ‘calming the mind’ exercises (provided in this pack) to help let go of the worry.</a:t>
            </a:r>
          </a:p>
        </p:txBody>
      </p:sp>
      <p:sp>
        <p:nvSpPr>
          <p:cNvPr id="8" name="Rectangle 7"/>
          <p:cNvSpPr/>
          <p:nvPr/>
        </p:nvSpPr>
        <p:spPr>
          <a:xfrm>
            <a:off x="1540041" y="7554243"/>
            <a:ext cx="4932946" cy="3108543"/>
          </a:xfrm>
          <a:prstGeom prst="rect">
            <a:avLst/>
          </a:prstGeom>
        </p:spPr>
        <p:txBody>
          <a:bodyPr wrap="square">
            <a:spAutoFit/>
          </a:bodyPr>
          <a:lstStyle/>
          <a:p>
            <a:r>
              <a:rPr lang="en-GB" sz="1400" b="1" dirty="0"/>
              <a:t>Come back to your worries at the designated worry period</a:t>
            </a:r>
            <a:endParaRPr lang="en-GB" sz="1400" dirty="0"/>
          </a:p>
          <a:p>
            <a:r>
              <a:rPr lang="en-GB" sz="1400" dirty="0"/>
              <a:t>When your worry period comes around, relax in the place you had planned and take some time to reflect on the worries you had written down from the day. Remember: </a:t>
            </a:r>
          </a:p>
          <a:p>
            <a:r>
              <a:rPr lang="en-GB" sz="1400" dirty="0"/>
              <a:t>1. Only worry about the things you have noted if you </a:t>
            </a:r>
            <a:r>
              <a:rPr lang="en-GB" sz="1400" b="1" dirty="0"/>
              <a:t>must</a:t>
            </a:r>
            <a:r>
              <a:rPr lang="en-GB" sz="1400" dirty="0"/>
              <a:t>.</a:t>
            </a:r>
          </a:p>
          <a:p>
            <a:r>
              <a:rPr lang="en-GB" sz="1400" dirty="0"/>
              <a:t>2. If some or all of the worries you wrote down are no longer bothering you or no longer  seem relevant, then no further action is required.</a:t>
            </a:r>
          </a:p>
          <a:p>
            <a:r>
              <a:rPr lang="en-GB" sz="1400" dirty="0"/>
              <a:t>3. If you do not need to worry about some of them, spend no longer than the set amount of time specified  for your worry period. It may also be helpful to write your worries down on paper.</a:t>
            </a:r>
          </a:p>
          <a:p>
            <a:r>
              <a:rPr lang="en-GB" sz="1400" dirty="0"/>
              <a:t>It may be useful to ask yourself questions from page 18 to help challenge your worries. </a:t>
            </a:r>
          </a:p>
        </p:txBody>
      </p:sp>
      <p:pic>
        <p:nvPicPr>
          <p:cNvPr id="3080" name="Picture 8" descr="C:\Users\Maria.Langdrige\AppData\Local\Microsoft\Windows\Temporary Internet Files\Content.IE5\EB18I1EQ\Gnome-face-worried.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550" y="4889411"/>
            <a:ext cx="1305910" cy="1305910"/>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93871" y="1420233"/>
            <a:ext cx="315505" cy="378374"/>
          </a:xfrm>
        </p:spPr>
        <p:txBody>
          <a:bodyPr/>
          <a:lstStyle/>
          <a:p>
            <a:fld id="{0E0EA5D9-FFAC-4864-B705-ADA6735702EB}" type="slidenum">
              <a:rPr lang="en-GB" smtClean="0">
                <a:solidFill>
                  <a:schemeClr val="tx1"/>
                </a:solidFill>
              </a:rPr>
              <a:t>21</a:t>
            </a:fld>
            <a:endParaRPr lang="en-GB" dirty="0">
              <a:solidFill>
                <a:schemeClr val="tx1"/>
              </a:solidFill>
            </a:endParaRPr>
          </a:p>
        </p:txBody>
      </p:sp>
      <p:sp>
        <p:nvSpPr>
          <p:cNvPr id="17" name="Oval 16">
            <a:extLst>
              <a:ext uri="{FF2B5EF4-FFF2-40B4-BE49-F238E27FC236}">
                <a16:creationId xmlns:a16="http://schemas.microsoft.com/office/drawing/2014/main" id="{634EC2BD-27E3-4F2C-BE51-F1013A378FEE}"/>
              </a:ext>
            </a:extLst>
          </p:cNvPr>
          <p:cNvSpPr/>
          <p:nvPr/>
        </p:nvSpPr>
        <p:spPr>
          <a:xfrm>
            <a:off x="3293872" y="1451531"/>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76BFE6D3-A8B2-4C2D-8BF0-6ED14006214B}"/>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294777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636"/>
            <a:ext cx="5915025" cy="2356556"/>
          </a:xfrm>
        </p:spPr>
        <p:txBody>
          <a:bodyPr>
            <a:normAutofit/>
          </a:bodyPr>
          <a:lstStyle/>
          <a:p>
            <a:pPr algn="ctr"/>
            <a:r>
              <a:rPr lang="en-GB" sz="1800" u="sng" dirty="0"/>
              <a:t>Anxiety Coping in Younger Children </a:t>
            </a:r>
          </a:p>
        </p:txBody>
      </p:sp>
      <p:sp>
        <p:nvSpPr>
          <p:cNvPr id="11" name="TextBox 10"/>
          <p:cNvSpPr txBox="1"/>
          <p:nvPr/>
        </p:nvSpPr>
        <p:spPr>
          <a:xfrm>
            <a:off x="4511184" y="8874835"/>
            <a:ext cx="2113808" cy="1938992"/>
          </a:xfrm>
          <a:prstGeom prst="rect">
            <a:avLst/>
          </a:prstGeom>
          <a:solidFill>
            <a:schemeClr val="accent6">
              <a:lumMod val="40000"/>
              <a:lumOff val="60000"/>
              <a:alpha val="16000"/>
            </a:schemeClr>
          </a:solidFill>
        </p:spPr>
        <p:txBody>
          <a:bodyPr wrap="square" rtlCol="0">
            <a:spAutoFit/>
          </a:bodyPr>
          <a:lstStyle/>
          <a:p>
            <a:pPr algn="ctr"/>
            <a:r>
              <a:rPr lang="en-GB" sz="1200" b="1" dirty="0"/>
              <a:t>Worry Doll</a:t>
            </a:r>
          </a:p>
          <a:p>
            <a:pPr algn="ctr"/>
            <a:r>
              <a:rPr lang="en-GB" sz="1200" dirty="0"/>
              <a:t>Worry dolls can be useful for children who find it difficult to speak to adults about their worries. By talking to the doll about their worries, the worries are transferred onto the doll. The doll should be taken at night by a trusted adult.</a:t>
            </a:r>
          </a:p>
        </p:txBody>
      </p:sp>
      <p:pic>
        <p:nvPicPr>
          <p:cNvPr id="2060" name="Picture 12" descr="C:\Users\Maria.Langdrige.XFPH-TR\AppData\Local\Microsoft\Windows\Temporary Internet Files\Content.IE5\B61FJX0Y\f5835204f8923520b4d850e3723f32a2-d5w7al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58693" y="3108243"/>
            <a:ext cx="1254133" cy="22751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aria.Langdrige.XFPH-TR\AppData\Local\Microsoft\Windows\Temporary Internet Files\Content.IE5\I8M0E5JH\1354[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28129" y="740775"/>
            <a:ext cx="723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149627.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8063" y="1402617"/>
            <a:ext cx="783943" cy="606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7943" y="1744142"/>
            <a:ext cx="4073236" cy="1015663"/>
          </a:xfrm>
          <a:prstGeom prst="rect">
            <a:avLst/>
          </a:prstGeom>
          <a:solidFill>
            <a:schemeClr val="accent2">
              <a:lumMod val="40000"/>
              <a:lumOff val="60000"/>
              <a:alpha val="30000"/>
            </a:schemeClr>
          </a:solidFill>
        </p:spPr>
        <p:txBody>
          <a:bodyPr wrap="square" rtlCol="0">
            <a:spAutoFit/>
          </a:bodyPr>
          <a:lstStyle/>
          <a:p>
            <a:pPr algn="ctr"/>
            <a:r>
              <a:rPr lang="en-GB" sz="1200" b="1" dirty="0"/>
              <a:t>Quick Ways To Calm Down</a:t>
            </a:r>
          </a:p>
          <a:p>
            <a:pPr marL="285750" indent="-285750">
              <a:buFont typeface="Arial" panose="020B0604020202020204" pitchFamily="34" charset="0"/>
              <a:buChar char="•"/>
            </a:pPr>
            <a:r>
              <a:rPr lang="en-GB" sz="1200" dirty="0"/>
              <a:t>Imagine your favourite place (e.g. the park)</a:t>
            </a:r>
          </a:p>
          <a:p>
            <a:pPr marL="285750" indent="-285750">
              <a:buFont typeface="Arial" panose="020B0604020202020204" pitchFamily="34" charset="0"/>
              <a:buChar char="•"/>
            </a:pPr>
            <a:r>
              <a:rPr lang="en-GB" sz="1200" dirty="0"/>
              <a:t>Name animals alphabetically (ant, bear, cat, dog.)</a:t>
            </a:r>
          </a:p>
          <a:p>
            <a:pPr marL="285750" indent="-285750">
              <a:buFont typeface="Arial" panose="020B0604020202020204" pitchFamily="34" charset="0"/>
              <a:buChar char="•"/>
            </a:pPr>
            <a:r>
              <a:rPr lang="en-GB" sz="1200" dirty="0"/>
              <a:t>5, 4, 3, 2, 1 Grounding Technique (provided on page 20 of this pack)</a:t>
            </a:r>
          </a:p>
        </p:txBody>
      </p:sp>
      <p:sp>
        <p:nvSpPr>
          <p:cNvPr id="6" name="TextBox 5"/>
          <p:cNvSpPr txBox="1"/>
          <p:nvPr/>
        </p:nvSpPr>
        <p:spPr>
          <a:xfrm>
            <a:off x="247943" y="2973161"/>
            <a:ext cx="4073236" cy="2154436"/>
          </a:xfrm>
          <a:prstGeom prst="rect">
            <a:avLst/>
          </a:prstGeom>
          <a:solidFill>
            <a:srgbClr val="EAAAE1">
              <a:alpha val="12000"/>
            </a:srgbClr>
          </a:solidFill>
        </p:spPr>
        <p:txBody>
          <a:bodyPr wrap="square" rtlCol="0">
            <a:spAutoFit/>
          </a:bodyPr>
          <a:lstStyle/>
          <a:p>
            <a:pPr algn="ctr"/>
            <a:r>
              <a:rPr lang="en-GB" sz="1200" b="1" dirty="0"/>
              <a:t>Deep Breathing For Younger Children</a:t>
            </a:r>
          </a:p>
          <a:p>
            <a:pPr marL="285750" indent="-285750">
              <a:buFont typeface="Arial" panose="020B0604020202020204" pitchFamily="34" charset="0"/>
              <a:buChar char="•"/>
            </a:pPr>
            <a:r>
              <a:rPr lang="en-GB" sz="1200" dirty="0"/>
              <a:t>Deep breathing instructions have been provided on page 14 of the pack.</a:t>
            </a:r>
          </a:p>
          <a:p>
            <a:pPr marL="285750" indent="-285750">
              <a:buFont typeface="Arial" panose="020B0604020202020204" pitchFamily="34" charset="0"/>
              <a:buChar char="•"/>
            </a:pPr>
            <a:r>
              <a:rPr lang="en-GB" sz="1200" dirty="0"/>
              <a:t>To make the exercise more fun for younger children, you can use tools such as bubbles, dandelions, and pinwheels.</a:t>
            </a:r>
          </a:p>
          <a:p>
            <a:pPr marL="285750" indent="-285750">
              <a:buFont typeface="Arial" panose="020B0604020202020204" pitchFamily="34" charset="0"/>
              <a:buChar char="•"/>
            </a:pPr>
            <a:r>
              <a:rPr lang="en-GB" sz="1200" dirty="0"/>
              <a:t>You can use language such as: </a:t>
            </a:r>
          </a:p>
          <a:p>
            <a:pPr algn="ctr"/>
            <a:r>
              <a:rPr lang="en-GB" sz="1200" i="1" dirty="0"/>
              <a:t>‘Breath in like you are smelling a flower, breath out like you are blowing out candles’.</a:t>
            </a:r>
          </a:p>
          <a:p>
            <a:pPr algn="ctr"/>
            <a:r>
              <a:rPr lang="en-GB" sz="1200" i="1" dirty="0"/>
              <a:t>‘Imagine a balloon blowing up in your stomach as you breath in, and deflating as you breath out’.</a:t>
            </a:r>
          </a:p>
          <a:p>
            <a:r>
              <a:rPr lang="en-GB" sz="1200" dirty="0"/>
              <a:t>This will help the child to visualise and calm down.</a:t>
            </a:r>
          </a:p>
        </p:txBody>
      </p:sp>
      <p:sp>
        <p:nvSpPr>
          <p:cNvPr id="7" name="TextBox 6"/>
          <p:cNvSpPr txBox="1"/>
          <p:nvPr/>
        </p:nvSpPr>
        <p:spPr>
          <a:xfrm>
            <a:off x="239590" y="5383387"/>
            <a:ext cx="4073236" cy="2154436"/>
          </a:xfrm>
          <a:prstGeom prst="rect">
            <a:avLst/>
          </a:prstGeom>
          <a:solidFill>
            <a:srgbClr val="FFFF00">
              <a:alpha val="12000"/>
            </a:srgbClr>
          </a:solidFill>
        </p:spPr>
        <p:txBody>
          <a:bodyPr wrap="square" rtlCol="0">
            <a:spAutoFit/>
          </a:bodyPr>
          <a:lstStyle/>
          <a:p>
            <a:pPr algn="ctr"/>
            <a:r>
              <a:rPr lang="en-GB" sz="1200" b="1" dirty="0"/>
              <a:t>Coping Skills Toolkit</a:t>
            </a:r>
          </a:p>
          <a:p>
            <a:r>
              <a:rPr lang="en-GB" sz="1200" dirty="0"/>
              <a:t>Create a toolbox filled with various objects that can be used to help in moments of anxiety. Objects include, bubbles, a stress ball, bubble wrap, cue cards.</a:t>
            </a:r>
          </a:p>
          <a:p>
            <a:r>
              <a:rPr lang="en-GB" sz="1200" dirty="0"/>
              <a:t>When children feel overwhelmed it can be difficult for them to figure out what to do. Cue cards act as a visual reminder of the different techniques which can be used to calm down. Take several blank index cards and draw/write a different coping skill on each one. Hole the place cards and put them on a key ring, or tie them together with some decorated ribbon/string. You can make these cards sturdy by laminating them.</a:t>
            </a:r>
          </a:p>
        </p:txBody>
      </p:sp>
      <p:sp>
        <p:nvSpPr>
          <p:cNvPr id="8" name="TextBox 7"/>
          <p:cNvSpPr txBox="1"/>
          <p:nvPr/>
        </p:nvSpPr>
        <p:spPr>
          <a:xfrm>
            <a:off x="4511184" y="1397290"/>
            <a:ext cx="2113808" cy="5078313"/>
          </a:xfrm>
          <a:prstGeom prst="rect">
            <a:avLst/>
          </a:prstGeom>
          <a:solidFill>
            <a:srgbClr val="B0B1E4">
              <a:alpha val="9000"/>
            </a:srgbClr>
          </a:solidFill>
        </p:spPr>
        <p:txBody>
          <a:bodyPr wrap="square" rtlCol="0">
            <a:spAutoFit/>
          </a:bodyPr>
          <a:lstStyle/>
          <a:p>
            <a:pPr algn="ctr"/>
            <a:r>
              <a:rPr lang="en-GB" sz="1200" b="1" dirty="0"/>
              <a:t>Mind Jar</a:t>
            </a:r>
          </a:p>
          <a:p>
            <a:r>
              <a:rPr lang="en-GB" sz="1200" dirty="0"/>
              <a:t>Some children find sensory distraction helpful in managing anxiety. You can create a mind jar using:</a:t>
            </a:r>
          </a:p>
          <a:p>
            <a:pPr marL="285750" indent="-285750">
              <a:buFont typeface="Arial" panose="020B0604020202020204" pitchFamily="34" charset="0"/>
              <a:buChar char="•"/>
            </a:pPr>
            <a:r>
              <a:rPr lang="en-GB" sz="1200" dirty="0"/>
              <a:t>A glass jar, or plastic bottle, depending on what you have available. </a:t>
            </a:r>
          </a:p>
          <a:p>
            <a:pPr marL="285750" indent="-285750">
              <a:buFont typeface="Arial" panose="020B0604020202020204" pitchFamily="34" charset="0"/>
              <a:buChar char="•"/>
            </a:pPr>
            <a:r>
              <a:rPr lang="en-GB" sz="1200" dirty="0"/>
              <a:t>Warm water</a:t>
            </a:r>
          </a:p>
          <a:p>
            <a:pPr marL="285750" indent="-285750">
              <a:buFont typeface="Arial" panose="020B0604020202020204" pitchFamily="34" charset="0"/>
              <a:buChar char="•"/>
            </a:pPr>
            <a:r>
              <a:rPr lang="en-GB" sz="1200" dirty="0"/>
              <a:t>Glitter glue, glitter paint, or glitter.</a:t>
            </a:r>
          </a:p>
          <a:p>
            <a:r>
              <a:rPr lang="en-GB" sz="1200" dirty="0"/>
              <a:t>You can also add:</a:t>
            </a:r>
          </a:p>
          <a:p>
            <a:pPr marL="285750" indent="-285750">
              <a:buFont typeface="Arial" panose="020B0604020202020204" pitchFamily="34" charset="0"/>
              <a:buChar char="•"/>
            </a:pPr>
            <a:r>
              <a:rPr lang="en-GB" sz="1200" dirty="0"/>
              <a:t>Lego</a:t>
            </a:r>
          </a:p>
          <a:p>
            <a:pPr marL="285750" indent="-285750">
              <a:buFont typeface="Arial" panose="020B0604020202020204" pitchFamily="34" charset="0"/>
              <a:buChar char="•"/>
            </a:pPr>
            <a:r>
              <a:rPr lang="en-GB" sz="1200" dirty="0"/>
              <a:t>Glow in the dark paint</a:t>
            </a:r>
          </a:p>
          <a:p>
            <a:pPr marL="285750" indent="-285750">
              <a:buFont typeface="Arial" panose="020B0604020202020204" pitchFamily="34" charset="0"/>
              <a:buChar char="•"/>
            </a:pPr>
            <a:r>
              <a:rPr lang="en-GB" sz="1200" dirty="0"/>
              <a:t>Small shells/stones</a:t>
            </a:r>
          </a:p>
          <a:p>
            <a:pPr marL="285750" indent="-285750">
              <a:buFont typeface="Arial" panose="020B0604020202020204" pitchFamily="34" charset="0"/>
              <a:buChar char="•"/>
            </a:pPr>
            <a:r>
              <a:rPr lang="en-GB" sz="1200" dirty="0"/>
              <a:t>Glow in the dark stars</a:t>
            </a:r>
          </a:p>
          <a:p>
            <a:r>
              <a:rPr lang="en-GB" sz="1200" dirty="0"/>
              <a:t>Fill the bottom of the container with the glitter, until the bottom is completely covered. Add the warm water, and any other items. Put the lid on the container and shake until the ingredients combine. Once you are happy with the look of your jar, seal the lid shut with superglue or duct tape.</a:t>
            </a:r>
          </a:p>
        </p:txBody>
      </p:sp>
      <p:sp>
        <p:nvSpPr>
          <p:cNvPr id="24"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50809" y="1309871"/>
            <a:ext cx="315505" cy="378374"/>
          </a:xfrm>
        </p:spPr>
        <p:txBody>
          <a:bodyPr/>
          <a:lstStyle/>
          <a:p>
            <a:fld id="{0E0EA5D9-FFAC-4864-B705-ADA6735702EB}" type="slidenum">
              <a:rPr lang="en-GB" smtClean="0">
                <a:solidFill>
                  <a:schemeClr val="tx1"/>
                </a:solidFill>
              </a:rPr>
              <a:t>22</a:t>
            </a:fld>
            <a:endParaRPr lang="en-GB" dirty="0">
              <a:solidFill>
                <a:schemeClr val="tx1"/>
              </a:solidFill>
            </a:endParaRPr>
          </a:p>
        </p:txBody>
      </p:sp>
      <p:sp>
        <p:nvSpPr>
          <p:cNvPr id="25" name="Oval 24">
            <a:extLst>
              <a:ext uri="{FF2B5EF4-FFF2-40B4-BE49-F238E27FC236}">
                <a16:creationId xmlns:a16="http://schemas.microsoft.com/office/drawing/2014/main" id="{634EC2BD-27E3-4F2C-BE51-F1013A378FEE}"/>
              </a:ext>
            </a:extLst>
          </p:cNvPr>
          <p:cNvSpPr/>
          <p:nvPr/>
        </p:nvSpPr>
        <p:spPr>
          <a:xfrm>
            <a:off x="3262340" y="1341169"/>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2318" y="7734113"/>
            <a:ext cx="4144486" cy="2677656"/>
          </a:xfrm>
          <a:prstGeom prst="rect">
            <a:avLst/>
          </a:prstGeom>
          <a:solidFill>
            <a:srgbClr val="FFC000">
              <a:alpha val="18000"/>
            </a:srgbClr>
          </a:solidFill>
        </p:spPr>
        <p:txBody>
          <a:bodyPr wrap="square" rtlCol="0">
            <a:spAutoFit/>
          </a:bodyPr>
          <a:lstStyle/>
          <a:p>
            <a:pPr algn="ctr"/>
            <a:r>
              <a:rPr lang="en-GB" sz="1200" b="1" dirty="0"/>
              <a:t>Worry Box</a:t>
            </a:r>
          </a:p>
          <a:p>
            <a:r>
              <a:rPr lang="en-GB" sz="1200" dirty="0"/>
              <a:t>Sometimes worries can feel heavy to carry around, it can be helpful to put them away so children can continue with their lives. </a:t>
            </a:r>
          </a:p>
          <a:p>
            <a:r>
              <a:rPr lang="en-GB" sz="1200" dirty="0"/>
              <a:t>Take a small box and decorate it together with your child. Make sure you cut a slot into the box. Think about where the box will live, such as in the wardrobe, with a trusted adult. Whenever your child worries about something, encourage them to write it on a piece of paper and post it through the slot in the box (one worry at a time). At the end of the day or week you can open the box and talk about these worries together. If  the worries are gone, tear the paper up and put it in the bin. When the worries have been put away, encourage your child to concentrate on doing nice things and thinking nice thoughts.</a:t>
            </a:r>
          </a:p>
        </p:txBody>
      </p:sp>
      <p:sp>
        <p:nvSpPr>
          <p:cNvPr id="9" name="TextBox 8"/>
          <p:cNvSpPr txBox="1"/>
          <p:nvPr/>
        </p:nvSpPr>
        <p:spPr>
          <a:xfrm>
            <a:off x="4511184" y="6631267"/>
            <a:ext cx="2113808" cy="2123658"/>
          </a:xfrm>
          <a:prstGeom prst="rect">
            <a:avLst/>
          </a:prstGeom>
          <a:solidFill>
            <a:schemeClr val="accent2">
              <a:lumMod val="20000"/>
              <a:lumOff val="80000"/>
              <a:alpha val="20000"/>
            </a:schemeClr>
          </a:solidFill>
        </p:spPr>
        <p:txBody>
          <a:bodyPr wrap="square" rtlCol="0">
            <a:spAutoFit/>
          </a:bodyPr>
          <a:lstStyle/>
          <a:p>
            <a:pPr algn="ctr"/>
            <a:r>
              <a:rPr lang="en-GB" sz="1200" b="1" dirty="0"/>
              <a:t>Worry Monster</a:t>
            </a:r>
          </a:p>
          <a:p>
            <a:r>
              <a:rPr lang="en-GB" sz="1200" dirty="0"/>
              <a:t>Obtain a ‘monster’ teddy which has a mouth that can be opened and closed. Sew a zip across the mouth so the monsters mouth can be sealed shut. Children should write down their worries, and feed it to the monster. Once the monster has ‘eaten’ the worries they are gone!</a:t>
            </a:r>
          </a:p>
        </p:txBody>
      </p:sp>
      <p:pic>
        <p:nvPicPr>
          <p:cNvPr id="2057" name="Picture 9" descr="C:\Users\Maria.Langdrige.XFPH-TR\AppData\Local\Microsoft\Windows\Temporary Internet Files\Content.IE5\I8M0E5JH\toolbox-29058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2414" y="5113949"/>
            <a:ext cx="570015" cy="566865"/>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5">
            <a:extLst>
              <a:ext uri="{FF2B5EF4-FFF2-40B4-BE49-F238E27FC236}">
                <a16:creationId xmlns:a16="http://schemas.microsoft.com/office/drawing/2014/main" id="{0A83F73C-8B7B-40BF-99E8-C097AAB44479}"/>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82971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0829FC-F747-4A78-BC63-2E393814C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2" y="5710996"/>
            <a:ext cx="1108834" cy="1123751"/>
          </a:xfrm>
          <a:prstGeom prst="rect">
            <a:avLst/>
          </a:prstGeom>
        </p:spPr>
      </p:pic>
      <p:sp>
        <p:nvSpPr>
          <p:cNvPr id="5" name="TextBox 4">
            <a:extLst>
              <a:ext uri="{FF2B5EF4-FFF2-40B4-BE49-F238E27FC236}">
                <a16:creationId xmlns:a16="http://schemas.microsoft.com/office/drawing/2014/main" id="{5C2E3A71-3C8D-4AC2-B2F0-7D00B5A1AB3E}"/>
              </a:ext>
            </a:extLst>
          </p:cNvPr>
          <p:cNvSpPr txBox="1"/>
          <p:nvPr/>
        </p:nvSpPr>
        <p:spPr>
          <a:xfrm>
            <a:off x="1324646" y="857852"/>
            <a:ext cx="4712677" cy="10464403"/>
          </a:xfrm>
          <a:prstGeom prst="rect">
            <a:avLst/>
          </a:prstGeom>
          <a:noFill/>
        </p:spPr>
        <p:txBody>
          <a:bodyPr wrap="square" rtlCol="0">
            <a:spAutoFit/>
          </a:bodyPr>
          <a:lstStyle/>
          <a:p>
            <a:pPr algn="ctr"/>
            <a:r>
              <a:rPr lang="en-GB" u="sng" dirty="0"/>
              <a:t>SUPPORT Your Child</a:t>
            </a:r>
          </a:p>
          <a:p>
            <a:pPr algn="ctr"/>
            <a:endParaRPr lang="en-GB" u="sng" dirty="0"/>
          </a:p>
          <a:p>
            <a:pPr algn="ctr"/>
            <a:endParaRPr lang="en-GB" u="sng" dirty="0"/>
          </a:p>
          <a:p>
            <a:r>
              <a:rPr lang="en-GB" sz="1400" b="1" dirty="0"/>
              <a:t>Show</a:t>
            </a:r>
            <a:r>
              <a:rPr lang="en-GB" sz="1400" dirty="0"/>
              <a:t> your child/young adult how to successfully approach and cope with anxious situations. Model success.</a:t>
            </a:r>
          </a:p>
          <a:p>
            <a:endParaRPr lang="en-GB" sz="1400" dirty="0"/>
          </a:p>
          <a:p>
            <a:endParaRPr lang="en-GB" sz="1400" dirty="0"/>
          </a:p>
          <a:p>
            <a:endParaRPr lang="en-GB" sz="1400" dirty="0"/>
          </a:p>
          <a:p>
            <a:endParaRPr lang="en-GB" sz="1400" dirty="0"/>
          </a:p>
          <a:p>
            <a:r>
              <a:rPr lang="en-GB" sz="1400" b="1" dirty="0"/>
              <a:t>Understand</a:t>
            </a:r>
            <a:r>
              <a:rPr lang="en-GB" sz="1400" dirty="0"/>
              <a:t> that your child has a problem. Remember that your child is not being wilfully naughty or difficult. They have a problem and need your help.</a:t>
            </a:r>
          </a:p>
          <a:p>
            <a:endParaRPr lang="en-GB" sz="1400" dirty="0"/>
          </a:p>
          <a:p>
            <a:endParaRPr lang="en-GB" sz="1400" dirty="0"/>
          </a:p>
          <a:p>
            <a:endParaRPr lang="en-GB" sz="1400" dirty="0"/>
          </a:p>
          <a:p>
            <a:endParaRPr lang="en-GB" sz="1400" dirty="0"/>
          </a:p>
          <a:p>
            <a:r>
              <a:rPr lang="en-GB" sz="1400" b="1" dirty="0"/>
              <a:t>Patience. </a:t>
            </a:r>
            <a:r>
              <a:rPr lang="en-GB" sz="1400" dirty="0"/>
              <a:t>Do not expect things to change instantly, recovery is a process. Be patient and encourage the child/young adult to keep trying. </a:t>
            </a:r>
          </a:p>
          <a:p>
            <a:endParaRPr lang="en-GB" sz="1400" dirty="0"/>
          </a:p>
          <a:p>
            <a:endParaRPr lang="en-GB" sz="1400" dirty="0"/>
          </a:p>
          <a:p>
            <a:endParaRPr lang="en-GB" sz="1400" dirty="0"/>
          </a:p>
          <a:p>
            <a:endParaRPr lang="en-GB" sz="1400" dirty="0"/>
          </a:p>
          <a:p>
            <a:r>
              <a:rPr lang="en-GB" sz="1400" b="1" dirty="0"/>
              <a:t>Prompt</a:t>
            </a:r>
            <a:r>
              <a:rPr lang="en-GB" sz="1400" dirty="0"/>
              <a:t> new skills. Encourage and remind the child/young adult to practice and use the new skills they have learnt from this pack.</a:t>
            </a:r>
          </a:p>
          <a:p>
            <a:endParaRPr lang="en-GB" sz="1400" dirty="0"/>
          </a:p>
          <a:p>
            <a:endParaRPr lang="en-GB" sz="1400" dirty="0"/>
          </a:p>
          <a:p>
            <a:endParaRPr lang="en-GB" sz="1400" dirty="0"/>
          </a:p>
          <a:p>
            <a:endParaRPr lang="en-GB" sz="1400" dirty="0"/>
          </a:p>
          <a:p>
            <a:r>
              <a:rPr lang="en-GB" sz="1400" b="1" dirty="0"/>
              <a:t>Observe</a:t>
            </a:r>
            <a:r>
              <a:rPr lang="en-GB" sz="1400" dirty="0"/>
              <a:t> the child/young adult. Watch your child and highlight the positive or successful things they do.</a:t>
            </a:r>
          </a:p>
          <a:p>
            <a:endParaRPr lang="en-GB" sz="1400" dirty="0"/>
          </a:p>
          <a:p>
            <a:endParaRPr lang="en-GB" sz="1400" dirty="0"/>
          </a:p>
          <a:p>
            <a:endParaRPr lang="en-GB" sz="1400" dirty="0"/>
          </a:p>
          <a:p>
            <a:endParaRPr lang="en-GB" sz="1400" dirty="0"/>
          </a:p>
          <a:p>
            <a:r>
              <a:rPr lang="en-GB" sz="1400" b="1" dirty="0"/>
              <a:t>Reward</a:t>
            </a:r>
            <a:r>
              <a:rPr lang="en-GB" sz="1400" dirty="0"/>
              <a:t> and praise their efforts. Remember to praise and reward the child/young adult for using their new skills and for trying to face and overcome their problems. </a:t>
            </a:r>
          </a:p>
          <a:p>
            <a:endParaRPr lang="en-GB" sz="1400" dirty="0"/>
          </a:p>
          <a:p>
            <a:endParaRPr lang="en-GB" sz="1400" dirty="0"/>
          </a:p>
          <a:p>
            <a:endParaRPr lang="en-GB" sz="1400" dirty="0"/>
          </a:p>
          <a:p>
            <a:endParaRPr lang="en-GB" sz="1400" dirty="0"/>
          </a:p>
          <a:p>
            <a:r>
              <a:rPr lang="en-GB" sz="1400" b="1" dirty="0"/>
              <a:t>Talking </a:t>
            </a:r>
            <a:r>
              <a:rPr lang="en-GB" sz="1400" dirty="0"/>
              <a:t>about it. Talking with the child/young adult shows them that you care and will help them feel supported.</a:t>
            </a:r>
            <a:r>
              <a:rPr lang="en-GB" sz="1400" u="sng" dirty="0"/>
              <a:t> SUPPORT</a:t>
            </a:r>
            <a:r>
              <a:rPr lang="en-GB" sz="1400" dirty="0"/>
              <a:t> the child/young adult and help them overcome their problems</a:t>
            </a:r>
            <a:r>
              <a:rPr lang="en-GB" dirty="0"/>
              <a:t>. </a:t>
            </a:r>
          </a:p>
        </p:txBody>
      </p:sp>
      <p:pic>
        <p:nvPicPr>
          <p:cNvPr id="7" name="Picture 6" descr="A close up of a sign&#10;&#10;Description automatically generated">
            <a:extLst>
              <a:ext uri="{FF2B5EF4-FFF2-40B4-BE49-F238E27FC236}">
                <a16:creationId xmlns:a16="http://schemas.microsoft.com/office/drawing/2014/main" id="{B04879ED-95BA-4F32-A5DE-19B6E2385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03" y="1509249"/>
            <a:ext cx="598853" cy="827581"/>
          </a:xfrm>
          <a:prstGeom prst="rect">
            <a:avLst/>
          </a:prstGeom>
        </p:spPr>
      </p:pic>
      <p:pic>
        <p:nvPicPr>
          <p:cNvPr id="9" name="Picture 8" descr="A drawing of a face&#10;&#10;Description automatically generated">
            <a:extLst>
              <a:ext uri="{FF2B5EF4-FFF2-40B4-BE49-F238E27FC236}">
                <a16:creationId xmlns:a16="http://schemas.microsoft.com/office/drawing/2014/main" id="{96912563-9ADD-4EF7-B8A2-15A04D954A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737" y="3008158"/>
            <a:ext cx="663513" cy="731816"/>
          </a:xfrm>
          <a:prstGeom prst="rect">
            <a:avLst/>
          </a:prstGeom>
        </p:spPr>
      </p:pic>
      <p:pic>
        <p:nvPicPr>
          <p:cNvPr id="11" name="Picture 10">
            <a:extLst>
              <a:ext uri="{FF2B5EF4-FFF2-40B4-BE49-F238E27FC236}">
                <a16:creationId xmlns:a16="http://schemas.microsoft.com/office/drawing/2014/main" id="{0B26467A-5681-4312-A738-8C5B34764A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411" y="4434032"/>
            <a:ext cx="735068" cy="735068"/>
          </a:xfrm>
          <a:prstGeom prst="rect">
            <a:avLst/>
          </a:prstGeom>
        </p:spPr>
      </p:pic>
      <p:pic>
        <p:nvPicPr>
          <p:cNvPr id="15" name="Picture 14">
            <a:extLst>
              <a:ext uri="{FF2B5EF4-FFF2-40B4-BE49-F238E27FC236}">
                <a16:creationId xmlns:a16="http://schemas.microsoft.com/office/drawing/2014/main" id="{FCBE425F-EE2C-4CA7-8DFF-CDB9B9211D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476" y="7293024"/>
            <a:ext cx="738157" cy="708631"/>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74774565-CFB4-46BE-8F6A-F22F592467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321" y="8698042"/>
            <a:ext cx="667335" cy="849335"/>
          </a:xfrm>
          <a:prstGeom prst="rect">
            <a:avLst/>
          </a:prstGeom>
        </p:spPr>
      </p:pic>
      <p:pic>
        <p:nvPicPr>
          <p:cNvPr id="21" name="Picture 20">
            <a:extLst>
              <a:ext uri="{FF2B5EF4-FFF2-40B4-BE49-F238E27FC236}">
                <a16:creationId xmlns:a16="http://schemas.microsoft.com/office/drawing/2014/main" id="{5401CBED-9964-4F8E-8071-1AE4AA3B2A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144" y="10243764"/>
            <a:ext cx="979495" cy="913594"/>
          </a:xfrm>
          <a:prstGeom prst="rect">
            <a:avLst/>
          </a:prstGeom>
        </p:spPr>
      </p:pic>
      <p:sp>
        <p:nvSpPr>
          <p:cNvPr id="12"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523231" y="1186112"/>
            <a:ext cx="315505" cy="378374"/>
          </a:xfrm>
        </p:spPr>
        <p:txBody>
          <a:bodyPr/>
          <a:lstStyle/>
          <a:p>
            <a:fld id="{0E0EA5D9-FFAC-4864-B705-ADA6735702EB}" type="slidenum">
              <a:rPr lang="en-GB" smtClean="0">
                <a:solidFill>
                  <a:schemeClr val="tx1"/>
                </a:solidFill>
              </a:rPr>
              <a:t>23</a:t>
            </a:fld>
            <a:endParaRPr lang="en-GB" dirty="0">
              <a:solidFill>
                <a:schemeClr val="tx1"/>
              </a:solidFill>
            </a:endParaRPr>
          </a:p>
        </p:txBody>
      </p:sp>
      <p:sp>
        <p:nvSpPr>
          <p:cNvPr id="14" name="Oval 13">
            <a:extLst>
              <a:ext uri="{FF2B5EF4-FFF2-40B4-BE49-F238E27FC236}">
                <a16:creationId xmlns:a16="http://schemas.microsoft.com/office/drawing/2014/main" id="{634EC2BD-27E3-4F2C-BE51-F1013A378FEE}"/>
              </a:ext>
            </a:extLst>
          </p:cNvPr>
          <p:cNvSpPr/>
          <p:nvPr/>
        </p:nvSpPr>
        <p:spPr>
          <a:xfrm>
            <a:off x="3523232" y="1217410"/>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5">
            <a:extLst>
              <a:ext uri="{FF2B5EF4-FFF2-40B4-BE49-F238E27FC236}">
                <a16:creationId xmlns:a16="http://schemas.microsoft.com/office/drawing/2014/main" id="{024AE443-8055-4855-93D8-CF5495B5040C}"/>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2873477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CA64BC-6D46-48EA-AC79-DB02B5FD9936}"/>
              </a:ext>
            </a:extLst>
          </p:cNvPr>
          <p:cNvSpPr/>
          <p:nvPr/>
        </p:nvSpPr>
        <p:spPr>
          <a:xfrm>
            <a:off x="2649395" y="373682"/>
            <a:ext cx="1604927" cy="646331"/>
          </a:xfrm>
          <a:prstGeom prst="rect">
            <a:avLst/>
          </a:prstGeom>
        </p:spPr>
        <p:txBody>
          <a:bodyPr wrap="none">
            <a:spAutoFit/>
          </a:bodyPr>
          <a:lstStyle/>
          <a:p>
            <a:pPr algn="ctr"/>
            <a:r>
              <a:rPr lang="en-GB" u="sng" dirty="0"/>
              <a:t>Online Support</a:t>
            </a:r>
          </a:p>
          <a:p>
            <a:pPr algn="ctr"/>
            <a:endParaRPr lang="en-GB" b="1" u="sng" dirty="0"/>
          </a:p>
        </p:txBody>
      </p:sp>
      <p:sp>
        <p:nvSpPr>
          <p:cNvPr id="4" name="Rectangle 3">
            <a:extLst>
              <a:ext uri="{FF2B5EF4-FFF2-40B4-BE49-F238E27FC236}">
                <a16:creationId xmlns:a16="http://schemas.microsoft.com/office/drawing/2014/main" id="{134570F7-C080-4794-88D9-44E66D360830}"/>
              </a:ext>
            </a:extLst>
          </p:cNvPr>
          <p:cNvSpPr/>
          <p:nvPr/>
        </p:nvSpPr>
        <p:spPr>
          <a:xfrm>
            <a:off x="388620" y="1131972"/>
            <a:ext cx="6080760" cy="1384995"/>
          </a:xfrm>
          <a:prstGeom prst="rect">
            <a:avLst/>
          </a:prstGeom>
          <a:solidFill>
            <a:srgbClr val="EAAAE1">
              <a:alpha val="28000"/>
            </a:srgbClr>
          </a:solidFill>
        </p:spPr>
        <p:txBody>
          <a:bodyPr wrap="square">
            <a:spAutoFit/>
          </a:bodyPr>
          <a:lstStyle/>
          <a:p>
            <a:r>
              <a:rPr lang="en-GB" sz="1400" b="1" dirty="0"/>
              <a:t>Apps: </a:t>
            </a:r>
          </a:p>
          <a:p>
            <a:r>
              <a:rPr lang="en-GB" sz="1400" dirty="0"/>
              <a:t>Mindfulness and Sleep:</a:t>
            </a:r>
            <a:r>
              <a:rPr lang="en-US" sz="1400" u="sng" dirty="0">
                <a:hlinkClick r:id="rId3"/>
              </a:rPr>
              <a:t>https://www.smilingmind.com.au/</a:t>
            </a:r>
            <a:endParaRPr lang="en-GB" sz="1400" dirty="0"/>
          </a:p>
          <a:p>
            <a:r>
              <a:rPr lang="en-GB" sz="1400" dirty="0"/>
              <a:t>Meditation and Sleep:</a:t>
            </a:r>
            <a:r>
              <a:rPr lang="en-US" sz="1400" u="sng" dirty="0">
                <a:hlinkClick r:id="rId4"/>
              </a:rPr>
              <a:t>https://www.calm.com/</a:t>
            </a:r>
            <a:endParaRPr lang="en-GB" sz="1400" dirty="0"/>
          </a:p>
          <a:p>
            <a:r>
              <a:rPr lang="en-GB" sz="1400" dirty="0"/>
              <a:t>Meditation: </a:t>
            </a:r>
            <a:r>
              <a:rPr lang="en-US" sz="1400" u="sng" dirty="0">
                <a:hlinkClick r:id="rId5"/>
              </a:rPr>
              <a:t>https://www.headspace.com/kids</a:t>
            </a:r>
            <a:endParaRPr lang="en-GB" sz="1400" dirty="0"/>
          </a:p>
          <a:p>
            <a:r>
              <a:rPr lang="en-GB" sz="1400" dirty="0"/>
              <a:t>Progressive Muscle Relaxation: </a:t>
            </a:r>
            <a:r>
              <a:rPr lang="en-US" sz="1400" u="sng" dirty="0">
                <a:hlinkClick r:id="rId6"/>
              </a:rPr>
              <a:t>https://www.thinkpacifica.com/</a:t>
            </a:r>
            <a:r>
              <a:rPr lang="en-US" sz="1400" u="sng" dirty="0"/>
              <a:t> </a:t>
            </a:r>
          </a:p>
          <a:p>
            <a:r>
              <a:rPr lang="en-GB" sz="1400" dirty="0"/>
              <a:t>Mindshift - lots of strategies to manage anxiety in different situations</a:t>
            </a:r>
            <a:endParaRPr lang="en-US" sz="1400" dirty="0"/>
          </a:p>
        </p:txBody>
      </p:sp>
      <p:sp>
        <p:nvSpPr>
          <p:cNvPr id="5" name="Rectangle 4">
            <a:extLst>
              <a:ext uri="{FF2B5EF4-FFF2-40B4-BE49-F238E27FC236}">
                <a16:creationId xmlns:a16="http://schemas.microsoft.com/office/drawing/2014/main" id="{D1813AE9-9BF2-4666-9FA9-36D6D6B586D4}"/>
              </a:ext>
            </a:extLst>
          </p:cNvPr>
          <p:cNvSpPr/>
          <p:nvPr/>
        </p:nvSpPr>
        <p:spPr>
          <a:xfrm>
            <a:off x="377550" y="2664151"/>
            <a:ext cx="6080760" cy="5693866"/>
          </a:xfrm>
          <a:prstGeom prst="rect">
            <a:avLst/>
          </a:prstGeom>
          <a:solidFill>
            <a:srgbClr val="00FFFF">
              <a:alpha val="12000"/>
            </a:srgbClr>
          </a:solidFill>
        </p:spPr>
        <p:txBody>
          <a:bodyPr wrap="square">
            <a:spAutoFit/>
          </a:bodyPr>
          <a:lstStyle/>
          <a:p>
            <a:r>
              <a:rPr lang="en-GB" sz="1400" b="1" dirty="0"/>
              <a:t>Websites:</a:t>
            </a:r>
          </a:p>
          <a:p>
            <a:r>
              <a:rPr lang="en-GB" sz="1400" dirty="0"/>
              <a:t>Online Mental Health Guides: </a:t>
            </a:r>
            <a:r>
              <a:rPr lang="en-GB" sz="1400" u="sng" dirty="0">
                <a:hlinkClick r:id="rId7"/>
              </a:rPr>
              <a:t>http://www.youngminds.org.uk/</a:t>
            </a:r>
            <a:endParaRPr lang="en-GB" sz="1400" u="sng" dirty="0"/>
          </a:p>
          <a:p>
            <a:endParaRPr lang="en-GB" sz="1400" dirty="0"/>
          </a:p>
          <a:p>
            <a:r>
              <a:rPr lang="en-GB" sz="1400" dirty="0"/>
              <a:t>Free Online Counselling: </a:t>
            </a:r>
            <a:r>
              <a:rPr lang="en-GB" sz="1400" u="sng" dirty="0">
                <a:hlinkClick r:id="rId8"/>
              </a:rPr>
              <a:t>https://www.kooth.com/</a:t>
            </a:r>
            <a:r>
              <a:rPr lang="en-GB" sz="1400" u="sng" dirty="0"/>
              <a:t> </a:t>
            </a:r>
          </a:p>
          <a:p>
            <a:endParaRPr lang="en-GB" sz="1400" dirty="0"/>
          </a:p>
          <a:p>
            <a:r>
              <a:rPr lang="en-GB" sz="1400" dirty="0"/>
              <a:t>Stress and Anxiety: </a:t>
            </a:r>
            <a:r>
              <a:rPr lang="en-GB" sz="1400" u="sng" dirty="0">
                <a:hlinkClick r:id="rId9"/>
              </a:rPr>
              <a:t>https://www.moodcafe.co.uk/for-children-and-young-people/feeling-worried,-frightened,-stressed-or-anxious.aspx</a:t>
            </a:r>
            <a:endParaRPr lang="en-GB" sz="1400" u="sng" dirty="0"/>
          </a:p>
          <a:p>
            <a:endParaRPr lang="en-GB" sz="1400" dirty="0"/>
          </a:p>
          <a:p>
            <a:r>
              <a:rPr lang="en-GB" sz="1400" dirty="0"/>
              <a:t>Anxiety and Depression: </a:t>
            </a:r>
            <a:r>
              <a:rPr lang="en-GB" sz="1400" u="sng" dirty="0">
                <a:hlinkClick r:id="rId10"/>
              </a:rPr>
              <a:t>https://www.nhs.uk/conditions/stress-anxiety-depression/anxiety-in-children/</a:t>
            </a:r>
            <a:endParaRPr lang="en-GB" sz="1400" u="sng" dirty="0"/>
          </a:p>
          <a:p>
            <a:endParaRPr lang="en-GB" sz="1400" u="sng" dirty="0"/>
          </a:p>
          <a:p>
            <a:pPr lvl="0"/>
            <a:r>
              <a:rPr lang="en-GB" sz="1400" dirty="0"/>
              <a:t>Mindful Breathing and Activities: </a:t>
            </a:r>
            <a:r>
              <a:rPr lang="en-GB" sz="1400" u="sng" dirty="0">
                <a:hlinkClick r:id="rId11"/>
              </a:rPr>
              <a:t>www.getselfhelp.co.uk/mindfulness.htm</a:t>
            </a:r>
            <a:r>
              <a:rPr lang="en-GB" sz="1400" i="1" dirty="0"/>
              <a:t> </a:t>
            </a:r>
          </a:p>
          <a:p>
            <a:pPr lvl="0"/>
            <a:endParaRPr lang="en-GB" sz="1400" i="1" dirty="0"/>
          </a:p>
          <a:p>
            <a:r>
              <a:rPr lang="en-GB" sz="1400" dirty="0"/>
              <a:t>Online resource for Mindfulness: </a:t>
            </a:r>
            <a:r>
              <a:rPr lang="en-GB" sz="1400" dirty="0">
                <a:hlinkClick r:id="rId12"/>
              </a:rPr>
              <a:t>https://donothing.uk/</a:t>
            </a:r>
            <a:r>
              <a:rPr lang="en-GB" sz="1400" dirty="0"/>
              <a:t>   </a:t>
            </a:r>
            <a:endParaRPr lang="en-GB" sz="1400" i="1" dirty="0"/>
          </a:p>
          <a:p>
            <a:pPr lvl="0"/>
            <a:endParaRPr lang="en-GB" sz="1400" dirty="0"/>
          </a:p>
          <a:p>
            <a:pPr lvl="0"/>
            <a:r>
              <a:rPr lang="en-GB" sz="1400" dirty="0"/>
              <a:t>Relaxation Techniques: </a:t>
            </a:r>
            <a:r>
              <a:rPr lang="en-GB" sz="1400" u="sng" dirty="0">
                <a:hlinkClick r:id="rId13"/>
              </a:rPr>
              <a:t>www.getselfhelp.co.uk/relax.htm</a:t>
            </a:r>
            <a:r>
              <a:rPr lang="en-GB" sz="1400" dirty="0"/>
              <a:t> </a:t>
            </a:r>
          </a:p>
          <a:p>
            <a:pPr lvl="0"/>
            <a:endParaRPr lang="en-GB" sz="1400" dirty="0"/>
          </a:p>
          <a:p>
            <a:pPr lvl="0"/>
            <a:r>
              <a:rPr lang="en-GB" sz="1400" dirty="0"/>
              <a:t>Relaxing Imagery: </a:t>
            </a:r>
            <a:r>
              <a:rPr lang="en-GB" sz="1400" u="sng" dirty="0">
                <a:hlinkClick r:id="rId14"/>
              </a:rPr>
              <a:t>www.getselfhelp.co.uk/imagery.htm</a:t>
            </a:r>
            <a:r>
              <a:rPr lang="en-GB" sz="1400" dirty="0"/>
              <a:t> </a:t>
            </a:r>
          </a:p>
          <a:p>
            <a:pPr lvl="0"/>
            <a:endParaRPr lang="en-GB" sz="1400" dirty="0"/>
          </a:p>
          <a:p>
            <a:pPr lvl="0"/>
            <a:r>
              <a:rPr lang="en-GB" sz="1400" dirty="0"/>
              <a:t>Thought Distancing (for overthinking): </a:t>
            </a:r>
            <a:r>
              <a:rPr lang="en-GB" sz="1400" u="sng" dirty="0">
                <a:hlinkClick r:id="rId15"/>
              </a:rPr>
              <a:t>www.getselfhelp.co.uk/cbtsetp6.htm</a:t>
            </a:r>
            <a:r>
              <a:rPr lang="en-GB" sz="1400" dirty="0"/>
              <a:t> </a:t>
            </a:r>
          </a:p>
          <a:p>
            <a:pPr lvl="0"/>
            <a:endParaRPr lang="en-GB" sz="1400" dirty="0"/>
          </a:p>
          <a:p>
            <a:pPr lvl="0"/>
            <a:r>
              <a:rPr lang="en-GB" sz="1400" dirty="0"/>
              <a:t>Supporting Sleep or help with Insomnia: </a:t>
            </a:r>
            <a:r>
              <a:rPr lang="en-GB" sz="1400" u="sng" dirty="0">
                <a:hlinkClick r:id="rId16"/>
              </a:rPr>
              <a:t>www.getselfhelp.co.uk/sleep.htm</a:t>
            </a:r>
            <a:r>
              <a:rPr lang="en-GB" sz="1400" i="1" dirty="0"/>
              <a:t> </a:t>
            </a:r>
          </a:p>
          <a:p>
            <a:pPr lvl="0"/>
            <a:endParaRPr lang="en-GB" sz="1400" dirty="0"/>
          </a:p>
          <a:p>
            <a:pPr lvl="0" algn="ctr"/>
            <a:r>
              <a:rPr lang="en-GB" sz="1400" i="1" dirty="0"/>
              <a:t>When accessing online resources and communities, it is important that children and young adults are supervised, and are aware of online safety.</a:t>
            </a:r>
          </a:p>
        </p:txBody>
      </p:sp>
      <p:sp>
        <p:nvSpPr>
          <p:cNvPr id="10"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94105" y="771693"/>
            <a:ext cx="315505" cy="378374"/>
          </a:xfrm>
        </p:spPr>
        <p:txBody>
          <a:bodyPr/>
          <a:lstStyle/>
          <a:p>
            <a:fld id="{0E0EA5D9-FFAC-4864-B705-ADA6735702EB}" type="slidenum">
              <a:rPr lang="en-GB" smtClean="0">
                <a:solidFill>
                  <a:schemeClr val="tx1"/>
                </a:solidFill>
              </a:rPr>
              <a:t>24</a:t>
            </a:fld>
            <a:endParaRPr lang="en-GB" dirty="0">
              <a:solidFill>
                <a:schemeClr val="tx1"/>
              </a:solidFill>
            </a:endParaRPr>
          </a:p>
        </p:txBody>
      </p:sp>
      <p:sp>
        <p:nvSpPr>
          <p:cNvPr id="11" name="Oval 10">
            <a:extLst>
              <a:ext uri="{FF2B5EF4-FFF2-40B4-BE49-F238E27FC236}">
                <a16:creationId xmlns:a16="http://schemas.microsoft.com/office/drawing/2014/main" id="{634EC2BD-27E3-4F2C-BE51-F1013A378FEE}"/>
              </a:ext>
            </a:extLst>
          </p:cNvPr>
          <p:cNvSpPr/>
          <p:nvPr/>
        </p:nvSpPr>
        <p:spPr>
          <a:xfrm>
            <a:off x="3294108" y="1359528"/>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34570F7-C080-4794-88D9-44E66D360830}"/>
              </a:ext>
            </a:extLst>
          </p:cNvPr>
          <p:cNvSpPr/>
          <p:nvPr/>
        </p:nvSpPr>
        <p:spPr>
          <a:xfrm>
            <a:off x="399690" y="8459137"/>
            <a:ext cx="6080760" cy="1815882"/>
          </a:xfrm>
          <a:prstGeom prst="rect">
            <a:avLst/>
          </a:prstGeom>
          <a:solidFill>
            <a:srgbClr val="CDE5AF">
              <a:alpha val="28000"/>
            </a:srgbClr>
          </a:solidFill>
        </p:spPr>
        <p:txBody>
          <a:bodyPr wrap="square">
            <a:spAutoFit/>
          </a:bodyPr>
          <a:lstStyle/>
          <a:p>
            <a:r>
              <a:rPr lang="en-US" sz="1400" b="1" dirty="0"/>
              <a:t>Books:</a:t>
            </a:r>
            <a:endParaRPr lang="en-US" sz="800" b="1" dirty="0"/>
          </a:p>
          <a:p>
            <a:pPr lvl="0"/>
            <a:r>
              <a:rPr lang="en-GB" sz="1400" dirty="0"/>
              <a:t>Overcoming Your Child’s Fears and Worries, written by Cathy Creswell and Lucy Willetts (2007)</a:t>
            </a:r>
          </a:p>
          <a:p>
            <a:pPr lvl="0"/>
            <a:endParaRPr lang="en-GB" sz="1400" dirty="0"/>
          </a:p>
          <a:p>
            <a:pPr lvl="0"/>
            <a:r>
              <a:rPr lang="en-GB" sz="1400" dirty="0"/>
              <a:t>What to Do When You Worry Too Much: A Kid’s Guide to Overcoming Anxiety, written by Dawn Huebner (2005) </a:t>
            </a:r>
            <a:r>
              <a:rPr lang="en-GB" sz="1400" i="1" dirty="0"/>
              <a:t>– recommended for younger children</a:t>
            </a:r>
          </a:p>
          <a:p>
            <a:pPr lvl="0"/>
            <a:endParaRPr lang="en-GB" sz="1400" i="1" dirty="0"/>
          </a:p>
          <a:p>
            <a:pPr lvl="0"/>
            <a:r>
              <a:rPr lang="en-GB" sz="1400" dirty="0"/>
              <a:t>The Anxiety Survival Guide for Teens by Jennifer Shannon</a:t>
            </a:r>
          </a:p>
        </p:txBody>
      </p:sp>
      <p:sp>
        <p:nvSpPr>
          <p:cNvPr id="9" name="Footer Placeholder 5">
            <a:extLst>
              <a:ext uri="{FF2B5EF4-FFF2-40B4-BE49-F238E27FC236}">
                <a16:creationId xmlns:a16="http://schemas.microsoft.com/office/drawing/2014/main" id="{852DE0F3-D261-46DE-B0C5-D85DBCAE739D}"/>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
        <p:nvSpPr>
          <p:cNvPr id="12" name="Rectangle 11">
            <a:extLst>
              <a:ext uri="{FF2B5EF4-FFF2-40B4-BE49-F238E27FC236}">
                <a16:creationId xmlns:a16="http://schemas.microsoft.com/office/drawing/2014/main" id="{E36D989D-8541-40C0-AAF5-76034C91F1D0}"/>
              </a:ext>
            </a:extLst>
          </p:cNvPr>
          <p:cNvSpPr/>
          <p:nvPr/>
        </p:nvSpPr>
        <p:spPr>
          <a:xfrm>
            <a:off x="377550" y="10376139"/>
            <a:ext cx="6080760" cy="738664"/>
          </a:xfrm>
          <a:prstGeom prst="rect">
            <a:avLst/>
          </a:prstGeom>
          <a:solidFill>
            <a:srgbClr val="F4BF94">
              <a:alpha val="28000"/>
            </a:srgbClr>
          </a:solidFill>
        </p:spPr>
        <p:txBody>
          <a:bodyPr wrap="square">
            <a:spAutoFit/>
          </a:bodyPr>
          <a:lstStyle/>
          <a:p>
            <a:r>
              <a:rPr lang="en-US" sz="1400" b="1" dirty="0"/>
              <a:t>Parent Support:</a:t>
            </a:r>
            <a:endParaRPr lang="en-US" sz="800" b="1" dirty="0"/>
          </a:p>
          <a:p>
            <a:r>
              <a:rPr lang="en-US" sz="1400" dirty="0"/>
              <a:t>For advice on your child’s emotional wellbeing, contact Young Minds Parent Line: 0808 802 5544;  </a:t>
            </a:r>
            <a:r>
              <a:rPr lang="en-US" sz="1400" dirty="0">
                <a:hlinkClick r:id="rId17"/>
              </a:rPr>
              <a:t>www.youngminds.org.uk/find-help/for-parents/parents-helpline</a:t>
            </a:r>
            <a:r>
              <a:rPr lang="en-US" sz="1400" dirty="0"/>
              <a:t>   </a:t>
            </a:r>
            <a:endParaRPr lang="en-US" sz="1400" b="1" dirty="0"/>
          </a:p>
        </p:txBody>
      </p:sp>
    </p:spTree>
    <p:extLst>
      <p:ext uri="{BB962C8B-B14F-4D97-AF65-F5344CB8AC3E}">
        <p14:creationId xmlns:p14="http://schemas.microsoft.com/office/powerpoint/2010/main" val="167913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E5F-E73C-4BA4-B546-29C03ADD89F1}"/>
              </a:ext>
            </a:extLst>
          </p:cNvPr>
          <p:cNvSpPr>
            <a:spLocks noGrp="1"/>
          </p:cNvSpPr>
          <p:nvPr>
            <p:ph type="title"/>
          </p:nvPr>
        </p:nvSpPr>
        <p:spPr>
          <a:xfrm>
            <a:off x="2093798" y="380915"/>
            <a:ext cx="3164341" cy="1567143"/>
          </a:xfrm>
        </p:spPr>
        <p:txBody>
          <a:bodyPr>
            <a:normAutofit/>
          </a:bodyPr>
          <a:lstStyle/>
          <a:p>
            <a:pPr algn="ctr"/>
            <a:r>
              <a:rPr lang="en-GB" sz="1800" u="sng" dirty="0"/>
              <a:t>Local Support</a:t>
            </a:r>
          </a:p>
        </p:txBody>
      </p:sp>
      <p:sp>
        <p:nvSpPr>
          <p:cNvPr id="4" name="Rectangle 3">
            <a:extLst>
              <a:ext uri="{FF2B5EF4-FFF2-40B4-BE49-F238E27FC236}">
                <a16:creationId xmlns:a16="http://schemas.microsoft.com/office/drawing/2014/main" id="{5A07E63E-951E-461F-8068-30F7F8CE5DE2}"/>
              </a:ext>
            </a:extLst>
          </p:cNvPr>
          <p:cNvSpPr/>
          <p:nvPr/>
        </p:nvSpPr>
        <p:spPr>
          <a:xfrm>
            <a:off x="536804" y="1799203"/>
            <a:ext cx="3095396" cy="2677656"/>
          </a:xfrm>
          <a:prstGeom prst="rect">
            <a:avLst/>
          </a:prstGeom>
          <a:solidFill>
            <a:schemeClr val="accent1">
              <a:alpha val="22000"/>
            </a:schemeClr>
          </a:solidFill>
        </p:spPr>
        <p:txBody>
          <a:bodyPr wrap="square">
            <a:spAutoFit/>
          </a:bodyPr>
          <a:lstStyle/>
          <a:p>
            <a:r>
              <a:rPr lang="en-GB" sz="1400" b="1" dirty="0"/>
              <a:t>No5 </a:t>
            </a:r>
          </a:p>
          <a:p>
            <a:r>
              <a:rPr lang="en-GB" sz="1400" dirty="0"/>
              <a:t>101 Oxford Road,</a:t>
            </a:r>
            <a:br>
              <a:rPr lang="en-GB" sz="1400" dirty="0"/>
            </a:br>
            <a:r>
              <a:rPr lang="en-GB" sz="1400" dirty="0"/>
              <a:t>Reading, Berkshire,</a:t>
            </a:r>
          </a:p>
          <a:p>
            <a:r>
              <a:rPr lang="en-GB" sz="1400" dirty="0"/>
              <a:t>RG1 7UD</a:t>
            </a:r>
          </a:p>
          <a:p>
            <a:endParaRPr lang="en-GB" sz="1400" dirty="0"/>
          </a:p>
          <a:p>
            <a:r>
              <a:rPr lang="en-GB" sz="1400" dirty="0"/>
              <a:t>Counselling phone: 0118 901 5668</a:t>
            </a:r>
          </a:p>
          <a:p>
            <a:r>
              <a:rPr lang="en-GB" sz="1400" dirty="0"/>
              <a:t>Admin phone: 0118 901 5649</a:t>
            </a:r>
          </a:p>
          <a:p>
            <a:r>
              <a:rPr lang="en-GB" sz="1400" dirty="0"/>
              <a:t>Email: </a:t>
            </a:r>
            <a:r>
              <a:rPr lang="en-GB" sz="1400" dirty="0">
                <a:hlinkClick r:id="rId3"/>
              </a:rPr>
              <a:t>info@no5.org.uk</a:t>
            </a:r>
            <a:endParaRPr lang="en-GB" sz="1400" dirty="0"/>
          </a:p>
          <a:p>
            <a:endParaRPr lang="en-GB" sz="1400" dirty="0"/>
          </a:p>
          <a:p>
            <a:r>
              <a:rPr lang="en-GB" sz="1400" dirty="0"/>
              <a:t>Free, confidential counselling to support children and young people aged 10-25, living in the vicinity.</a:t>
            </a:r>
          </a:p>
        </p:txBody>
      </p:sp>
      <p:sp>
        <p:nvSpPr>
          <p:cNvPr id="7" name="TextBox 6">
            <a:extLst>
              <a:ext uri="{FF2B5EF4-FFF2-40B4-BE49-F238E27FC236}">
                <a16:creationId xmlns:a16="http://schemas.microsoft.com/office/drawing/2014/main" id="{CF8ABD3C-C751-42FE-BEFF-E517AE607BC0}"/>
              </a:ext>
            </a:extLst>
          </p:cNvPr>
          <p:cNvSpPr txBox="1"/>
          <p:nvPr/>
        </p:nvSpPr>
        <p:spPr>
          <a:xfrm>
            <a:off x="3777572" y="1799203"/>
            <a:ext cx="2626859" cy="2462213"/>
          </a:xfrm>
          <a:prstGeom prst="rect">
            <a:avLst/>
          </a:prstGeom>
          <a:solidFill>
            <a:schemeClr val="accent2">
              <a:lumMod val="20000"/>
              <a:lumOff val="80000"/>
            </a:schemeClr>
          </a:solidFill>
        </p:spPr>
        <p:txBody>
          <a:bodyPr wrap="square" rtlCol="0">
            <a:spAutoFit/>
          </a:bodyPr>
          <a:lstStyle/>
          <a:p>
            <a:r>
              <a:rPr lang="en-GB" sz="1400" b="1" dirty="0"/>
              <a:t>Youth Enquiry Service (YES)</a:t>
            </a:r>
          </a:p>
          <a:p>
            <a:r>
              <a:rPr lang="en-GB" sz="1400" dirty="0"/>
              <a:t>52 </a:t>
            </a:r>
            <a:r>
              <a:rPr lang="en-GB" sz="1400" dirty="0" err="1"/>
              <a:t>Frogmoor</a:t>
            </a:r>
            <a:r>
              <a:rPr lang="en-GB" sz="1400" dirty="0"/>
              <a:t>, High Wycombe, HP13 5DG</a:t>
            </a:r>
          </a:p>
          <a:p>
            <a:endParaRPr lang="en-GB" sz="1400" dirty="0"/>
          </a:p>
          <a:p>
            <a:r>
              <a:rPr lang="en-GB" sz="1400" dirty="0"/>
              <a:t>Contact number: 01494 437373</a:t>
            </a:r>
          </a:p>
          <a:p>
            <a:r>
              <a:rPr lang="en-GB" sz="1400" dirty="0"/>
              <a:t>	</a:t>
            </a:r>
          </a:p>
          <a:p>
            <a:r>
              <a:rPr lang="en-GB" sz="1400" dirty="0"/>
              <a:t>Email: </a:t>
            </a:r>
            <a:r>
              <a:rPr lang="en-GB" sz="1400" dirty="0">
                <a:hlinkClick r:id="rId4"/>
              </a:rPr>
              <a:t>info@yeswycombe.org</a:t>
            </a:r>
            <a:endParaRPr lang="en-GB" sz="1400" dirty="0"/>
          </a:p>
          <a:p>
            <a:endParaRPr lang="en-GB" sz="1400" dirty="0"/>
          </a:p>
          <a:p>
            <a:r>
              <a:rPr lang="en-GB" sz="1400" dirty="0"/>
              <a:t>Free confidential counselling for young adults aged 13-25, living in the vicinity.</a:t>
            </a:r>
          </a:p>
        </p:txBody>
      </p:sp>
      <p:sp>
        <p:nvSpPr>
          <p:cNvPr id="8" name="TextBox 7">
            <a:extLst>
              <a:ext uri="{FF2B5EF4-FFF2-40B4-BE49-F238E27FC236}">
                <a16:creationId xmlns:a16="http://schemas.microsoft.com/office/drawing/2014/main" id="{4A3D8076-8283-47DD-AF1D-E72D50CF1785}"/>
              </a:ext>
            </a:extLst>
          </p:cNvPr>
          <p:cNvSpPr txBox="1"/>
          <p:nvPr/>
        </p:nvSpPr>
        <p:spPr>
          <a:xfrm>
            <a:off x="540236" y="4546435"/>
            <a:ext cx="3091964" cy="3539430"/>
          </a:xfrm>
          <a:prstGeom prst="rect">
            <a:avLst/>
          </a:prstGeom>
          <a:solidFill>
            <a:srgbClr val="7030A0">
              <a:alpha val="32000"/>
            </a:srgbClr>
          </a:solidFill>
        </p:spPr>
        <p:txBody>
          <a:bodyPr wrap="square" rtlCol="0">
            <a:spAutoFit/>
          </a:bodyPr>
          <a:lstStyle/>
          <a:p>
            <a:r>
              <a:rPr lang="en-GB" sz="1400" b="1" dirty="0"/>
              <a:t>Number 22</a:t>
            </a:r>
          </a:p>
          <a:p>
            <a:endParaRPr lang="en-GB" sz="1400" dirty="0"/>
          </a:p>
          <a:p>
            <a:r>
              <a:rPr lang="en-GB" sz="1400" u="sng" dirty="0"/>
              <a:t>Where to go:</a:t>
            </a:r>
          </a:p>
          <a:p>
            <a:r>
              <a:rPr lang="en-GB" sz="1400" dirty="0"/>
              <a:t>27 Church St.</a:t>
            </a:r>
          </a:p>
          <a:p>
            <a:r>
              <a:rPr lang="en-GB" sz="1400" dirty="0"/>
              <a:t>Slough, Berkshire</a:t>
            </a:r>
          </a:p>
          <a:p>
            <a:r>
              <a:rPr lang="en-GB" sz="1400" dirty="0"/>
              <a:t>SL1 1PL</a:t>
            </a:r>
          </a:p>
          <a:p>
            <a:endParaRPr lang="en-GB" sz="1400" dirty="0"/>
          </a:p>
          <a:p>
            <a:r>
              <a:rPr lang="en-GB" sz="1400" u="sng" dirty="0"/>
              <a:t>Who to contact:</a:t>
            </a:r>
          </a:p>
          <a:p>
            <a:r>
              <a:rPr lang="en-GB" sz="1400" dirty="0"/>
              <a:t>Telephone (Youth Talk, Windsor): 01753 842444</a:t>
            </a:r>
          </a:p>
          <a:p>
            <a:endParaRPr lang="en-GB" sz="1400" dirty="0"/>
          </a:p>
          <a:p>
            <a:r>
              <a:rPr lang="en-GB" sz="1400" dirty="0"/>
              <a:t>Telephone (Number 22, Maidenhead): 01628 636661</a:t>
            </a:r>
          </a:p>
          <a:p>
            <a:endParaRPr lang="en-GB" sz="1400" dirty="0"/>
          </a:p>
          <a:p>
            <a:r>
              <a:rPr lang="en-GB" sz="1400" dirty="0"/>
              <a:t>Free and confidential counselling for 12-25 year olds, living in the vicinity.</a:t>
            </a:r>
          </a:p>
        </p:txBody>
      </p:sp>
      <p:sp>
        <p:nvSpPr>
          <p:cNvPr id="10" name="TextBox 9">
            <a:extLst>
              <a:ext uri="{FF2B5EF4-FFF2-40B4-BE49-F238E27FC236}">
                <a16:creationId xmlns:a16="http://schemas.microsoft.com/office/drawing/2014/main" id="{5F0292D0-641D-4A4B-BC2B-C9DBC22A047F}"/>
              </a:ext>
            </a:extLst>
          </p:cNvPr>
          <p:cNvSpPr txBox="1"/>
          <p:nvPr/>
        </p:nvSpPr>
        <p:spPr>
          <a:xfrm>
            <a:off x="3768828" y="10466699"/>
            <a:ext cx="2626859" cy="738664"/>
          </a:xfrm>
          <a:prstGeom prst="rect">
            <a:avLst/>
          </a:prstGeom>
          <a:solidFill>
            <a:srgbClr val="FFFF00">
              <a:alpha val="39000"/>
            </a:srgbClr>
          </a:solidFill>
        </p:spPr>
        <p:txBody>
          <a:bodyPr wrap="square" rtlCol="0">
            <a:spAutoFit/>
          </a:bodyPr>
          <a:lstStyle/>
          <a:p>
            <a:r>
              <a:rPr lang="en-GB" sz="1400" dirty="0"/>
              <a:t>Your GP is available to talk to you about any mental health worries or concerns.</a:t>
            </a:r>
          </a:p>
        </p:txBody>
      </p:sp>
      <p:sp>
        <p:nvSpPr>
          <p:cNvPr id="11" name="Slide Number Placeholder 7">
            <a:extLst>
              <a:ext uri="{FF2B5EF4-FFF2-40B4-BE49-F238E27FC236}">
                <a16:creationId xmlns:a16="http://schemas.microsoft.com/office/drawing/2014/main" id="{23FA1EE9-8845-40CF-85A3-FA7EC889286E}"/>
              </a:ext>
            </a:extLst>
          </p:cNvPr>
          <p:cNvSpPr txBox="1">
            <a:spLocks/>
          </p:cNvSpPr>
          <p:nvPr/>
        </p:nvSpPr>
        <p:spPr>
          <a:xfrm>
            <a:off x="3467042" y="128353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25</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94202" y="136429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68828" y="7290276"/>
            <a:ext cx="2626859" cy="3108543"/>
          </a:xfrm>
          <a:prstGeom prst="rect">
            <a:avLst/>
          </a:prstGeom>
          <a:solidFill>
            <a:srgbClr val="F385EB">
              <a:alpha val="22000"/>
            </a:srgbClr>
          </a:solidFill>
        </p:spPr>
        <p:txBody>
          <a:bodyPr wrap="square" rtlCol="0">
            <a:spAutoFit/>
          </a:bodyPr>
          <a:lstStyle/>
          <a:p>
            <a:r>
              <a:rPr lang="en-GB" sz="1400" b="1" dirty="0"/>
              <a:t>Youth Concern</a:t>
            </a:r>
          </a:p>
          <a:p>
            <a:r>
              <a:rPr lang="en-GB" sz="1400" dirty="0"/>
              <a:t>The Uptown Coffee Bar, </a:t>
            </a:r>
            <a:r>
              <a:rPr lang="en-GB" sz="1400" dirty="0" err="1"/>
              <a:t>Whitehill</a:t>
            </a:r>
            <a:r>
              <a:rPr lang="en-GB" sz="1400" dirty="0"/>
              <a:t> Lane, Aylesbury, Buckinghamshire, HP19 8FL.</a:t>
            </a:r>
          </a:p>
          <a:p>
            <a:endParaRPr lang="en-GB" sz="1400" dirty="0"/>
          </a:p>
          <a:p>
            <a:r>
              <a:rPr lang="en-GB" sz="1400" dirty="0"/>
              <a:t>Contact number: 01296 431183</a:t>
            </a:r>
          </a:p>
          <a:p>
            <a:endParaRPr lang="en-GB" sz="1400" dirty="0"/>
          </a:p>
          <a:p>
            <a:r>
              <a:rPr lang="en-GB" sz="1400" dirty="0"/>
              <a:t>Email: </a:t>
            </a:r>
            <a:r>
              <a:rPr lang="en-GB" sz="1400" dirty="0">
                <a:hlinkClick r:id="rId5"/>
              </a:rPr>
              <a:t>http://youthconcern.org.uk/</a:t>
            </a:r>
            <a:r>
              <a:rPr lang="en-GB" sz="1400" dirty="0"/>
              <a:t> </a:t>
            </a:r>
          </a:p>
          <a:p>
            <a:endParaRPr lang="en-GB" sz="1400" dirty="0"/>
          </a:p>
          <a:p>
            <a:r>
              <a:rPr lang="en-GB" sz="1400" dirty="0"/>
              <a:t>Free and confidential counselling for young people aged 13-25 living in Aylesbury Vale, Buckinghamshire.</a:t>
            </a:r>
            <a:endParaRPr lang="en-GB" dirty="0"/>
          </a:p>
        </p:txBody>
      </p:sp>
      <p:sp>
        <p:nvSpPr>
          <p:cNvPr id="15" name="TextBox 14"/>
          <p:cNvSpPr txBox="1"/>
          <p:nvPr/>
        </p:nvSpPr>
        <p:spPr>
          <a:xfrm>
            <a:off x="3783363" y="4329296"/>
            <a:ext cx="2612324" cy="2893100"/>
          </a:xfrm>
          <a:prstGeom prst="rect">
            <a:avLst/>
          </a:prstGeom>
          <a:solidFill>
            <a:srgbClr val="D1F6FB">
              <a:alpha val="71000"/>
            </a:srgbClr>
          </a:solidFill>
        </p:spPr>
        <p:txBody>
          <a:bodyPr wrap="square" rtlCol="0">
            <a:spAutoFit/>
          </a:bodyPr>
          <a:lstStyle/>
          <a:p>
            <a:r>
              <a:rPr lang="en-GB" sz="1400" b="1" dirty="0"/>
              <a:t>ARC Youth Counselling </a:t>
            </a:r>
          </a:p>
          <a:p>
            <a:r>
              <a:rPr lang="en-GB" sz="1400" dirty="0"/>
              <a:t>35 Reading Road, Wokingham, Berkshire, RG41 1EG.</a:t>
            </a:r>
          </a:p>
          <a:p>
            <a:endParaRPr lang="en-GB" sz="1400" dirty="0"/>
          </a:p>
          <a:p>
            <a:r>
              <a:rPr lang="en-GB" sz="1400" dirty="0"/>
              <a:t>Contact number: 0118 977 6710</a:t>
            </a:r>
          </a:p>
          <a:p>
            <a:endParaRPr lang="en-GB" sz="1400" dirty="0"/>
          </a:p>
          <a:p>
            <a:r>
              <a:rPr lang="en-GB" sz="1400" dirty="0"/>
              <a:t>Email: </a:t>
            </a:r>
            <a:r>
              <a:rPr lang="en-GB" sz="1400" dirty="0">
                <a:hlinkClick r:id="rId6"/>
              </a:rPr>
              <a:t>coordinator@arcweb.org.uk</a:t>
            </a:r>
            <a:endParaRPr lang="en-GB" sz="1400" dirty="0"/>
          </a:p>
          <a:p>
            <a:r>
              <a:rPr lang="en-GB" sz="1400" dirty="0">
                <a:hlinkClick r:id="rId7"/>
              </a:rPr>
              <a:t>counsellor@arcweb.org.uk</a:t>
            </a:r>
            <a:r>
              <a:rPr lang="en-GB" sz="1400" dirty="0"/>
              <a:t> </a:t>
            </a:r>
          </a:p>
          <a:p>
            <a:endParaRPr lang="en-GB" sz="1400" dirty="0"/>
          </a:p>
          <a:p>
            <a:r>
              <a:rPr lang="en-GB" sz="1400" dirty="0"/>
              <a:t>Free and confidential counselling for those up to the age of 18, living in Wokingham .</a:t>
            </a:r>
          </a:p>
        </p:txBody>
      </p:sp>
      <p:sp>
        <p:nvSpPr>
          <p:cNvPr id="13" name="Footer Placeholder 5">
            <a:extLst>
              <a:ext uri="{FF2B5EF4-FFF2-40B4-BE49-F238E27FC236}">
                <a16:creationId xmlns:a16="http://schemas.microsoft.com/office/drawing/2014/main" id="{DA1F3472-1845-44D9-97CF-0AD0473F7F42}"/>
              </a:ext>
            </a:extLst>
          </p:cNvPr>
          <p:cNvSpPr>
            <a:spLocks noGrp="1"/>
          </p:cNvSpPr>
          <p:nvPr>
            <p:ph type="ftr" sz="quarter" idx="11"/>
          </p:nvPr>
        </p:nvSpPr>
        <p:spPr>
          <a:xfrm>
            <a:off x="1807311" y="11426939"/>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
        <p:nvSpPr>
          <p:cNvPr id="12" name="TextBox 11">
            <a:extLst>
              <a:ext uri="{FF2B5EF4-FFF2-40B4-BE49-F238E27FC236}">
                <a16:creationId xmlns:a16="http://schemas.microsoft.com/office/drawing/2014/main" id="{CE0D7B4B-D91B-445B-96A7-8EB413D67F62}"/>
              </a:ext>
            </a:extLst>
          </p:cNvPr>
          <p:cNvSpPr txBox="1"/>
          <p:nvPr/>
        </p:nvSpPr>
        <p:spPr>
          <a:xfrm>
            <a:off x="536804" y="8223072"/>
            <a:ext cx="3091964" cy="3231654"/>
          </a:xfrm>
          <a:prstGeom prst="rect">
            <a:avLst/>
          </a:prstGeom>
          <a:solidFill>
            <a:srgbClr val="D1F6FB">
              <a:alpha val="71000"/>
            </a:srgbClr>
          </a:solidFill>
        </p:spPr>
        <p:txBody>
          <a:bodyPr wrap="square" rtlCol="0">
            <a:spAutoFit/>
          </a:bodyPr>
          <a:lstStyle/>
          <a:p>
            <a:r>
              <a:rPr lang="en-US" sz="1400" b="1" dirty="0"/>
              <a:t>Local Child Mental Health Services</a:t>
            </a:r>
          </a:p>
          <a:p>
            <a:endParaRPr lang="en-US" sz="800" dirty="0"/>
          </a:p>
          <a:p>
            <a:r>
              <a:rPr lang="en-US" sz="1400" dirty="0"/>
              <a:t>If you are concerned about the mental health of your child, please contact their GP. You can also refer your child for mental health support:</a:t>
            </a:r>
          </a:p>
          <a:p>
            <a:pPr marL="177800" indent="-177800">
              <a:buFont typeface="Arial" panose="020B0604020202020204" pitchFamily="34" charset="0"/>
              <a:buChar char="•"/>
            </a:pPr>
            <a:r>
              <a:rPr lang="en-US" sz="1400" dirty="0"/>
              <a:t>In Berkshire, via the CAMHS Health Hub by phone: 0300 365 1234 or here:</a:t>
            </a:r>
            <a:r>
              <a:rPr lang="en-GB" sz="1400" dirty="0">
                <a:hlinkClick r:id="rId8"/>
              </a:rPr>
              <a:t>https://forms.berkshirehealthcare.nhs.uk/cypf/</a:t>
            </a:r>
            <a:r>
              <a:rPr lang="en-GB" sz="1400" dirty="0"/>
              <a:t> </a:t>
            </a:r>
            <a:endParaRPr lang="en-US" sz="1400" dirty="0"/>
          </a:p>
          <a:p>
            <a:pPr marL="177800" indent="-177800">
              <a:buFont typeface="Arial" panose="020B0604020202020204" pitchFamily="34" charset="0"/>
              <a:buChar char="•"/>
            </a:pPr>
            <a:r>
              <a:rPr lang="en-US" sz="1400" dirty="0"/>
              <a:t>In Buckinghamshire, via Buckinghamshire CAMHS by phone: 01865 901 951 or here: </a:t>
            </a:r>
            <a:r>
              <a:rPr lang="en-GB" sz="1400" dirty="0">
                <a:hlinkClick r:id="rId9"/>
              </a:rPr>
              <a:t>https://secureforms.oxfordhealth.nhs.uk/camhs/Buckinghamshire.aspx</a:t>
            </a:r>
            <a:endParaRPr lang="en-GB" sz="1400" dirty="0"/>
          </a:p>
        </p:txBody>
      </p:sp>
    </p:spTree>
    <p:extLst>
      <p:ext uri="{BB962C8B-B14F-4D97-AF65-F5344CB8AC3E}">
        <p14:creationId xmlns:p14="http://schemas.microsoft.com/office/powerpoint/2010/main" val="103641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lip art generalised anxiety disorder">
            <a:hlinkClick r:id="rId3"/>
            <a:extLst>
              <a:ext uri="{FF2B5EF4-FFF2-40B4-BE49-F238E27FC236}">
                <a16:creationId xmlns:a16="http://schemas.microsoft.com/office/drawing/2014/main" id="{B7ADF71D-5321-48E3-9E20-971B87AB0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076" y="8086570"/>
            <a:ext cx="2307335" cy="1378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4855F8-B2C5-4243-81CF-6F724CC11970}"/>
              </a:ext>
            </a:extLst>
          </p:cNvPr>
          <p:cNvSpPr txBox="1"/>
          <p:nvPr/>
        </p:nvSpPr>
        <p:spPr>
          <a:xfrm>
            <a:off x="731520" y="4857351"/>
            <a:ext cx="5504688" cy="4832092"/>
          </a:xfrm>
          <a:prstGeom prst="rect">
            <a:avLst/>
          </a:prstGeom>
          <a:solidFill>
            <a:schemeClr val="accent3">
              <a:lumMod val="40000"/>
              <a:lumOff val="60000"/>
              <a:alpha val="30000"/>
            </a:schemeClr>
          </a:solidFill>
        </p:spPr>
        <p:txBody>
          <a:bodyPr wrap="square" rtlCol="0">
            <a:spAutoFit/>
          </a:bodyPr>
          <a:lstStyle/>
          <a:p>
            <a:r>
              <a:rPr lang="en-GB" sz="1400" b="1" dirty="0"/>
              <a:t>Generalised Anxiety Disorder (GAD)</a:t>
            </a:r>
          </a:p>
          <a:p>
            <a:r>
              <a:rPr lang="en-GB" sz="1400" dirty="0"/>
              <a:t>A child or young adult with GAD has a lot of worry that appears to have no real cause. The worry may be more intense than the situation calls for. Those with GAD often worry about many things, including future events, past behaviours, social acceptance, family matters, their personal abilities, and school performance. Unlike adults with GAD, children sometimes do not realise their anxiety is more intense than the situation calls for. Children and young adults with GAD often need reassurance from the adults in their life. Symptoms vary between each child, but the most common symptoms of GAD are:</a:t>
            </a:r>
          </a:p>
          <a:p>
            <a:pPr marL="285750" indent="-285750">
              <a:buFont typeface="Arial" panose="020B0604020202020204" pitchFamily="34" charset="0"/>
              <a:buChar char="•"/>
            </a:pPr>
            <a:r>
              <a:rPr lang="en-GB" sz="1400" dirty="0"/>
              <a:t>Refusing to go to school.</a:t>
            </a:r>
          </a:p>
          <a:p>
            <a:pPr marL="285750" indent="-285750">
              <a:buFont typeface="Arial" panose="020B0604020202020204" pitchFamily="34" charset="0"/>
              <a:buChar char="•"/>
            </a:pPr>
            <a:r>
              <a:rPr lang="en-GB" sz="1400" dirty="0"/>
              <a:t>Frequent stomach aches, headaches, or other physical complaints.</a:t>
            </a:r>
          </a:p>
          <a:p>
            <a:pPr marL="285750" indent="-285750">
              <a:buFont typeface="Arial" panose="020B0604020202020204" pitchFamily="34" charset="0"/>
              <a:buChar char="•"/>
            </a:pPr>
            <a:r>
              <a:rPr lang="en-GB" sz="1400" dirty="0"/>
              <a:t>Sleep problems.</a:t>
            </a:r>
          </a:p>
          <a:p>
            <a:pPr marL="285750" indent="-285750">
              <a:buFont typeface="Arial" panose="020B0604020202020204" pitchFamily="34" charset="0"/>
              <a:buChar char="•"/>
            </a:pPr>
            <a:r>
              <a:rPr lang="en-GB" sz="1400" dirty="0"/>
              <a:t>Muscle aches, or tension.</a:t>
            </a:r>
          </a:p>
          <a:p>
            <a:pPr marL="285750" indent="-285750">
              <a:buFont typeface="Arial" panose="020B0604020202020204" pitchFamily="34" charset="0"/>
              <a:buChar char="•"/>
            </a:pPr>
            <a:r>
              <a:rPr lang="en-GB" sz="1400" dirty="0"/>
              <a:t>Clingy behaviour with family members.</a:t>
            </a:r>
          </a:p>
          <a:p>
            <a:pPr marL="285750" indent="-285750">
              <a:buFont typeface="Arial" panose="020B0604020202020204" pitchFamily="34" charset="0"/>
              <a:buChar char="•"/>
            </a:pPr>
            <a:r>
              <a:rPr lang="en-GB" sz="1400" dirty="0"/>
              <a:t>Worry about sleeping away from home.</a:t>
            </a:r>
          </a:p>
          <a:p>
            <a:pPr marL="285750" indent="-285750">
              <a:buFont typeface="Arial" panose="020B0604020202020204" pitchFamily="34" charset="0"/>
              <a:buChar char="•"/>
            </a:pPr>
            <a:r>
              <a:rPr lang="en-GB" sz="1400" dirty="0"/>
              <a:t>Feeling a ‘lump’ in your throat.</a:t>
            </a:r>
          </a:p>
          <a:p>
            <a:pPr marL="285750" indent="-285750">
              <a:buFont typeface="Arial" panose="020B0604020202020204" pitchFamily="34" charset="0"/>
              <a:buChar char="•"/>
            </a:pPr>
            <a:r>
              <a:rPr lang="en-GB" sz="1400" dirty="0"/>
              <a:t>Fatigue.</a:t>
            </a:r>
          </a:p>
          <a:p>
            <a:pPr marL="285750" indent="-285750">
              <a:buFont typeface="Arial" panose="020B0604020202020204" pitchFamily="34" charset="0"/>
              <a:buChar char="•"/>
            </a:pPr>
            <a:r>
              <a:rPr lang="en-GB" sz="1400" dirty="0"/>
              <a:t>Lack of concentration.</a:t>
            </a:r>
          </a:p>
          <a:p>
            <a:pPr marL="285750" indent="-285750">
              <a:buFont typeface="Arial" panose="020B0604020202020204" pitchFamily="34" charset="0"/>
              <a:buChar char="•"/>
            </a:pPr>
            <a:r>
              <a:rPr lang="en-GB" sz="1400" dirty="0"/>
              <a:t>Easily startled and annoyed.</a:t>
            </a:r>
          </a:p>
          <a:p>
            <a:pPr marL="285750" indent="-285750">
              <a:buFont typeface="Arial" panose="020B0604020202020204" pitchFamily="34" charset="0"/>
              <a:buChar char="•"/>
            </a:pPr>
            <a:r>
              <a:rPr lang="en-GB" sz="1400" dirty="0"/>
              <a:t>Inability to relax.</a:t>
            </a:r>
          </a:p>
          <a:p>
            <a:r>
              <a:rPr lang="en-GB" sz="1400" dirty="0"/>
              <a:t>The symptoms of GAD may seem like other health problems. </a:t>
            </a:r>
          </a:p>
        </p:txBody>
      </p:sp>
      <p:pic>
        <p:nvPicPr>
          <p:cNvPr id="1026" name="Picture 2" descr="Image result for clip art thinking bubble">
            <a:hlinkClick r:id="rId5"/>
            <a:extLst>
              <a:ext uri="{FF2B5EF4-FFF2-40B4-BE49-F238E27FC236}">
                <a16:creationId xmlns:a16="http://schemas.microsoft.com/office/drawing/2014/main" id="{1C14E3AF-4648-4108-80AF-83071A3CFB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308297" y="1231712"/>
            <a:ext cx="900115" cy="9563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12DD72-6064-4CB9-8084-C16A2C916EF0}"/>
              </a:ext>
            </a:extLst>
          </p:cNvPr>
          <p:cNvSpPr>
            <a:spLocks noGrp="1"/>
          </p:cNvSpPr>
          <p:nvPr>
            <p:ph idx="1"/>
          </p:nvPr>
        </p:nvSpPr>
        <p:spPr>
          <a:xfrm>
            <a:off x="1371599" y="1103140"/>
            <a:ext cx="4114801" cy="430332"/>
          </a:xfrm>
        </p:spPr>
        <p:txBody>
          <a:bodyPr>
            <a:normAutofit/>
          </a:bodyPr>
          <a:lstStyle/>
          <a:p>
            <a:pPr marL="0" indent="0" algn="ctr">
              <a:buNone/>
            </a:pPr>
            <a:r>
              <a:rPr lang="en-GB" sz="1800" u="sng" dirty="0"/>
              <a:t>What is Anxiety?</a:t>
            </a:r>
          </a:p>
          <a:p>
            <a:pPr marL="0" indent="0">
              <a:buNone/>
            </a:pPr>
            <a:endParaRPr lang="en-GB" sz="1800" u="sng" dirty="0"/>
          </a:p>
        </p:txBody>
      </p:sp>
      <p:sp>
        <p:nvSpPr>
          <p:cNvPr id="5" name="TextBox 4">
            <a:extLst>
              <a:ext uri="{FF2B5EF4-FFF2-40B4-BE49-F238E27FC236}">
                <a16:creationId xmlns:a16="http://schemas.microsoft.com/office/drawing/2014/main" id="{F340B563-08F7-46F5-A934-4C7116568FEA}"/>
              </a:ext>
            </a:extLst>
          </p:cNvPr>
          <p:cNvSpPr txBox="1"/>
          <p:nvPr/>
        </p:nvSpPr>
        <p:spPr>
          <a:xfrm>
            <a:off x="731520" y="1941104"/>
            <a:ext cx="5504688" cy="2739211"/>
          </a:xfrm>
          <a:prstGeom prst="rect">
            <a:avLst/>
          </a:prstGeom>
          <a:solidFill>
            <a:srgbClr val="EAAAE1">
              <a:alpha val="6000"/>
            </a:srgbClr>
          </a:solidFill>
        </p:spPr>
        <p:txBody>
          <a:bodyPr wrap="square" rtlCol="0">
            <a:spAutoFit/>
          </a:bodyPr>
          <a:lstStyle/>
          <a:p>
            <a:r>
              <a:rPr lang="en-GB" sz="1400" b="1" dirty="0"/>
              <a:t>Anxiety….</a:t>
            </a:r>
          </a:p>
          <a:p>
            <a:pPr marL="285750" indent="-285750">
              <a:buFont typeface="Arial" panose="020B0604020202020204" pitchFamily="34" charset="0"/>
              <a:buChar char="•"/>
            </a:pPr>
            <a:r>
              <a:rPr lang="en-GB" sz="1400" dirty="0"/>
              <a:t>Is a </a:t>
            </a:r>
            <a:r>
              <a:rPr lang="en-GB" sz="1400" b="1" dirty="0"/>
              <a:t>normal </a:t>
            </a:r>
            <a:r>
              <a:rPr lang="en-GB" sz="1400" dirty="0"/>
              <a:t>emotion that helps us to cope with difficult and dangerous situations.</a:t>
            </a:r>
          </a:p>
          <a:p>
            <a:pPr marL="285750" indent="-285750">
              <a:buFont typeface="Arial" panose="020B0604020202020204" pitchFamily="34" charset="0"/>
              <a:buChar char="•"/>
            </a:pPr>
            <a:r>
              <a:rPr lang="en-GB" sz="1400" dirty="0"/>
              <a:t>Is a </a:t>
            </a:r>
            <a:r>
              <a:rPr lang="en-GB" sz="1400" b="1" dirty="0"/>
              <a:t>common </a:t>
            </a:r>
            <a:r>
              <a:rPr lang="en-GB" sz="1400" dirty="0"/>
              <a:t>emotion. It is normal to sometimes feel worried, anxious, and stressed sometimes.</a:t>
            </a:r>
          </a:p>
          <a:p>
            <a:pPr marL="285750" indent="-285750">
              <a:buFont typeface="Arial" panose="020B0604020202020204" pitchFamily="34" charset="0"/>
              <a:buChar char="•"/>
            </a:pPr>
            <a:r>
              <a:rPr lang="en-GB" sz="1400" dirty="0"/>
              <a:t>Is a </a:t>
            </a:r>
            <a:r>
              <a:rPr lang="en-GB" sz="1400" b="1" dirty="0"/>
              <a:t>problem </a:t>
            </a:r>
            <a:r>
              <a:rPr lang="en-GB" sz="1400" dirty="0"/>
              <a:t>when it stops you from enjoying normal life. Anxiety is a problem when it affects school, family relationships, work, friendships, or your social life. </a:t>
            </a:r>
          </a:p>
          <a:p>
            <a:pPr marL="285750" indent="-285750">
              <a:buFont typeface="Arial" panose="020B0604020202020204" pitchFamily="34" charset="0"/>
              <a:buChar char="•"/>
            </a:pPr>
            <a:r>
              <a:rPr lang="en-GB" sz="1400" dirty="0"/>
              <a:t>Can be general, affecting many areas of life, or it may only happen in certain situations, such as being in a crowded place, or using public transport.</a:t>
            </a:r>
          </a:p>
          <a:p>
            <a:pPr marL="285750" indent="-285750">
              <a:buFont typeface="Arial" panose="020B0604020202020204" pitchFamily="34" charset="0"/>
              <a:buChar char="•"/>
            </a:pPr>
            <a:endParaRPr lang="en-GB" dirty="0"/>
          </a:p>
        </p:txBody>
      </p:sp>
      <p:sp>
        <p:nvSpPr>
          <p:cNvPr id="1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02514" y="1430556"/>
            <a:ext cx="315505" cy="378374"/>
          </a:xfrm>
        </p:spPr>
        <p:txBody>
          <a:bodyPr/>
          <a:lstStyle/>
          <a:p>
            <a:fld id="{0E0EA5D9-FFAC-4864-B705-ADA6735702EB}" type="slidenum">
              <a:rPr lang="en-GB" smtClean="0">
                <a:solidFill>
                  <a:schemeClr val="tx1"/>
                </a:solidFill>
              </a:rPr>
              <a:t>3</a:t>
            </a:fld>
            <a:endParaRPr lang="en-GB" dirty="0">
              <a:solidFill>
                <a:schemeClr val="tx1"/>
              </a:solidFill>
            </a:endParaRPr>
          </a:p>
        </p:txBody>
      </p:sp>
      <p:sp>
        <p:nvSpPr>
          <p:cNvPr id="12" name="Oval 11">
            <a:extLst>
              <a:ext uri="{FF2B5EF4-FFF2-40B4-BE49-F238E27FC236}">
                <a16:creationId xmlns:a16="http://schemas.microsoft.com/office/drawing/2014/main" id="{634EC2BD-27E3-4F2C-BE51-F1013A378FEE}"/>
              </a:ext>
            </a:extLst>
          </p:cNvPr>
          <p:cNvSpPr/>
          <p:nvPr/>
        </p:nvSpPr>
        <p:spPr>
          <a:xfrm>
            <a:off x="3226265" y="1461854"/>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5">
            <a:extLst>
              <a:ext uri="{FF2B5EF4-FFF2-40B4-BE49-F238E27FC236}">
                <a16:creationId xmlns:a16="http://schemas.microsoft.com/office/drawing/2014/main" id="{A6F01988-E869-46DF-BFAE-D86B45789817}"/>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305298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ip art group">
            <a:hlinkClick r:id="rId3"/>
            <a:extLst>
              <a:ext uri="{FF2B5EF4-FFF2-40B4-BE49-F238E27FC236}">
                <a16:creationId xmlns:a16="http://schemas.microsoft.com/office/drawing/2014/main" id="{9B3E3410-988C-4B14-A0DF-10F873C2C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255" y="1475766"/>
            <a:ext cx="1111829" cy="1142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D489074-19CA-4BDC-A57C-848A536481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107" y="9351616"/>
            <a:ext cx="701954" cy="674367"/>
          </a:xfrm>
          <a:prstGeom prst="rect">
            <a:avLst/>
          </a:prstGeom>
        </p:spPr>
      </p:pic>
      <p:sp>
        <p:nvSpPr>
          <p:cNvPr id="3" name="Content Placeholder 2">
            <a:extLst>
              <a:ext uri="{FF2B5EF4-FFF2-40B4-BE49-F238E27FC236}">
                <a16:creationId xmlns:a16="http://schemas.microsoft.com/office/drawing/2014/main" id="{70E96E7C-1D4C-4A5B-8A92-480C94A48E07}"/>
              </a:ext>
            </a:extLst>
          </p:cNvPr>
          <p:cNvSpPr>
            <a:spLocks noGrp="1"/>
          </p:cNvSpPr>
          <p:nvPr>
            <p:ph idx="1"/>
          </p:nvPr>
        </p:nvSpPr>
        <p:spPr>
          <a:xfrm>
            <a:off x="471485" y="1475766"/>
            <a:ext cx="5915025" cy="4869744"/>
          </a:xfrm>
          <a:solidFill>
            <a:schemeClr val="accent4">
              <a:lumMod val="20000"/>
              <a:lumOff val="80000"/>
              <a:alpha val="38000"/>
            </a:schemeClr>
          </a:solidFill>
        </p:spPr>
        <p:txBody>
          <a:bodyPr>
            <a:normAutofit/>
          </a:bodyPr>
          <a:lstStyle/>
          <a:p>
            <a:pPr marL="0" indent="0">
              <a:buNone/>
            </a:pPr>
            <a:r>
              <a:rPr lang="en-GB" sz="1400" b="1" dirty="0"/>
              <a:t>Social Anxiety</a:t>
            </a:r>
          </a:p>
          <a:p>
            <a:pPr marL="0" indent="0">
              <a:buNone/>
            </a:pPr>
            <a:endParaRPr lang="en-GB" sz="1400" b="1" dirty="0"/>
          </a:p>
          <a:p>
            <a:pPr marL="0" indent="0">
              <a:buNone/>
            </a:pPr>
            <a:r>
              <a:rPr lang="en-GB" sz="1400" dirty="0"/>
              <a:t>Social anxiety is a fear of social situations. It is an intense fear that does not go away by itself over time, and affects everyday activities, self-confidence, relationships, and school life.</a:t>
            </a:r>
          </a:p>
          <a:p>
            <a:pPr marL="0" indent="0">
              <a:buNone/>
            </a:pPr>
            <a:r>
              <a:rPr lang="en-GB" sz="1400" dirty="0"/>
              <a:t>Symptoms of social anxiety include: </a:t>
            </a:r>
          </a:p>
          <a:p>
            <a:r>
              <a:rPr lang="en-GB" sz="1400" dirty="0"/>
              <a:t>Worrying about everyday activities, such as meeting strangers, starting conversations, speaking on the phone, working, or shopping. </a:t>
            </a:r>
          </a:p>
          <a:p>
            <a:r>
              <a:rPr lang="en-GB" sz="1400" dirty="0"/>
              <a:t>Avoiding or worrying a lot about social activities, such as group conversations, eating with company, and parties.</a:t>
            </a:r>
          </a:p>
          <a:p>
            <a:r>
              <a:rPr lang="en-GB" sz="1400" dirty="0"/>
              <a:t>Always worrying about doing something embarrassing, such as blushing, or appearing incompetent. </a:t>
            </a:r>
          </a:p>
          <a:p>
            <a:r>
              <a:rPr lang="en-GB" sz="1400" dirty="0"/>
              <a:t>Finding it difficult to do things when others are watching. Some may feel like they are being judged all the time.</a:t>
            </a:r>
          </a:p>
          <a:p>
            <a:r>
              <a:rPr lang="en-GB" sz="1400" dirty="0"/>
              <a:t>Fear criticism, avoiding eye contact, or having low self-esteem.</a:t>
            </a:r>
          </a:p>
          <a:p>
            <a:r>
              <a:rPr lang="en-GB" sz="1400" dirty="0"/>
              <a:t>Symptoms such as feeling sick, sweating, trembling, or a pounding heartbeat.</a:t>
            </a:r>
          </a:p>
          <a:p>
            <a:r>
              <a:rPr lang="en-GB" sz="1400" dirty="0"/>
              <a:t>Some experience panic attacks. Although feeling this way is common in adolescence, if this persists it may become problematic.  </a:t>
            </a:r>
          </a:p>
        </p:txBody>
      </p:sp>
      <p:sp>
        <p:nvSpPr>
          <p:cNvPr id="5" name="TextBox 4">
            <a:extLst>
              <a:ext uri="{FF2B5EF4-FFF2-40B4-BE49-F238E27FC236}">
                <a16:creationId xmlns:a16="http://schemas.microsoft.com/office/drawing/2014/main" id="{EFD4C405-E72B-489E-8E1D-CD38C5C72B05}"/>
              </a:ext>
            </a:extLst>
          </p:cNvPr>
          <p:cNvSpPr txBox="1"/>
          <p:nvPr/>
        </p:nvSpPr>
        <p:spPr>
          <a:xfrm>
            <a:off x="471486" y="6879516"/>
            <a:ext cx="5915025" cy="2893100"/>
          </a:xfrm>
          <a:prstGeom prst="rect">
            <a:avLst/>
          </a:prstGeom>
          <a:solidFill>
            <a:schemeClr val="accent6">
              <a:lumMod val="20000"/>
              <a:lumOff val="80000"/>
              <a:alpha val="28000"/>
            </a:schemeClr>
          </a:solidFill>
        </p:spPr>
        <p:txBody>
          <a:bodyPr wrap="square" rtlCol="0">
            <a:spAutoFit/>
          </a:bodyPr>
          <a:lstStyle/>
          <a:p>
            <a:r>
              <a:rPr lang="en-GB" sz="1400" b="1" dirty="0"/>
              <a:t>Health Anxiety</a:t>
            </a:r>
          </a:p>
          <a:p>
            <a:r>
              <a:rPr lang="en-GB" sz="1400" dirty="0"/>
              <a:t>Health anxiety is when someone spends so much time worrying about being or getting ill, that it begins to take over their life.</a:t>
            </a:r>
          </a:p>
          <a:p>
            <a:r>
              <a:rPr lang="en-GB" sz="1400" dirty="0"/>
              <a:t>Those with health anxiety can:</a:t>
            </a:r>
          </a:p>
          <a:p>
            <a:pPr marL="285750" indent="-285750">
              <a:buFont typeface="Arial" panose="020B0604020202020204" pitchFamily="34" charset="0"/>
              <a:buChar char="•"/>
            </a:pPr>
            <a:r>
              <a:rPr lang="en-GB" sz="1400" dirty="0"/>
              <a:t>Constantly worry about their health.</a:t>
            </a:r>
          </a:p>
          <a:p>
            <a:pPr marL="285750" indent="-285750">
              <a:buFont typeface="Arial" panose="020B0604020202020204" pitchFamily="34" charset="0"/>
              <a:buChar char="•"/>
            </a:pPr>
            <a:r>
              <a:rPr lang="en-GB" sz="1400" dirty="0"/>
              <a:t>Frequently check their body for visible signs of illness, such as lumps.</a:t>
            </a:r>
          </a:p>
          <a:p>
            <a:pPr marL="285750" indent="-285750">
              <a:buFont typeface="Arial" panose="020B0604020202020204" pitchFamily="34" charset="0"/>
              <a:buChar char="•"/>
            </a:pPr>
            <a:r>
              <a:rPr lang="en-GB" sz="1400" dirty="0"/>
              <a:t>Always asking others for reassurance that they are not ill</a:t>
            </a:r>
          </a:p>
          <a:p>
            <a:pPr marL="285750" indent="-285750">
              <a:buFont typeface="Arial" panose="020B0604020202020204" pitchFamily="34" charset="0"/>
              <a:buChar char="•"/>
            </a:pPr>
            <a:r>
              <a:rPr lang="en-GB" sz="1400" dirty="0"/>
              <a:t>Worry that their doctor, or medical tests, may have missed something.</a:t>
            </a:r>
          </a:p>
          <a:p>
            <a:pPr marL="285750" indent="-285750">
              <a:buFont typeface="Arial" panose="020B0604020202020204" pitchFamily="34" charset="0"/>
              <a:buChar char="•"/>
            </a:pPr>
            <a:r>
              <a:rPr lang="en-GB" sz="1400" dirty="0"/>
              <a:t>Obsessively use the internet to research health related questions.</a:t>
            </a:r>
          </a:p>
          <a:p>
            <a:pPr marL="285750" indent="-285750">
              <a:buFont typeface="Arial" panose="020B0604020202020204" pitchFamily="34" charset="0"/>
              <a:buChar char="•"/>
            </a:pPr>
            <a:r>
              <a:rPr lang="en-GB" sz="1400" dirty="0"/>
              <a:t>Avoid anything to do with serious illness, such as medical television shows.</a:t>
            </a:r>
          </a:p>
          <a:p>
            <a:pPr marL="285750" indent="-285750">
              <a:buFont typeface="Arial" panose="020B0604020202020204" pitchFamily="34" charset="0"/>
              <a:buChar char="•"/>
            </a:pPr>
            <a:r>
              <a:rPr lang="en-GB" sz="1400" dirty="0"/>
              <a:t>Act as if they were ill. For example, avoiding physical activity.</a:t>
            </a:r>
          </a:p>
          <a:p>
            <a:r>
              <a:rPr lang="en-GB" sz="1400" dirty="0"/>
              <a:t>Anxiety itself can cause symptoms like headaches or an increased heartbeat, and you may mistake these signs for illness. </a:t>
            </a:r>
          </a:p>
        </p:txBody>
      </p:sp>
      <p:sp>
        <p:nvSpPr>
          <p:cNvPr id="12" name="Oval 11">
            <a:extLst>
              <a:ext uri="{FF2B5EF4-FFF2-40B4-BE49-F238E27FC236}">
                <a16:creationId xmlns:a16="http://schemas.microsoft.com/office/drawing/2014/main" id="{634EC2BD-27E3-4F2C-BE51-F1013A378FEE}"/>
              </a:ext>
            </a:extLst>
          </p:cNvPr>
          <p:cNvSpPr/>
          <p:nvPr/>
        </p:nvSpPr>
        <p:spPr>
          <a:xfrm>
            <a:off x="578068" y="1703889"/>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554317" y="1672591"/>
            <a:ext cx="315505" cy="378374"/>
          </a:xfrm>
        </p:spPr>
        <p:txBody>
          <a:bodyPr/>
          <a:lstStyle/>
          <a:p>
            <a:fld id="{0E0EA5D9-FFAC-4864-B705-ADA6735702EB}" type="slidenum">
              <a:rPr lang="en-GB" smtClean="0">
                <a:solidFill>
                  <a:schemeClr val="tx1"/>
                </a:solidFill>
              </a:rPr>
              <a:t>4</a:t>
            </a:fld>
            <a:endParaRPr lang="en-GB" dirty="0">
              <a:solidFill>
                <a:schemeClr val="tx1"/>
              </a:solidFill>
            </a:endParaRPr>
          </a:p>
        </p:txBody>
      </p:sp>
      <p:sp>
        <p:nvSpPr>
          <p:cNvPr id="10" name="Footer Placeholder 5">
            <a:extLst>
              <a:ext uri="{FF2B5EF4-FFF2-40B4-BE49-F238E27FC236}">
                <a16:creationId xmlns:a16="http://schemas.microsoft.com/office/drawing/2014/main" id="{A2DD0667-0833-4044-8EF6-163C62ACEC8B}"/>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02003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clip art thinking bubble">
            <a:hlinkClick r:id="rId3"/>
            <a:extLst>
              <a:ext uri="{FF2B5EF4-FFF2-40B4-BE49-F238E27FC236}">
                <a16:creationId xmlns:a16="http://schemas.microsoft.com/office/drawing/2014/main" id="{020C11E4-3A2F-4CCA-9C6D-0D472B8C0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71749" y="3543217"/>
            <a:ext cx="2045732" cy="21148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8A9BBCB-9A26-43B5-9DD7-4313797C8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8615" y="3831530"/>
            <a:ext cx="710006" cy="406049"/>
          </a:xfrm>
          <a:prstGeom prst="rect">
            <a:avLst/>
          </a:prstGeom>
        </p:spPr>
      </p:pic>
      <p:pic>
        <p:nvPicPr>
          <p:cNvPr id="14" name="Picture 13">
            <a:extLst>
              <a:ext uri="{FF2B5EF4-FFF2-40B4-BE49-F238E27FC236}">
                <a16:creationId xmlns:a16="http://schemas.microsoft.com/office/drawing/2014/main" id="{E3CE1BF1-9A2F-4030-A1CC-7DB516FA9E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617" y="3855326"/>
            <a:ext cx="503996" cy="503996"/>
          </a:xfrm>
          <a:prstGeom prst="rect">
            <a:avLst/>
          </a:prstGeom>
        </p:spPr>
      </p:pic>
      <p:pic>
        <p:nvPicPr>
          <p:cNvPr id="3074" name="Picture 2" descr="Image result for clip art thermometer">
            <a:hlinkClick r:id="rId7"/>
            <a:extLst>
              <a:ext uri="{FF2B5EF4-FFF2-40B4-BE49-F238E27FC236}">
                <a16:creationId xmlns:a16="http://schemas.microsoft.com/office/drawing/2014/main" id="{9961F156-DE71-4427-9F46-F703D54009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542460" y="4207663"/>
            <a:ext cx="147470" cy="5696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drawing of a face&#10;&#10;Description automatically generated">
            <a:extLst>
              <a:ext uri="{FF2B5EF4-FFF2-40B4-BE49-F238E27FC236}">
                <a16:creationId xmlns:a16="http://schemas.microsoft.com/office/drawing/2014/main" id="{FDC667A1-4F72-4841-8775-B8471B365C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8224" y="4369290"/>
            <a:ext cx="525394" cy="625566"/>
          </a:xfrm>
          <a:prstGeom prst="rect">
            <a:avLst/>
          </a:prstGeom>
        </p:spPr>
      </p:pic>
      <p:pic>
        <p:nvPicPr>
          <p:cNvPr id="3" name="Picture 2">
            <a:extLst>
              <a:ext uri="{FF2B5EF4-FFF2-40B4-BE49-F238E27FC236}">
                <a16:creationId xmlns:a16="http://schemas.microsoft.com/office/drawing/2014/main" id="{14279DE4-62AE-4280-B514-2607D52676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3618" y="4359322"/>
            <a:ext cx="529525" cy="417997"/>
          </a:xfrm>
          <a:prstGeom prst="rect">
            <a:avLst/>
          </a:prstGeom>
        </p:spPr>
      </p:pic>
      <p:sp>
        <p:nvSpPr>
          <p:cNvPr id="12"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554317" y="1304588"/>
            <a:ext cx="315505" cy="378374"/>
          </a:xfrm>
        </p:spPr>
        <p:txBody>
          <a:bodyPr/>
          <a:lstStyle/>
          <a:p>
            <a:fld id="{0E0EA5D9-FFAC-4864-B705-ADA6735702EB}" type="slidenum">
              <a:rPr lang="en-GB" smtClean="0">
                <a:solidFill>
                  <a:schemeClr val="tx1"/>
                </a:solidFill>
              </a:rPr>
              <a:t>5</a:t>
            </a:fld>
            <a:endParaRPr lang="en-GB" dirty="0">
              <a:solidFill>
                <a:schemeClr val="tx1"/>
              </a:solidFill>
            </a:endParaRPr>
          </a:p>
        </p:txBody>
      </p:sp>
      <p:sp>
        <p:nvSpPr>
          <p:cNvPr id="13" name="Oval 12">
            <a:extLst>
              <a:ext uri="{FF2B5EF4-FFF2-40B4-BE49-F238E27FC236}">
                <a16:creationId xmlns:a16="http://schemas.microsoft.com/office/drawing/2014/main" id="{634EC2BD-27E3-4F2C-BE51-F1013A378FEE}"/>
              </a:ext>
            </a:extLst>
          </p:cNvPr>
          <p:cNvSpPr/>
          <p:nvPr/>
        </p:nvSpPr>
        <p:spPr>
          <a:xfrm>
            <a:off x="578068" y="1335886"/>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B57B8F5-8C7C-4DE4-8F98-168C96BF45AA}"/>
              </a:ext>
            </a:extLst>
          </p:cNvPr>
          <p:cNvSpPr txBox="1"/>
          <p:nvPr/>
        </p:nvSpPr>
        <p:spPr>
          <a:xfrm>
            <a:off x="471487" y="1031120"/>
            <a:ext cx="5915024" cy="6771084"/>
          </a:xfrm>
          <a:prstGeom prst="rect">
            <a:avLst/>
          </a:prstGeom>
          <a:solidFill>
            <a:schemeClr val="accent4">
              <a:lumMod val="20000"/>
              <a:lumOff val="80000"/>
              <a:alpha val="18000"/>
            </a:schemeClr>
          </a:solidFill>
        </p:spPr>
        <p:txBody>
          <a:bodyPr wrap="square" rtlCol="0">
            <a:spAutoFit/>
          </a:bodyPr>
          <a:lstStyle/>
          <a:p>
            <a:r>
              <a:rPr lang="en-GB" sz="1400" b="1" dirty="0"/>
              <a:t>Panic</a:t>
            </a:r>
          </a:p>
          <a:p>
            <a:endParaRPr lang="en-GB" sz="1400" b="1" dirty="0"/>
          </a:p>
          <a:p>
            <a:endParaRPr lang="en-GB" sz="1400" b="1" dirty="0"/>
          </a:p>
          <a:p>
            <a:r>
              <a:rPr lang="en-GB" sz="1400" dirty="0"/>
              <a:t>Panic is a form of anxiety where you may experience regular sudden attacks of fear or panic.</a:t>
            </a:r>
          </a:p>
          <a:p>
            <a:r>
              <a:rPr lang="en-GB" sz="1400" b="1" dirty="0"/>
              <a:t>Panic Attacks</a:t>
            </a:r>
            <a:r>
              <a:rPr lang="en-GB" sz="1400" dirty="0"/>
              <a:t> are when the body experiences a rush of intense psychological and physical symptoms. The onset can be very quick, and for no apparent reason, making them very distressing. Symptoms of a panic attack may include:</a:t>
            </a:r>
          </a:p>
          <a:p>
            <a:pPr marL="285750" indent="-285750">
              <a:buFont typeface="Arial" panose="020B0604020202020204" pitchFamily="34" charset="0"/>
              <a:buChar char="•"/>
            </a:pPr>
            <a:r>
              <a:rPr lang="en-GB" sz="1400" dirty="0"/>
              <a:t>Increased heart rate,</a:t>
            </a:r>
          </a:p>
          <a:p>
            <a:pPr marL="285750" indent="-285750">
              <a:buFont typeface="Arial" panose="020B0604020202020204" pitchFamily="34" charset="0"/>
              <a:buChar char="•"/>
            </a:pPr>
            <a:r>
              <a:rPr lang="en-GB" sz="1400" dirty="0"/>
              <a:t>Feeling faint,</a:t>
            </a:r>
          </a:p>
          <a:p>
            <a:pPr marL="285750" indent="-285750">
              <a:buFont typeface="Arial" panose="020B0604020202020204" pitchFamily="34" charset="0"/>
              <a:buChar char="•"/>
            </a:pPr>
            <a:r>
              <a:rPr lang="en-GB" sz="1400" dirty="0"/>
              <a:t>Nausea,</a:t>
            </a:r>
          </a:p>
          <a:p>
            <a:pPr marL="285750" indent="-285750">
              <a:buFont typeface="Arial" panose="020B0604020202020204" pitchFamily="34" charset="0"/>
              <a:buChar char="•"/>
            </a:pPr>
            <a:r>
              <a:rPr lang="en-GB" sz="1400" dirty="0"/>
              <a:t>Chest pain,</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Trembling and shaky limbs,</a:t>
            </a:r>
          </a:p>
          <a:p>
            <a:pPr marL="285750" indent="-285750">
              <a:buFont typeface="Arial" panose="020B0604020202020204" pitchFamily="34" charset="0"/>
              <a:buChar char="•"/>
            </a:pPr>
            <a:r>
              <a:rPr lang="en-GB" sz="1400" dirty="0"/>
              <a:t>Hot flushes or chills,</a:t>
            </a:r>
          </a:p>
          <a:p>
            <a:pPr marL="285750" indent="-285750">
              <a:buFont typeface="Arial" panose="020B0604020202020204" pitchFamily="34" charset="0"/>
              <a:buChar char="•"/>
            </a:pPr>
            <a:r>
              <a:rPr lang="en-GB" sz="1400" dirty="0"/>
              <a:t>A choking sensation,</a:t>
            </a:r>
          </a:p>
          <a:p>
            <a:pPr marL="285750" indent="-285750">
              <a:buFont typeface="Arial" panose="020B0604020202020204" pitchFamily="34" charset="0"/>
              <a:buChar char="•"/>
            </a:pPr>
            <a:r>
              <a:rPr lang="en-GB" sz="1400" dirty="0"/>
              <a:t>Dizziness,</a:t>
            </a:r>
          </a:p>
          <a:p>
            <a:pPr marL="285750" indent="-285750">
              <a:buFont typeface="Arial" panose="020B0604020202020204" pitchFamily="34" charset="0"/>
              <a:buChar char="•"/>
            </a:pPr>
            <a:r>
              <a:rPr lang="en-GB" sz="1400" dirty="0"/>
              <a:t>Numbness/pins and needles,</a:t>
            </a:r>
          </a:p>
          <a:p>
            <a:pPr marL="285750" indent="-285750">
              <a:buFont typeface="Arial" panose="020B0604020202020204" pitchFamily="34" charset="0"/>
              <a:buChar char="•"/>
            </a:pPr>
            <a:r>
              <a:rPr lang="en-GB" sz="1400" dirty="0"/>
              <a:t>Dry mouth,</a:t>
            </a:r>
          </a:p>
          <a:p>
            <a:pPr marL="285750" indent="-285750">
              <a:buFont typeface="Arial" panose="020B0604020202020204" pitchFamily="34" charset="0"/>
              <a:buChar char="•"/>
            </a:pPr>
            <a:r>
              <a:rPr lang="en-GB" sz="1400" dirty="0"/>
              <a:t>An urge to go to the toilet,</a:t>
            </a:r>
          </a:p>
          <a:p>
            <a:pPr marL="285750" indent="-285750">
              <a:buFont typeface="Arial" panose="020B0604020202020204" pitchFamily="34" charset="0"/>
              <a:buChar char="•"/>
            </a:pPr>
            <a:r>
              <a:rPr lang="en-GB" sz="1400" dirty="0"/>
              <a:t>Ringing ears,</a:t>
            </a:r>
          </a:p>
          <a:p>
            <a:pPr marL="285750" indent="-285750">
              <a:buFont typeface="Arial" panose="020B0604020202020204" pitchFamily="34" charset="0"/>
              <a:buChar char="•"/>
            </a:pPr>
            <a:r>
              <a:rPr lang="en-GB" sz="1400" dirty="0"/>
              <a:t>A feeling of dread,</a:t>
            </a:r>
          </a:p>
          <a:p>
            <a:pPr marL="285750" indent="-285750">
              <a:buFont typeface="Arial" panose="020B0604020202020204" pitchFamily="34" charset="0"/>
              <a:buChar char="•"/>
            </a:pPr>
            <a:r>
              <a:rPr lang="en-GB" sz="1400" dirty="0"/>
              <a:t>Feeling like you are going to die,</a:t>
            </a:r>
          </a:p>
          <a:p>
            <a:pPr marL="285750" indent="-285750">
              <a:buFont typeface="Arial" panose="020B0604020202020204" pitchFamily="34" charset="0"/>
              <a:buChar char="•"/>
            </a:pPr>
            <a:r>
              <a:rPr lang="en-GB" sz="1400" dirty="0"/>
              <a:t>Feeling like you are having a heart attack,</a:t>
            </a:r>
          </a:p>
          <a:p>
            <a:pPr marL="285750" indent="-285750">
              <a:buFont typeface="Arial" panose="020B0604020202020204" pitchFamily="34" charset="0"/>
              <a:buChar char="•"/>
            </a:pPr>
            <a:r>
              <a:rPr lang="en-GB" sz="1400" dirty="0"/>
              <a:t>A churning stomach,</a:t>
            </a:r>
          </a:p>
          <a:p>
            <a:pPr marL="285750" indent="-285750">
              <a:buFont typeface="Arial" panose="020B0604020202020204" pitchFamily="34" charset="0"/>
              <a:buChar char="•"/>
            </a:pPr>
            <a:r>
              <a:rPr lang="en-GB" sz="1400" dirty="0"/>
              <a:t>Feeling disconnected from your body.</a:t>
            </a:r>
          </a:p>
          <a:p>
            <a:r>
              <a:rPr lang="en-GB" sz="1400" dirty="0"/>
              <a:t>Panic attacks normally last between 5-20 minutes, but can last up to an hour. The frequency of attacks depends on how severe anxiety is; some may experience them once a month, and others once a day. Although panic attacks are scary, they are not dangerous and do not cause any lasting physical harm.</a:t>
            </a:r>
          </a:p>
        </p:txBody>
      </p:sp>
      <p:sp>
        <p:nvSpPr>
          <p:cNvPr id="2" name="TextBox 1"/>
          <p:cNvSpPr txBox="1"/>
          <p:nvPr/>
        </p:nvSpPr>
        <p:spPr>
          <a:xfrm>
            <a:off x="540517" y="8011009"/>
            <a:ext cx="5845994" cy="2893100"/>
          </a:xfrm>
          <a:prstGeom prst="rect">
            <a:avLst/>
          </a:prstGeom>
          <a:solidFill>
            <a:schemeClr val="accent6">
              <a:lumMod val="20000"/>
              <a:lumOff val="80000"/>
              <a:alpha val="46000"/>
            </a:schemeClr>
          </a:solidFill>
        </p:spPr>
        <p:txBody>
          <a:bodyPr wrap="square" rtlCol="0">
            <a:spAutoFit/>
          </a:bodyPr>
          <a:lstStyle/>
          <a:p>
            <a:r>
              <a:rPr lang="en-GB" sz="1400" b="1" dirty="0"/>
              <a:t>Describe your panic attacks</a:t>
            </a:r>
          </a:p>
          <a:p>
            <a:endParaRPr lang="en-GB" sz="1400" dirty="0"/>
          </a:p>
          <a:p>
            <a:r>
              <a:rPr lang="en-GB" sz="1400" dirty="0"/>
              <a:t>How often do your panic attacks occur?</a:t>
            </a:r>
          </a:p>
          <a:p>
            <a:r>
              <a:rPr lang="en-GB" sz="1400" dirty="0"/>
              <a:t>______________________________________________________________________________________________________________________________</a:t>
            </a:r>
          </a:p>
          <a:p>
            <a:endParaRPr lang="en-GB" sz="1400" dirty="0"/>
          </a:p>
          <a:p>
            <a:r>
              <a:rPr lang="en-GB" sz="1400" dirty="0"/>
              <a:t>What symptoms of panic attack do you experience?</a:t>
            </a:r>
          </a:p>
          <a:p>
            <a:r>
              <a:rPr lang="en-GB" sz="1400" dirty="0"/>
              <a:t>______________________________________________________________________________________________________________________________</a:t>
            </a:r>
          </a:p>
          <a:p>
            <a:endParaRPr lang="en-GB" sz="1400" dirty="0"/>
          </a:p>
          <a:p>
            <a:r>
              <a:rPr lang="en-GB" sz="1400" dirty="0"/>
              <a:t>How long do you panic attacks last? </a:t>
            </a:r>
          </a:p>
          <a:p>
            <a:r>
              <a:rPr lang="en-GB" sz="1400" dirty="0"/>
              <a:t>______________________________________________________________________________________________________________________________</a:t>
            </a:r>
          </a:p>
        </p:txBody>
      </p:sp>
      <p:sp>
        <p:nvSpPr>
          <p:cNvPr id="15" name="Footer Placeholder 5">
            <a:extLst>
              <a:ext uri="{FF2B5EF4-FFF2-40B4-BE49-F238E27FC236}">
                <a16:creationId xmlns:a16="http://schemas.microsoft.com/office/drawing/2014/main" id="{A081B7BD-C3C7-4383-9062-124C33BDA8E8}"/>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69283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73559-610A-415F-8523-74C5A3CD5B4D}"/>
              </a:ext>
            </a:extLst>
          </p:cNvPr>
          <p:cNvSpPr>
            <a:spLocks noGrp="1"/>
          </p:cNvSpPr>
          <p:nvPr>
            <p:ph idx="1"/>
          </p:nvPr>
        </p:nvSpPr>
        <p:spPr>
          <a:xfrm>
            <a:off x="440898" y="933157"/>
            <a:ext cx="5945614" cy="3219743"/>
          </a:xfrm>
        </p:spPr>
        <p:txBody>
          <a:bodyPr>
            <a:normAutofit fontScale="92500" lnSpcReduction="10000"/>
          </a:bodyPr>
          <a:lstStyle/>
          <a:p>
            <a:pPr marL="0" indent="0" algn="ctr">
              <a:buNone/>
            </a:pPr>
            <a:r>
              <a:rPr lang="en-GB" sz="1900" u="sng" dirty="0"/>
              <a:t>Fight vs. Flight for Younger Children</a:t>
            </a:r>
          </a:p>
          <a:p>
            <a:pPr marL="0" indent="0" algn="ctr">
              <a:buNone/>
            </a:pPr>
            <a:endParaRPr lang="en-GB" sz="1800" u="sng" dirty="0"/>
          </a:p>
          <a:p>
            <a:pPr marL="0" indent="0" algn="ctr">
              <a:buNone/>
            </a:pPr>
            <a:endParaRPr lang="en-GB" sz="1400" dirty="0"/>
          </a:p>
          <a:p>
            <a:pPr marL="0" indent="0" algn="ctr">
              <a:buNone/>
            </a:pPr>
            <a:r>
              <a:rPr lang="en-GB" sz="1400" dirty="0"/>
              <a:t>Thousands of years ago, when we were cavemen, stress and anxiety were very useful emotions because they helped us take action in the face of immediate danger, keeping ourselves safe. For example:</a:t>
            </a:r>
          </a:p>
          <a:p>
            <a:pPr marL="0" indent="0" algn="ctr">
              <a:buNone/>
            </a:pPr>
            <a:r>
              <a:rPr lang="en-GB" sz="1400" dirty="0"/>
              <a:t>A bear jumps out in front of you &gt; you feel anxious &gt; physical changes occur in your body, preparing you to either fight or run away &gt; you fight or run away &gt; you are now safe and your anxiety is relieved &gt; your body returns to normal.</a:t>
            </a:r>
          </a:p>
          <a:p>
            <a:pPr marL="0" indent="0" algn="ctr">
              <a:buNone/>
            </a:pPr>
            <a:r>
              <a:rPr lang="en-GB" sz="1400" dirty="0"/>
              <a:t>Anxiety is not always as helpful in today’s environment. Our body still reacts in the same way as it did thousands of years ago, however, the world today is much more complicated and many of the things that make us worry cannot be fixed immediately. This can leave us with feelings of anxiety, which are difficult to resolve instantly. </a:t>
            </a:r>
          </a:p>
          <a:p>
            <a:pPr marL="0" indent="0" algn="ctr">
              <a:buNone/>
            </a:pPr>
            <a:r>
              <a:rPr lang="en-GB" sz="1400" dirty="0"/>
              <a:t>However, anxiety exists for a reason , and can be helpful in protecting us from </a:t>
            </a:r>
            <a:r>
              <a:rPr lang="en-GB" sz="1400" b="1" dirty="0"/>
              <a:t>immediate</a:t>
            </a:r>
            <a:r>
              <a:rPr lang="en-GB" sz="1400" dirty="0"/>
              <a:t> danger, both in the past and in the present.</a:t>
            </a:r>
          </a:p>
        </p:txBody>
      </p:sp>
      <p:grpSp>
        <p:nvGrpSpPr>
          <p:cNvPr id="19" name="Group 18">
            <a:extLst>
              <a:ext uri="{FF2B5EF4-FFF2-40B4-BE49-F238E27FC236}">
                <a16:creationId xmlns:a16="http://schemas.microsoft.com/office/drawing/2014/main" id="{799C404E-2F94-49AE-B9AB-F0C6D6226275}"/>
              </a:ext>
            </a:extLst>
          </p:cNvPr>
          <p:cNvGrpSpPr/>
          <p:nvPr/>
        </p:nvGrpSpPr>
        <p:grpSpPr>
          <a:xfrm>
            <a:off x="600501" y="5157159"/>
            <a:ext cx="5435923" cy="2619232"/>
            <a:chOff x="540923" y="5275485"/>
            <a:chExt cx="5435923" cy="2619232"/>
          </a:xfrm>
        </p:grpSpPr>
        <p:pic>
          <p:nvPicPr>
            <p:cNvPr id="7" name="Picture 6" descr="A close up of a logo&#10;&#10;Description automatically generated">
              <a:extLst>
                <a:ext uri="{FF2B5EF4-FFF2-40B4-BE49-F238E27FC236}">
                  <a16:creationId xmlns:a16="http://schemas.microsoft.com/office/drawing/2014/main" id="{33C1B78D-73DB-49EB-AAA4-B01E165D4D33}"/>
                </a:ext>
              </a:extLst>
            </p:cNvPr>
            <p:cNvPicPr>
              <a:picLocks noChangeAspect="1"/>
            </p:cNvPicPr>
            <p:nvPr/>
          </p:nvPicPr>
          <p:blipFill rotWithShape="1">
            <a:blip r:embed="rId3">
              <a:extLst>
                <a:ext uri="{28A0092B-C50C-407E-A947-70E740481C1C}">
                  <a14:useLocalDpi xmlns:a14="http://schemas.microsoft.com/office/drawing/2010/main" val="0"/>
                </a:ext>
              </a:extLst>
            </a:blip>
            <a:srcRect l="23362" r="52738"/>
            <a:stretch/>
          </p:blipFill>
          <p:spPr>
            <a:xfrm>
              <a:off x="2937272" y="5279533"/>
              <a:ext cx="983456" cy="2615184"/>
            </a:xfrm>
            <a:prstGeom prst="rect">
              <a:avLst/>
            </a:prstGeom>
          </p:spPr>
        </p:pic>
        <p:sp>
          <p:nvSpPr>
            <p:cNvPr id="8" name="TextBox 7">
              <a:extLst>
                <a:ext uri="{FF2B5EF4-FFF2-40B4-BE49-F238E27FC236}">
                  <a16:creationId xmlns:a16="http://schemas.microsoft.com/office/drawing/2014/main" id="{9D9F2B5A-42D7-4378-92C9-30FE7BD0EC2D}"/>
                </a:ext>
              </a:extLst>
            </p:cNvPr>
            <p:cNvSpPr txBox="1"/>
            <p:nvPr/>
          </p:nvSpPr>
          <p:spPr>
            <a:xfrm>
              <a:off x="3780052" y="6137026"/>
              <a:ext cx="2196794" cy="307777"/>
            </a:xfrm>
            <a:prstGeom prst="rect">
              <a:avLst/>
            </a:prstGeom>
            <a:noFill/>
          </p:spPr>
          <p:txBody>
            <a:bodyPr wrap="square" rtlCol="0">
              <a:spAutoFit/>
            </a:bodyPr>
            <a:lstStyle/>
            <a:p>
              <a:r>
                <a:rPr lang="en-GB" sz="1400" dirty="0"/>
                <a:t>Red face/Feel hot</a:t>
              </a:r>
            </a:p>
          </p:txBody>
        </p:sp>
        <p:sp>
          <p:nvSpPr>
            <p:cNvPr id="9" name="TextBox 8">
              <a:extLst>
                <a:ext uri="{FF2B5EF4-FFF2-40B4-BE49-F238E27FC236}">
                  <a16:creationId xmlns:a16="http://schemas.microsoft.com/office/drawing/2014/main" id="{FE0C6177-8F15-4522-9910-67AE4797D8F5}"/>
                </a:ext>
              </a:extLst>
            </p:cNvPr>
            <p:cNvSpPr txBox="1"/>
            <p:nvPr/>
          </p:nvSpPr>
          <p:spPr>
            <a:xfrm>
              <a:off x="540923" y="5301076"/>
              <a:ext cx="2564685" cy="307777"/>
            </a:xfrm>
            <a:prstGeom prst="rect">
              <a:avLst/>
            </a:prstGeom>
            <a:noFill/>
          </p:spPr>
          <p:txBody>
            <a:bodyPr wrap="square" rtlCol="0">
              <a:spAutoFit/>
            </a:bodyPr>
            <a:lstStyle/>
            <a:p>
              <a:r>
                <a:rPr lang="en-GB" sz="1400" dirty="0"/>
                <a:t>Dry mouth/difficult to swallow</a:t>
              </a:r>
            </a:p>
          </p:txBody>
        </p:sp>
        <p:sp>
          <p:nvSpPr>
            <p:cNvPr id="10" name="TextBox 9">
              <a:extLst>
                <a:ext uri="{FF2B5EF4-FFF2-40B4-BE49-F238E27FC236}">
                  <a16:creationId xmlns:a16="http://schemas.microsoft.com/office/drawing/2014/main" id="{AF17706E-A980-4312-A4C7-AA0BCF23A7E8}"/>
                </a:ext>
              </a:extLst>
            </p:cNvPr>
            <p:cNvSpPr txBox="1"/>
            <p:nvPr/>
          </p:nvSpPr>
          <p:spPr>
            <a:xfrm>
              <a:off x="3781700" y="6570968"/>
              <a:ext cx="1487548" cy="307777"/>
            </a:xfrm>
            <a:prstGeom prst="rect">
              <a:avLst/>
            </a:prstGeom>
            <a:noFill/>
          </p:spPr>
          <p:txBody>
            <a:bodyPr wrap="square" rtlCol="0">
              <a:spAutoFit/>
            </a:bodyPr>
            <a:lstStyle/>
            <a:p>
              <a:r>
                <a:rPr lang="en-GB" sz="1400" dirty="0"/>
                <a:t>Lump in throat</a:t>
              </a:r>
            </a:p>
          </p:txBody>
        </p:sp>
        <p:sp>
          <p:nvSpPr>
            <p:cNvPr id="11" name="TextBox 10">
              <a:extLst>
                <a:ext uri="{FF2B5EF4-FFF2-40B4-BE49-F238E27FC236}">
                  <a16:creationId xmlns:a16="http://schemas.microsoft.com/office/drawing/2014/main" id="{9A4B2097-97A0-4A9C-AAC0-1C53CF8BBADF}"/>
                </a:ext>
              </a:extLst>
            </p:cNvPr>
            <p:cNvSpPr txBox="1"/>
            <p:nvPr/>
          </p:nvSpPr>
          <p:spPr>
            <a:xfrm>
              <a:off x="1144278" y="6598154"/>
              <a:ext cx="2383358" cy="307777"/>
            </a:xfrm>
            <a:prstGeom prst="rect">
              <a:avLst/>
            </a:prstGeom>
            <a:noFill/>
          </p:spPr>
          <p:txBody>
            <a:bodyPr wrap="square" rtlCol="0">
              <a:spAutoFit/>
            </a:bodyPr>
            <a:lstStyle/>
            <a:p>
              <a:r>
                <a:rPr lang="en-GB" sz="1400" dirty="0"/>
                <a:t>Butterflies in stomach</a:t>
              </a:r>
            </a:p>
          </p:txBody>
        </p:sp>
        <p:sp>
          <p:nvSpPr>
            <p:cNvPr id="12" name="TextBox 11">
              <a:extLst>
                <a:ext uri="{FF2B5EF4-FFF2-40B4-BE49-F238E27FC236}">
                  <a16:creationId xmlns:a16="http://schemas.microsoft.com/office/drawing/2014/main" id="{56A2A125-4148-493E-BD24-CF30A86EEEF7}"/>
                </a:ext>
              </a:extLst>
            </p:cNvPr>
            <p:cNvSpPr txBox="1"/>
            <p:nvPr/>
          </p:nvSpPr>
          <p:spPr>
            <a:xfrm>
              <a:off x="1688396" y="6987517"/>
              <a:ext cx="1317564" cy="307777"/>
            </a:xfrm>
            <a:prstGeom prst="rect">
              <a:avLst/>
            </a:prstGeom>
            <a:noFill/>
          </p:spPr>
          <p:txBody>
            <a:bodyPr wrap="square" rtlCol="0">
              <a:spAutoFit/>
            </a:bodyPr>
            <a:lstStyle/>
            <a:p>
              <a:r>
                <a:rPr lang="en-GB" sz="1400" dirty="0"/>
                <a:t>Sweaty hands</a:t>
              </a:r>
            </a:p>
          </p:txBody>
        </p:sp>
        <p:sp>
          <p:nvSpPr>
            <p:cNvPr id="13" name="TextBox 12">
              <a:extLst>
                <a:ext uri="{FF2B5EF4-FFF2-40B4-BE49-F238E27FC236}">
                  <a16:creationId xmlns:a16="http://schemas.microsoft.com/office/drawing/2014/main" id="{95B97AD7-CA77-4999-90FB-D556C10CFFAB}"/>
                </a:ext>
              </a:extLst>
            </p:cNvPr>
            <p:cNvSpPr txBox="1"/>
            <p:nvPr/>
          </p:nvSpPr>
          <p:spPr>
            <a:xfrm>
              <a:off x="3733160" y="5275485"/>
              <a:ext cx="2196794" cy="307777"/>
            </a:xfrm>
            <a:prstGeom prst="rect">
              <a:avLst/>
            </a:prstGeom>
            <a:noFill/>
          </p:spPr>
          <p:txBody>
            <a:bodyPr wrap="square" rtlCol="0">
              <a:spAutoFit/>
            </a:bodyPr>
            <a:lstStyle/>
            <a:p>
              <a:r>
                <a:rPr lang="en-GB" sz="1400" dirty="0"/>
                <a:t>Headache/Tense</a:t>
              </a:r>
            </a:p>
          </p:txBody>
        </p:sp>
        <p:sp>
          <p:nvSpPr>
            <p:cNvPr id="14" name="TextBox 13">
              <a:extLst>
                <a:ext uri="{FF2B5EF4-FFF2-40B4-BE49-F238E27FC236}">
                  <a16:creationId xmlns:a16="http://schemas.microsoft.com/office/drawing/2014/main" id="{D6E625EC-64C1-44AB-8BF7-62805EB0E9A8}"/>
                </a:ext>
              </a:extLst>
            </p:cNvPr>
            <p:cNvSpPr txBox="1"/>
            <p:nvPr/>
          </p:nvSpPr>
          <p:spPr>
            <a:xfrm>
              <a:off x="3756606" y="5706889"/>
              <a:ext cx="2196794" cy="307777"/>
            </a:xfrm>
            <a:prstGeom prst="rect">
              <a:avLst/>
            </a:prstGeom>
            <a:noFill/>
          </p:spPr>
          <p:txBody>
            <a:bodyPr wrap="square" rtlCol="0">
              <a:spAutoFit/>
            </a:bodyPr>
            <a:lstStyle/>
            <a:p>
              <a:r>
                <a:rPr lang="en-GB" sz="1400" dirty="0"/>
                <a:t>Blurry vision</a:t>
              </a:r>
            </a:p>
          </p:txBody>
        </p:sp>
        <p:sp>
          <p:nvSpPr>
            <p:cNvPr id="15" name="TextBox 14">
              <a:extLst>
                <a:ext uri="{FF2B5EF4-FFF2-40B4-BE49-F238E27FC236}">
                  <a16:creationId xmlns:a16="http://schemas.microsoft.com/office/drawing/2014/main" id="{750E8203-BC7E-4724-BBDF-C249BF35E623}"/>
                </a:ext>
              </a:extLst>
            </p:cNvPr>
            <p:cNvSpPr txBox="1"/>
            <p:nvPr/>
          </p:nvSpPr>
          <p:spPr>
            <a:xfrm>
              <a:off x="3756606" y="7001676"/>
              <a:ext cx="2196794" cy="307777"/>
            </a:xfrm>
            <a:prstGeom prst="rect">
              <a:avLst/>
            </a:prstGeom>
            <a:noFill/>
          </p:spPr>
          <p:txBody>
            <a:bodyPr wrap="square" rtlCol="0">
              <a:spAutoFit/>
            </a:bodyPr>
            <a:lstStyle/>
            <a:p>
              <a:r>
                <a:rPr lang="en-GB" sz="1400" dirty="0"/>
                <a:t>Shaky voice </a:t>
              </a:r>
            </a:p>
          </p:txBody>
        </p:sp>
        <p:sp>
          <p:nvSpPr>
            <p:cNvPr id="16" name="TextBox 15">
              <a:extLst>
                <a:ext uri="{FF2B5EF4-FFF2-40B4-BE49-F238E27FC236}">
                  <a16:creationId xmlns:a16="http://schemas.microsoft.com/office/drawing/2014/main" id="{2058FEA0-9292-4F6B-BC96-08DF6E656E3F}"/>
                </a:ext>
              </a:extLst>
            </p:cNvPr>
            <p:cNvSpPr txBox="1"/>
            <p:nvPr/>
          </p:nvSpPr>
          <p:spPr>
            <a:xfrm>
              <a:off x="1542864" y="6156152"/>
              <a:ext cx="2196794" cy="307777"/>
            </a:xfrm>
            <a:prstGeom prst="rect">
              <a:avLst/>
            </a:prstGeom>
            <a:noFill/>
          </p:spPr>
          <p:txBody>
            <a:bodyPr wrap="square" rtlCol="0">
              <a:spAutoFit/>
            </a:bodyPr>
            <a:lstStyle/>
            <a:p>
              <a:r>
                <a:rPr lang="en-GB" sz="1400" dirty="0"/>
                <a:t>Faster heartbeat</a:t>
              </a:r>
            </a:p>
          </p:txBody>
        </p:sp>
        <p:sp>
          <p:nvSpPr>
            <p:cNvPr id="17" name="TextBox 16">
              <a:extLst>
                <a:ext uri="{FF2B5EF4-FFF2-40B4-BE49-F238E27FC236}">
                  <a16:creationId xmlns:a16="http://schemas.microsoft.com/office/drawing/2014/main" id="{C312009A-3AEA-4C7A-8EAC-76282D34984E}"/>
                </a:ext>
              </a:extLst>
            </p:cNvPr>
            <p:cNvSpPr txBox="1"/>
            <p:nvPr/>
          </p:nvSpPr>
          <p:spPr>
            <a:xfrm>
              <a:off x="1425630" y="5728071"/>
              <a:ext cx="2196794" cy="307777"/>
            </a:xfrm>
            <a:prstGeom prst="rect">
              <a:avLst/>
            </a:prstGeom>
            <a:noFill/>
          </p:spPr>
          <p:txBody>
            <a:bodyPr wrap="square" rtlCol="0">
              <a:spAutoFit/>
            </a:bodyPr>
            <a:lstStyle/>
            <a:p>
              <a:r>
                <a:rPr lang="en-GB" sz="1400" dirty="0"/>
                <a:t>Difficulty breathing</a:t>
              </a:r>
            </a:p>
          </p:txBody>
        </p:sp>
        <p:sp>
          <p:nvSpPr>
            <p:cNvPr id="18" name="TextBox 17">
              <a:extLst>
                <a:ext uri="{FF2B5EF4-FFF2-40B4-BE49-F238E27FC236}">
                  <a16:creationId xmlns:a16="http://schemas.microsoft.com/office/drawing/2014/main" id="{06ECBF53-7B46-450B-9E18-16307D6F5EB4}"/>
                </a:ext>
              </a:extLst>
            </p:cNvPr>
            <p:cNvSpPr txBox="1"/>
            <p:nvPr/>
          </p:nvSpPr>
          <p:spPr>
            <a:xfrm>
              <a:off x="3733160" y="7432384"/>
              <a:ext cx="2196794" cy="307777"/>
            </a:xfrm>
            <a:prstGeom prst="rect">
              <a:avLst/>
            </a:prstGeom>
            <a:noFill/>
          </p:spPr>
          <p:txBody>
            <a:bodyPr wrap="square" rtlCol="0">
              <a:spAutoFit/>
            </a:bodyPr>
            <a:lstStyle/>
            <a:p>
              <a:r>
                <a:rPr lang="en-GB" sz="1400" dirty="0"/>
                <a:t>Needing the toilet</a:t>
              </a:r>
            </a:p>
          </p:txBody>
        </p:sp>
      </p:grpSp>
      <p:sp>
        <p:nvSpPr>
          <p:cNvPr id="21" name="TextBox 20">
            <a:extLst>
              <a:ext uri="{FF2B5EF4-FFF2-40B4-BE49-F238E27FC236}">
                <a16:creationId xmlns:a16="http://schemas.microsoft.com/office/drawing/2014/main" id="{FABAD22F-7109-47F5-B188-B8908F8C1BDA}"/>
              </a:ext>
            </a:extLst>
          </p:cNvPr>
          <p:cNvSpPr txBox="1"/>
          <p:nvPr/>
        </p:nvSpPr>
        <p:spPr>
          <a:xfrm>
            <a:off x="1960644" y="7321027"/>
            <a:ext cx="983456" cy="307777"/>
          </a:xfrm>
          <a:prstGeom prst="rect">
            <a:avLst/>
          </a:prstGeom>
          <a:noFill/>
        </p:spPr>
        <p:txBody>
          <a:bodyPr wrap="square" rtlCol="0">
            <a:spAutoFit/>
          </a:bodyPr>
          <a:lstStyle/>
          <a:p>
            <a:r>
              <a:rPr lang="en-GB" sz="1400" dirty="0"/>
              <a:t>Jelly legs</a:t>
            </a:r>
          </a:p>
        </p:txBody>
      </p:sp>
      <p:sp>
        <p:nvSpPr>
          <p:cNvPr id="22" name="TextBox 21">
            <a:extLst>
              <a:ext uri="{FF2B5EF4-FFF2-40B4-BE49-F238E27FC236}">
                <a16:creationId xmlns:a16="http://schemas.microsoft.com/office/drawing/2014/main" id="{DC48A1C3-9E54-4D39-AD0E-BE6DF6C1ED92}"/>
              </a:ext>
            </a:extLst>
          </p:cNvPr>
          <p:cNvSpPr txBox="1"/>
          <p:nvPr/>
        </p:nvSpPr>
        <p:spPr>
          <a:xfrm>
            <a:off x="471487" y="8177891"/>
            <a:ext cx="5915025" cy="1384995"/>
          </a:xfrm>
          <a:prstGeom prst="rect">
            <a:avLst/>
          </a:prstGeom>
          <a:solidFill>
            <a:srgbClr val="EAAAE1">
              <a:alpha val="8000"/>
            </a:srgbClr>
          </a:solidFill>
        </p:spPr>
        <p:txBody>
          <a:bodyPr wrap="square" rtlCol="0">
            <a:spAutoFit/>
          </a:bodyPr>
          <a:lstStyle/>
          <a:p>
            <a:r>
              <a:rPr lang="en-GB" sz="1400" dirty="0"/>
              <a:t>Do you experience any of the symptoms described so far in this section? E.g.  Feeling irritable and muscle tension. Maybe you experience symptoms not mentioned so far?</a:t>
            </a:r>
          </a:p>
          <a:p>
            <a:r>
              <a:rPr lang="en-GB" sz="1400" dirty="0"/>
              <a:t>________________________________________________________________________________________________________________________________________________________________________________________________</a:t>
            </a:r>
          </a:p>
        </p:txBody>
      </p:sp>
      <p:sp>
        <p:nvSpPr>
          <p:cNvPr id="28" name="Slide Number Placeholder 7">
            <a:extLst>
              <a:ext uri="{FF2B5EF4-FFF2-40B4-BE49-F238E27FC236}">
                <a16:creationId xmlns:a16="http://schemas.microsoft.com/office/drawing/2014/main" id="{8F9EB1F8-8AD8-4C1F-B4B5-C0482A3E0DE7}"/>
              </a:ext>
            </a:extLst>
          </p:cNvPr>
          <p:cNvSpPr>
            <a:spLocks noGrp="1"/>
          </p:cNvSpPr>
          <p:nvPr>
            <p:ph type="sldNum" sz="quarter" idx="12"/>
          </p:nvPr>
        </p:nvSpPr>
        <p:spPr>
          <a:xfrm>
            <a:off x="3241821" y="1202159"/>
            <a:ext cx="325065" cy="506585"/>
          </a:xfrm>
        </p:spPr>
        <p:txBody>
          <a:bodyPr/>
          <a:lstStyle/>
          <a:p>
            <a:fld id="{0E0EA5D9-FFAC-4864-B705-ADA6735702EB}" type="slidenum">
              <a:rPr lang="en-GB" smtClean="0">
                <a:solidFill>
                  <a:schemeClr val="tx1"/>
                </a:solidFill>
              </a:rPr>
              <a:t>6</a:t>
            </a:fld>
            <a:endParaRPr lang="en-GB" dirty="0">
              <a:solidFill>
                <a:schemeClr val="tx1"/>
              </a:solidFill>
            </a:endParaRPr>
          </a:p>
        </p:txBody>
      </p:sp>
      <p:sp>
        <p:nvSpPr>
          <p:cNvPr id="29" name="Oval 28">
            <a:extLst>
              <a:ext uri="{FF2B5EF4-FFF2-40B4-BE49-F238E27FC236}">
                <a16:creationId xmlns:a16="http://schemas.microsoft.com/office/drawing/2014/main" id="{B8D58B43-48D5-475D-A56A-E490AE5E98FB}"/>
              </a:ext>
            </a:extLst>
          </p:cNvPr>
          <p:cNvSpPr/>
          <p:nvPr/>
        </p:nvSpPr>
        <p:spPr>
          <a:xfrm>
            <a:off x="3301981" y="127943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95572" y="4338340"/>
            <a:ext cx="5786011" cy="523220"/>
          </a:xfrm>
          <a:prstGeom prst="rect">
            <a:avLst/>
          </a:prstGeom>
        </p:spPr>
        <p:txBody>
          <a:bodyPr wrap="square">
            <a:spAutoFit/>
          </a:bodyPr>
          <a:lstStyle/>
          <a:p>
            <a:pPr algn="ctr"/>
            <a:r>
              <a:rPr lang="en-GB" sz="1400" dirty="0"/>
              <a:t>When you feel anxious you may notice a number of changes in your body. Circle the signals you notice when you get anxious:</a:t>
            </a:r>
          </a:p>
        </p:txBody>
      </p:sp>
      <p:pic>
        <p:nvPicPr>
          <p:cNvPr id="1029" name="Picture 5" descr="C:\Users\Maria.Langdrige\AppData\Local\Microsoft\Windows\Temporary Internet Files\Content.IE5\E913N55V\clip-art-bears-7835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421" y="1117301"/>
            <a:ext cx="1069012" cy="7310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487" y="9867900"/>
            <a:ext cx="5910096" cy="523220"/>
          </a:xfrm>
          <a:prstGeom prst="rect">
            <a:avLst/>
          </a:prstGeom>
          <a:noFill/>
        </p:spPr>
        <p:txBody>
          <a:bodyPr wrap="square" rtlCol="0">
            <a:spAutoFit/>
          </a:bodyPr>
          <a:lstStyle/>
          <a:p>
            <a:r>
              <a:rPr lang="en-GB" sz="1400" dirty="0"/>
              <a:t>The next page offers a more detailed description of the physiological  changes which occurs during the Fight vs. Flight response.</a:t>
            </a:r>
          </a:p>
        </p:txBody>
      </p:sp>
      <p:sp>
        <p:nvSpPr>
          <p:cNvPr id="20" name="Rectangle 19"/>
          <p:cNvSpPr/>
          <p:nvPr/>
        </p:nvSpPr>
        <p:spPr>
          <a:xfrm>
            <a:off x="304800" y="4338340"/>
            <a:ext cx="6248400" cy="3643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ooter Placeholder 5">
            <a:extLst>
              <a:ext uri="{FF2B5EF4-FFF2-40B4-BE49-F238E27FC236}">
                <a16:creationId xmlns:a16="http://schemas.microsoft.com/office/drawing/2014/main" id="{BC813F1B-F9E4-4FB8-841A-6771F1275527}"/>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99025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90" t="13445" r="29971" b="9130"/>
          <a:stretch/>
        </p:blipFill>
        <p:spPr bwMode="auto">
          <a:xfrm>
            <a:off x="610496" y="946611"/>
            <a:ext cx="5790304" cy="88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FDD45DA-2C81-4393-AD2E-BAC3B21ACACE}"/>
              </a:ext>
            </a:extLst>
          </p:cNvPr>
          <p:cNvSpPr/>
          <p:nvPr/>
        </p:nvSpPr>
        <p:spPr>
          <a:xfrm>
            <a:off x="736979" y="9771798"/>
            <a:ext cx="5554639" cy="954107"/>
          </a:xfrm>
          <a:prstGeom prst="rect">
            <a:avLst/>
          </a:prstGeom>
          <a:solidFill>
            <a:srgbClr val="FFC000">
              <a:alpha val="33000"/>
            </a:srgbClr>
          </a:solidFill>
        </p:spPr>
        <p:txBody>
          <a:bodyPr wrap="square">
            <a:spAutoFit/>
          </a:bodyPr>
          <a:lstStyle/>
          <a:p>
            <a:r>
              <a:rPr lang="en-GB" sz="1400" dirty="0">
                <a:solidFill>
                  <a:srgbClr val="222222"/>
                </a:solidFill>
                <a:cs typeface="Arial" panose="020B0604020202020204" pitchFamily="34" charset="0"/>
              </a:rPr>
              <a:t>Tip: When your child is in fight vs. flight, help them to focus on regulating their breathing. Avoid using phrases such as “calm down”. Instead, use “let's breathe” or “in through the nose, out through the mouth” or “you're okay, just breathe”.</a:t>
            </a:r>
            <a:endParaRPr lang="en-GB" sz="1400" dirty="0">
              <a:cs typeface="Arial" panose="020B0604020202020204"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89" t="91079" r="33264" b="6213"/>
          <a:stretch/>
        </p:blipFill>
        <p:spPr bwMode="auto">
          <a:xfrm>
            <a:off x="1021754" y="10840038"/>
            <a:ext cx="4967786" cy="32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Maria.Langdrige.XFPH-TR\AppData\Local\Microsoft\Windows\Temporary Internet Files\Content.IE5\A3DBUCRT\a9[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66" t="28666" r="29104" b="26915"/>
          <a:stretch/>
        </p:blipFill>
        <p:spPr bwMode="auto">
          <a:xfrm>
            <a:off x="5989540" y="1127024"/>
            <a:ext cx="267958" cy="28318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5">
            <a:extLst>
              <a:ext uri="{FF2B5EF4-FFF2-40B4-BE49-F238E27FC236}">
                <a16:creationId xmlns:a16="http://schemas.microsoft.com/office/drawing/2014/main" id="{C5514D5F-9CFD-4826-87DB-0539888F6247}"/>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362986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Maria.Langdrige.XFPH-TR\AppData\Local\Microsoft\Windows\Temporary Internet Files\Content.IE5\A3DBUCRT\Group_people_ic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78025" y="9095001"/>
            <a:ext cx="422105" cy="2803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Maria.Langdrige.XFPH-TR\AppData\Local\Microsoft\Windows\Temporary Internet Files\Content.IE5\B61FJX0Y\16187-illustration-of-a-hot-cup-of-coffe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978025" y="7368362"/>
            <a:ext cx="449406" cy="8187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5003" y="4844146"/>
            <a:ext cx="313899" cy="3139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4A7CB2-2F17-4DB4-9989-4198AB3B62C1}"/>
              </a:ext>
            </a:extLst>
          </p:cNvPr>
          <p:cNvSpPr>
            <a:spLocks noGrp="1"/>
          </p:cNvSpPr>
          <p:nvPr>
            <p:ph idx="1"/>
          </p:nvPr>
        </p:nvSpPr>
        <p:spPr>
          <a:xfrm>
            <a:off x="471487" y="1719536"/>
            <a:ext cx="5866771" cy="4967871"/>
          </a:xfrm>
          <a:solidFill>
            <a:schemeClr val="accent1">
              <a:lumMod val="40000"/>
              <a:lumOff val="60000"/>
              <a:alpha val="12000"/>
            </a:schemeClr>
          </a:solidFill>
        </p:spPr>
        <p:txBody>
          <a:bodyPr>
            <a:normAutofit/>
          </a:bodyPr>
          <a:lstStyle/>
          <a:p>
            <a:pPr marL="0" indent="0">
              <a:buNone/>
            </a:pPr>
            <a:r>
              <a:rPr lang="en-GB" sz="1400" b="1" dirty="0"/>
              <a:t>Avoidance and Safety Behaviours</a:t>
            </a:r>
          </a:p>
          <a:p>
            <a:pPr marL="0" indent="0">
              <a:buNone/>
            </a:pPr>
            <a:r>
              <a:rPr lang="en-GB" sz="1400" dirty="0"/>
              <a:t>When we feel anxious, or expect to feel anxious, we can respond in one of two ways to control our anxiety. One way is to </a:t>
            </a:r>
            <a:r>
              <a:rPr lang="en-GB" sz="1400" b="1" dirty="0"/>
              <a:t>avoid </a:t>
            </a:r>
            <a:r>
              <a:rPr lang="en-GB" sz="1400" dirty="0"/>
              <a:t>situations or activities that we associate with anxiety. This could include:</a:t>
            </a:r>
          </a:p>
          <a:p>
            <a:r>
              <a:rPr lang="en-GB" sz="1400" dirty="0"/>
              <a:t>Avoiding </a:t>
            </a:r>
            <a:r>
              <a:rPr lang="en-GB" sz="1400" b="1" dirty="0"/>
              <a:t>people</a:t>
            </a:r>
            <a:r>
              <a:rPr lang="en-GB" sz="1400" dirty="0"/>
              <a:t> (e.g. medical staff or unwell friends and relatives).</a:t>
            </a:r>
          </a:p>
          <a:p>
            <a:r>
              <a:rPr lang="en-GB" sz="1400" dirty="0"/>
              <a:t>Avoiding </a:t>
            </a:r>
            <a:r>
              <a:rPr lang="en-GB" sz="1400" b="1" dirty="0"/>
              <a:t>places</a:t>
            </a:r>
            <a:r>
              <a:rPr lang="en-GB" sz="1400" dirty="0"/>
              <a:t> (e.g. hospitals, schools, or bathrooms).</a:t>
            </a:r>
          </a:p>
          <a:p>
            <a:r>
              <a:rPr lang="en-GB" sz="1400" dirty="0"/>
              <a:t>Avoiding </a:t>
            </a:r>
            <a:r>
              <a:rPr lang="en-GB" sz="1400" b="1" dirty="0"/>
              <a:t>activities</a:t>
            </a:r>
            <a:r>
              <a:rPr lang="en-GB" sz="1400" dirty="0"/>
              <a:t> (e.g. spending time with a group of people, or meeting new people). Those with health anxiety tend to worry more than usual about physical sensations in their bodies, they may also avoid activities that bring about changes in their physiological state, for example, participating in sports.</a:t>
            </a:r>
          </a:p>
          <a:p>
            <a:pPr marL="0" indent="0">
              <a:buNone/>
            </a:pPr>
            <a:r>
              <a:rPr lang="en-GB" sz="1400" dirty="0"/>
              <a:t>Alternatively, we engage in </a:t>
            </a:r>
            <a:r>
              <a:rPr lang="en-GB" sz="1400" b="1" dirty="0"/>
              <a:t>safety behaviours</a:t>
            </a:r>
            <a:r>
              <a:rPr lang="en-GB" sz="1400" dirty="0"/>
              <a:t>. This is when we may not outright avoid a situation or activity, but will only do so if certain precautions are in place. For example, someone who is scared of spending time with new people may go with an exit plan and have an excuse to leave at any minute.</a:t>
            </a:r>
          </a:p>
          <a:p>
            <a:pPr marL="0" indent="0">
              <a:buNone/>
            </a:pPr>
            <a:r>
              <a:rPr lang="en-GB" sz="1400" dirty="0"/>
              <a:t>Avoiding situations, or using safety behaviours may reduce the anxiety short term, but is likely to have unhelpful long term side effects. In the long run, the worries and anxieties will continue to exist and you will not have faced your fears and seen how things really play out. Over time using avoidance/safety behaviours can deplete our sense of self-confidence. These behaviours may also prevent you from taking part in activities that you want to participate in, and can lead to a restrictive lifestyle. </a:t>
            </a:r>
          </a:p>
        </p:txBody>
      </p:sp>
      <p:pic>
        <p:nvPicPr>
          <p:cNvPr id="1040" name="Picture 16" descr="C:\Users\Maria.Langdrige.XFPH-TR\AppData\Local\Microsoft\Windows\Temporary Internet Files\Content.IE5\I8M0E5JH\exit-621x37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8564" y="8870375"/>
            <a:ext cx="600868" cy="364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DDEA4C5-AEFC-45D7-A2CF-F5A1C3143978}"/>
              </a:ext>
            </a:extLst>
          </p:cNvPr>
          <p:cNvSpPr/>
          <p:nvPr/>
        </p:nvSpPr>
        <p:spPr>
          <a:xfrm>
            <a:off x="1788229" y="930651"/>
            <a:ext cx="3281539" cy="369332"/>
          </a:xfrm>
          <a:prstGeom prst="rect">
            <a:avLst/>
          </a:prstGeom>
        </p:spPr>
        <p:txBody>
          <a:bodyPr wrap="none">
            <a:spAutoFit/>
          </a:bodyPr>
          <a:lstStyle/>
          <a:p>
            <a:pPr algn="ctr"/>
            <a:r>
              <a:rPr lang="en-GB" u="sng" dirty="0"/>
              <a:t>Avoidance and Safety Behaviours</a:t>
            </a:r>
          </a:p>
        </p:txBody>
      </p:sp>
      <p:sp>
        <p:nvSpPr>
          <p:cNvPr id="7" name="Slide Number Placeholder 7">
            <a:extLst>
              <a:ext uri="{FF2B5EF4-FFF2-40B4-BE49-F238E27FC236}">
                <a16:creationId xmlns:a16="http://schemas.microsoft.com/office/drawing/2014/main" id="{362D8DC6-D226-47D9-832A-B15D5D6157EF}"/>
              </a:ext>
            </a:extLst>
          </p:cNvPr>
          <p:cNvSpPr>
            <a:spLocks noGrp="1"/>
          </p:cNvSpPr>
          <p:nvPr>
            <p:ph type="sldNum" sz="quarter" idx="12"/>
          </p:nvPr>
        </p:nvSpPr>
        <p:spPr>
          <a:xfrm>
            <a:off x="3226712" y="1237623"/>
            <a:ext cx="325065" cy="506585"/>
          </a:xfrm>
        </p:spPr>
        <p:txBody>
          <a:bodyPr/>
          <a:lstStyle/>
          <a:p>
            <a:fld id="{0E0EA5D9-FFAC-4864-B705-ADA6735702EB}" type="slidenum">
              <a:rPr lang="en-GB" smtClean="0">
                <a:solidFill>
                  <a:schemeClr val="tx1"/>
                </a:solidFill>
              </a:rPr>
              <a:t>8</a:t>
            </a:fld>
            <a:endParaRPr lang="en-GB" dirty="0">
              <a:solidFill>
                <a:schemeClr val="tx1"/>
              </a:solidFill>
            </a:endParaRPr>
          </a:p>
        </p:txBody>
      </p:sp>
      <p:sp>
        <p:nvSpPr>
          <p:cNvPr id="8" name="Oval 7">
            <a:extLst>
              <a:ext uri="{FF2B5EF4-FFF2-40B4-BE49-F238E27FC236}">
                <a16:creationId xmlns:a16="http://schemas.microsoft.com/office/drawing/2014/main" id="{E5AFF1CA-A500-4A69-8680-B28E05FE7672}"/>
              </a:ext>
            </a:extLst>
          </p:cNvPr>
          <p:cNvSpPr/>
          <p:nvPr/>
        </p:nvSpPr>
        <p:spPr>
          <a:xfrm>
            <a:off x="3275283" y="1321903"/>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utoShape 4" descr="Image result for running clip art">
            <a:hlinkClick r:id="rId8"/>
          </p:cNvPr>
          <p:cNvSpPr>
            <a:spLocks noChangeAspect="1" noChangeArrowheads="1"/>
          </p:cNvSpPr>
          <p:nvPr/>
        </p:nvSpPr>
        <p:spPr bwMode="auto">
          <a:xfrm>
            <a:off x="106363" y="-1303338"/>
            <a:ext cx="2828925" cy="2714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running clip art">
            <a:hlinkClick r:id="rId8"/>
          </p:cNvPr>
          <p:cNvSpPr>
            <a:spLocks noChangeAspect="1" noChangeArrowheads="1"/>
          </p:cNvSpPr>
          <p:nvPr/>
        </p:nvSpPr>
        <p:spPr bwMode="auto">
          <a:xfrm>
            <a:off x="258763" y="-1150938"/>
            <a:ext cx="2828925" cy="2714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7" name="Picture 13" descr="C:\Users\Maria.Langdrige.XFPH-TR\AppData\Local\Microsoft\Windows\Temporary Internet Files\Content.IE5\CG2LTGSL\eye-contact-between-man-and-woman-vector-clipart[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9116" y="10159660"/>
            <a:ext cx="749113" cy="36481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Maria.Langdrige.XFPH-TR\AppData\Local\Microsoft\Windows\Temporary Internet Files\Content.IE5\A3DBUCRT\Phone_sign_font_awesome.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0104" y="10403379"/>
            <a:ext cx="300434" cy="3004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508205" y="6772940"/>
            <a:ext cx="1860697" cy="2246769"/>
          </a:xfrm>
          <a:prstGeom prst="rect">
            <a:avLst/>
          </a:prstGeom>
          <a:solidFill>
            <a:schemeClr val="accent4">
              <a:lumMod val="40000"/>
              <a:lumOff val="60000"/>
              <a:alpha val="34000"/>
            </a:schemeClr>
          </a:solidFill>
        </p:spPr>
        <p:txBody>
          <a:bodyPr wrap="square" rtlCol="0">
            <a:spAutoFit/>
          </a:bodyPr>
          <a:lstStyle/>
          <a:p>
            <a:r>
              <a:rPr lang="en-GB" sz="1400" dirty="0"/>
              <a:t>Are there any other avoidance of safety behaviours, not listed here, that you use?</a:t>
            </a:r>
          </a:p>
          <a:p>
            <a:r>
              <a:rPr lang="en-GB" sz="1400" dirty="0"/>
              <a:t>____________________________________________________________________________________________________________</a:t>
            </a:r>
          </a:p>
        </p:txBody>
      </p:sp>
      <p:sp>
        <p:nvSpPr>
          <p:cNvPr id="21" name="TextBox 20"/>
          <p:cNvSpPr txBox="1"/>
          <p:nvPr/>
        </p:nvSpPr>
        <p:spPr>
          <a:xfrm>
            <a:off x="4518838" y="9111723"/>
            <a:ext cx="1850064" cy="1600438"/>
          </a:xfrm>
          <a:prstGeom prst="rect">
            <a:avLst/>
          </a:prstGeom>
          <a:solidFill>
            <a:schemeClr val="accent6">
              <a:lumMod val="40000"/>
              <a:lumOff val="60000"/>
              <a:alpha val="35000"/>
            </a:schemeClr>
          </a:solidFill>
        </p:spPr>
        <p:txBody>
          <a:bodyPr wrap="square" rtlCol="0">
            <a:spAutoFit/>
          </a:bodyPr>
          <a:lstStyle/>
          <a:p>
            <a:r>
              <a:rPr lang="en-GB" sz="1400" dirty="0"/>
              <a:t>Once you know what it is you avoid, along with the safety behaviours you use, you can begin to do something about them!</a:t>
            </a:r>
          </a:p>
        </p:txBody>
      </p:sp>
      <p:graphicFrame>
        <p:nvGraphicFramePr>
          <p:cNvPr id="18" name="Table 17"/>
          <p:cNvGraphicFramePr>
            <a:graphicFrameLocks noGrp="1"/>
          </p:cNvGraphicFramePr>
          <p:nvPr>
            <p:extLst>
              <p:ext uri="{D42A27DB-BD31-4B8C-83A1-F6EECF244321}">
                <p14:modId xmlns:p14="http://schemas.microsoft.com/office/powerpoint/2010/main" val="821642063"/>
              </p:ext>
            </p:extLst>
          </p:nvPr>
        </p:nvGraphicFramePr>
        <p:xfrm>
          <a:off x="478499" y="6755316"/>
          <a:ext cx="3898708" cy="4089301"/>
        </p:xfrm>
        <a:graphic>
          <a:graphicData uri="http://schemas.openxmlformats.org/drawingml/2006/table">
            <a:tbl>
              <a:tblPr firstRow="1" bandRow="1">
                <a:tableStyleId>{5C22544A-7EE6-4342-B048-85BDC9FD1C3A}</a:tableStyleId>
              </a:tblPr>
              <a:tblGrid>
                <a:gridCol w="1949354">
                  <a:extLst>
                    <a:ext uri="{9D8B030D-6E8A-4147-A177-3AD203B41FA5}">
                      <a16:colId xmlns:a16="http://schemas.microsoft.com/office/drawing/2014/main" val="20000"/>
                    </a:ext>
                  </a:extLst>
                </a:gridCol>
                <a:gridCol w="1949354">
                  <a:extLst>
                    <a:ext uri="{9D8B030D-6E8A-4147-A177-3AD203B41FA5}">
                      <a16:colId xmlns:a16="http://schemas.microsoft.com/office/drawing/2014/main" val="20001"/>
                    </a:ext>
                  </a:extLst>
                </a:gridCol>
              </a:tblGrid>
              <a:tr h="325829">
                <a:tc>
                  <a:txBody>
                    <a:bodyPr/>
                    <a:lstStyle/>
                    <a:p>
                      <a:r>
                        <a:rPr lang="en-GB" sz="1400" b="1" dirty="0">
                          <a:solidFill>
                            <a:schemeClr val="tx1"/>
                          </a:solidFill>
                        </a:rPr>
                        <a:t>Avoidance Behaviour</a:t>
                      </a:r>
                    </a:p>
                  </a:txBody>
                  <a:tcPr>
                    <a:solidFill>
                      <a:srgbClr val="B0B1E4">
                        <a:alpha val="20000"/>
                      </a:srgbClr>
                    </a:solidFill>
                  </a:tcPr>
                </a:tc>
                <a:tc>
                  <a:txBody>
                    <a:bodyPr/>
                    <a:lstStyle/>
                    <a:p>
                      <a:r>
                        <a:rPr lang="en-GB" sz="1400" b="1" dirty="0">
                          <a:solidFill>
                            <a:schemeClr val="tx1"/>
                          </a:solidFill>
                        </a:rPr>
                        <a:t>Safety Behaviour</a:t>
                      </a:r>
                    </a:p>
                  </a:txBody>
                  <a:tcPr>
                    <a:solidFill>
                      <a:srgbClr val="B0B1E4">
                        <a:alpha val="20000"/>
                      </a:srgbClr>
                    </a:solidFill>
                  </a:tcPr>
                </a:tc>
                <a:extLst>
                  <a:ext uri="{0D108BD9-81ED-4DB2-BD59-A6C34878D82A}">
                    <a16:rowId xmlns:a16="http://schemas.microsoft.com/office/drawing/2014/main" val="10000"/>
                  </a:ext>
                </a:extLst>
              </a:tr>
              <a:tr h="1233632">
                <a:tc>
                  <a:txBody>
                    <a:bodyPr/>
                    <a:lstStyle/>
                    <a:p>
                      <a:r>
                        <a:rPr lang="en-GB" sz="1400" b="0" dirty="0">
                          <a:solidFill>
                            <a:schemeClr val="tx1"/>
                          </a:solidFill>
                        </a:rPr>
                        <a:t>Avoiding</a:t>
                      </a:r>
                      <a:r>
                        <a:rPr lang="en-GB" sz="1400" b="0" baseline="0" dirty="0">
                          <a:solidFill>
                            <a:schemeClr val="tx1"/>
                          </a:solidFill>
                        </a:rPr>
                        <a:t> a</a:t>
                      </a:r>
                      <a:r>
                        <a:rPr lang="en-GB" sz="1400" b="0" dirty="0">
                          <a:solidFill>
                            <a:schemeClr val="tx1"/>
                          </a:solidFill>
                        </a:rPr>
                        <a:t>nything which could remind you</a:t>
                      </a:r>
                      <a:r>
                        <a:rPr lang="en-GB" sz="1400" b="0" baseline="0" dirty="0">
                          <a:solidFill>
                            <a:schemeClr val="tx1"/>
                          </a:solidFill>
                        </a:rPr>
                        <a:t> of panic symptoms of anxiety (e.g. caffeine and exercise). </a:t>
                      </a:r>
                      <a:endParaRPr lang="en-GB" sz="1400" b="0" dirty="0">
                        <a:solidFill>
                          <a:schemeClr val="tx1"/>
                        </a:solidFill>
                      </a:endParaRPr>
                    </a:p>
                  </a:txBody>
                  <a:tcPr>
                    <a:solidFill>
                      <a:srgbClr val="B0B1E4">
                        <a:alpha val="20000"/>
                      </a:srgbClr>
                    </a:solidFill>
                  </a:tcPr>
                </a:tc>
                <a:tc>
                  <a:txBody>
                    <a:bodyPr/>
                    <a:lstStyle/>
                    <a:p>
                      <a:r>
                        <a:rPr lang="en-GB" sz="1400" b="0" dirty="0">
                          <a:solidFill>
                            <a:schemeClr val="tx1"/>
                          </a:solidFill>
                        </a:rPr>
                        <a:t>Only going to places you know well,</a:t>
                      </a:r>
                      <a:r>
                        <a:rPr lang="en-GB" sz="1400" b="0" baseline="0" dirty="0">
                          <a:solidFill>
                            <a:schemeClr val="tx1"/>
                          </a:solidFill>
                        </a:rPr>
                        <a:t> or places where you are familiar with the staff.</a:t>
                      </a:r>
                      <a:endParaRPr lang="en-GB" sz="1400" b="0" dirty="0">
                        <a:solidFill>
                          <a:schemeClr val="tx1"/>
                        </a:solidFill>
                      </a:endParaRPr>
                    </a:p>
                  </a:txBody>
                  <a:tcPr>
                    <a:solidFill>
                      <a:srgbClr val="B0B1E4">
                        <a:alpha val="20000"/>
                      </a:srgbClr>
                    </a:solidFill>
                  </a:tcPr>
                </a:tc>
                <a:extLst>
                  <a:ext uri="{0D108BD9-81ED-4DB2-BD59-A6C34878D82A}">
                    <a16:rowId xmlns:a16="http://schemas.microsoft.com/office/drawing/2014/main" val="10001"/>
                  </a:ext>
                </a:extLst>
              </a:tr>
              <a:tr h="1006384">
                <a:tc>
                  <a:txBody>
                    <a:bodyPr/>
                    <a:lstStyle/>
                    <a:p>
                      <a:r>
                        <a:rPr lang="en-GB" sz="1400" b="0" dirty="0">
                          <a:solidFill>
                            <a:schemeClr val="tx1"/>
                          </a:solidFill>
                        </a:rPr>
                        <a:t>Avoiding</a:t>
                      </a:r>
                      <a:r>
                        <a:rPr lang="en-GB" sz="1400" b="0" baseline="0" dirty="0">
                          <a:solidFill>
                            <a:schemeClr val="tx1"/>
                          </a:solidFill>
                        </a:rPr>
                        <a:t> p</a:t>
                      </a:r>
                      <a:r>
                        <a:rPr lang="en-GB" sz="1400" b="0" dirty="0">
                          <a:solidFill>
                            <a:schemeClr val="tx1"/>
                          </a:solidFill>
                        </a:rPr>
                        <a:t>laces where you</a:t>
                      </a:r>
                      <a:r>
                        <a:rPr lang="en-GB" sz="1400" b="0" baseline="0" dirty="0">
                          <a:solidFill>
                            <a:schemeClr val="tx1"/>
                          </a:solidFill>
                        </a:rPr>
                        <a:t> may have a panic attack and not be able to escape (e.g. a busy shop).</a:t>
                      </a:r>
                      <a:endParaRPr lang="en-GB" sz="1400" b="0" dirty="0">
                        <a:solidFill>
                          <a:schemeClr val="tx1"/>
                        </a:solidFill>
                      </a:endParaRPr>
                    </a:p>
                  </a:txBody>
                  <a:tcPr>
                    <a:solidFill>
                      <a:srgbClr val="B0B1E4">
                        <a:alpha val="20000"/>
                      </a:srgbClr>
                    </a:solidFill>
                  </a:tcPr>
                </a:tc>
                <a:tc>
                  <a:txBody>
                    <a:bodyPr/>
                    <a:lstStyle/>
                    <a:p>
                      <a:r>
                        <a:rPr lang="en-GB" sz="1400" b="0" dirty="0">
                          <a:solidFill>
                            <a:schemeClr val="tx1"/>
                          </a:solidFill>
                        </a:rPr>
                        <a:t>Always being</a:t>
                      </a:r>
                      <a:r>
                        <a:rPr lang="en-GB" sz="1400" b="0" baseline="0" dirty="0">
                          <a:solidFill>
                            <a:schemeClr val="tx1"/>
                          </a:solidFill>
                        </a:rPr>
                        <a:t> aware of, or stay near to, an exit. </a:t>
                      </a:r>
                      <a:endParaRPr lang="en-GB" sz="1400" b="0" dirty="0">
                        <a:solidFill>
                          <a:schemeClr val="tx1"/>
                        </a:solidFill>
                      </a:endParaRPr>
                    </a:p>
                  </a:txBody>
                  <a:tcPr>
                    <a:solidFill>
                      <a:srgbClr val="B0B1E4">
                        <a:alpha val="20000"/>
                      </a:srgbClr>
                    </a:solidFill>
                  </a:tcPr>
                </a:tc>
                <a:extLst>
                  <a:ext uri="{0D108BD9-81ED-4DB2-BD59-A6C34878D82A}">
                    <a16:rowId xmlns:a16="http://schemas.microsoft.com/office/drawing/2014/main" val="10002"/>
                  </a:ext>
                </a:extLst>
              </a:tr>
              <a:tr h="779136">
                <a:tc>
                  <a:txBody>
                    <a:bodyPr/>
                    <a:lstStyle/>
                    <a:p>
                      <a:r>
                        <a:rPr lang="en-GB" sz="1400" b="0" dirty="0">
                          <a:solidFill>
                            <a:schemeClr val="tx1"/>
                          </a:solidFill>
                        </a:rPr>
                        <a:t>Avoiding making eye</a:t>
                      </a:r>
                      <a:r>
                        <a:rPr lang="en-GB" sz="1400" b="0" baseline="0" dirty="0">
                          <a:solidFill>
                            <a:schemeClr val="tx1"/>
                          </a:solidFill>
                        </a:rPr>
                        <a:t> contact, and engaging in social situations.</a:t>
                      </a:r>
                      <a:endParaRPr lang="en-GB" sz="1400" b="0" dirty="0">
                        <a:solidFill>
                          <a:schemeClr val="tx1"/>
                        </a:solidFill>
                      </a:endParaRPr>
                    </a:p>
                  </a:txBody>
                  <a:tcPr>
                    <a:solidFill>
                      <a:srgbClr val="B0B1E4">
                        <a:alpha val="20000"/>
                      </a:srgbClr>
                    </a:solidFill>
                  </a:tcPr>
                </a:tc>
                <a:tc>
                  <a:txBody>
                    <a:bodyPr/>
                    <a:lstStyle/>
                    <a:p>
                      <a:r>
                        <a:rPr lang="en-GB" sz="1400" b="0" baseline="0" dirty="0">
                          <a:solidFill>
                            <a:schemeClr val="tx1"/>
                          </a:solidFill>
                        </a:rPr>
                        <a:t>Not looking up from the ground. Using your phone and/or headphones to avoid eye contact and conversation.</a:t>
                      </a:r>
                      <a:endParaRPr lang="en-GB" sz="1400" b="0" dirty="0">
                        <a:solidFill>
                          <a:schemeClr val="tx1"/>
                        </a:solidFill>
                      </a:endParaRPr>
                    </a:p>
                  </a:txBody>
                  <a:tcPr>
                    <a:solidFill>
                      <a:srgbClr val="B0B1E4">
                        <a:alpha val="20000"/>
                      </a:srgbClr>
                    </a:solidFill>
                  </a:tcPr>
                </a:tc>
                <a:extLst>
                  <a:ext uri="{0D108BD9-81ED-4DB2-BD59-A6C34878D82A}">
                    <a16:rowId xmlns:a16="http://schemas.microsoft.com/office/drawing/2014/main" val="10003"/>
                  </a:ext>
                </a:extLst>
              </a:tr>
            </a:tbl>
          </a:graphicData>
        </a:graphic>
      </p:graphicFrame>
      <p:sp>
        <p:nvSpPr>
          <p:cNvPr id="20" name="Footer Placeholder 5">
            <a:extLst>
              <a:ext uri="{FF2B5EF4-FFF2-40B4-BE49-F238E27FC236}">
                <a16:creationId xmlns:a16="http://schemas.microsoft.com/office/drawing/2014/main" id="{E6AF4D79-C75B-4437-90FE-8E9A90202B64}"/>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117646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306" y="856852"/>
            <a:ext cx="4887966" cy="475105"/>
          </a:xfrm>
        </p:spPr>
        <p:txBody>
          <a:bodyPr>
            <a:noAutofit/>
          </a:bodyPr>
          <a:lstStyle/>
          <a:p>
            <a:pPr marL="0" indent="0" algn="ctr">
              <a:buNone/>
            </a:pPr>
            <a:r>
              <a:rPr lang="en-GB" sz="1800" u="sng" dirty="0"/>
              <a:t>The Connections Between Thoughts, Feelings, and Behaviour</a:t>
            </a:r>
          </a:p>
        </p:txBody>
      </p:sp>
      <p:grpSp>
        <p:nvGrpSpPr>
          <p:cNvPr id="2059" name="Group 2058"/>
          <p:cNvGrpSpPr/>
          <p:nvPr/>
        </p:nvGrpSpPr>
        <p:grpSpPr>
          <a:xfrm>
            <a:off x="1583037" y="9049918"/>
            <a:ext cx="3812792" cy="1723549"/>
            <a:chOff x="2936243" y="9679892"/>
            <a:chExt cx="3812792" cy="1723549"/>
          </a:xfrm>
        </p:grpSpPr>
        <p:sp>
          <p:nvSpPr>
            <p:cNvPr id="19" name="TextBox 18"/>
            <p:cNvSpPr txBox="1"/>
            <p:nvPr/>
          </p:nvSpPr>
          <p:spPr>
            <a:xfrm>
              <a:off x="2936243" y="9679892"/>
              <a:ext cx="3812792" cy="1723549"/>
            </a:xfrm>
            <a:prstGeom prst="rect">
              <a:avLst/>
            </a:prstGeom>
            <a:solidFill>
              <a:schemeClr val="accent4">
                <a:lumMod val="20000"/>
                <a:lumOff val="80000"/>
              </a:schemeClr>
            </a:solidFill>
            <a:ln w="25400">
              <a:solidFill>
                <a:schemeClr val="tx1"/>
              </a:solidFill>
            </a:ln>
          </p:spPr>
          <p:txBody>
            <a:bodyPr wrap="square" rtlCol="0">
              <a:spAutoFit/>
            </a:bodyPr>
            <a:lstStyle/>
            <a:p>
              <a:r>
                <a:rPr lang="en-GB" sz="1200" dirty="0"/>
                <a:t>Tips: For younger children exploring their emotions using this model, try using a smiley face system. </a:t>
              </a:r>
            </a:p>
            <a:p>
              <a:endParaRPr lang="en-GB" sz="1600" dirty="0"/>
            </a:p>
            <a:p>
              <a:endParaRPr lang="en-GB" dirty="0"/>
            </a:p>
            <a:p>
              <a:r>
                <a:rPr lang="en-GB" sz="1200" dirty="0"/>
                <a:t>     </a:t>
              </a:r>
            </a:p>
            <a:p>
              <a:r>
                <a:rPr lang="en-GB" sz="1200" dirty="0"/>
                <a:t>     Angry                 Sad                   Confused           Happy</a:t>
              </a:r>
            </a:p>
            <a:p>
              <a:r>
                <a:rPr lang="en-GB" sz="1200" dirty="0"/>
                <a:t>                        Disappointed           Worried            Excited</a:t>
              </a:r>
            </a:p>
            <a:p>
              <a:r>
                <a:rPr lang="en-GB" sz="1200" dirty="0"/>
                <a:t>                                                           Nervous </a:t>
              </a:r>
            </a:p>
          </p:txBody>
        </p:sp>
        <p:pic>
          <p:nvPicPr>
            <p:cNvPr id="61"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41253" r="41785" b="60119"/>
            <a:stretch/>
          </p:blipFill>
          <p:spPr bwMode="auto">
            <a:xfrm>
              <a:off x="4938534" y="10099843"/>
              <a:ext cx="762003" cy="708076"/>
            </a:xfrm>
            <a:prstGeom prst="rect">
              <a:avLst/>
            </a:prstGeom>
            <a:solidFill>
              <a:schemeClr val="accent4">
                <a:lumMod val="20000"/>
                <a:lumOff val="80000"/>
              </a:schemeClr>
            </a:solidFill>
          </p:spPr>
        </p:pic>
        <p:pic>
          <p:nvPicPr>
            <p:cNvPr id="62"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r="83215" b="60119"/>
            <a:stretch/>
          </p:blipFill>
          <p:spPr bwMode="auto">
            <a:xfrm>
              <a:off x="3014946" y="10105506"/>
              <a:ext cx="767252" cy="720481"/>
            </a:xfrm>
            <a:prstGeom prst="rect">
              <a:avLst/>
            </a:prstGeom>
            <a:solidFill>
              <a:schemeClr val="accent4">
                <a:lumMod val="20000"/>
                <a:lumOff val="80000"/>
              </a:schemeClr>
            </a:solidFill>
          </p:spPr>
        </p:pic>
        <p:pic>
          <p:nvPicPr>
            <p:cNvPr id="63"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19575" r="63097" b="60119"/>
            <a:stretch/>
          </p:blipFill>
          <p:spPr bwMode="auto">
            <a:xfrm>
              <a:off x="3925561" y="10099843"/>
              <a:ext cx="802292" cy="729756"/>
            </a:xfrm>
            <a:prstGeom prst="rect">
              <a:avLst/>
            </a:prstGeom>
            <a:solidFill>
              <a:schemeClr val="accent4">
                <a:lumMod val="20000"/>
                <a:lumOff val="80000"/>
              </a:schemeClr>
            </a:solidFill>
          </p:spPr>
        </p:pic>
        <p:pic>
          <p:nvPicPr>
            <p:cNvPr id="64"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62195" r="21183" b="60119"/>
            <a:stretch/>
          </p:blipFill>
          <p:spPr bwMode="auto">
            <a:xfrm>
              <a:off x="5858900" y="10103456"/>
              <a:ext cx="762003" cy="722531"/>
            </a:xfrm>
            <a:prstGeom prst="rect">
              <a:avLst/>
            </a:prstGeom>
            <a:solidFill>
              <a:schemeClr val="accent4">
                <a:lumMod val="20000"/>
                <a:lumOff val="80000"/>
              </a:schemeClr>
            </a:solidFill>
          </p:spPr>
        </p:pic>
      </p:grpSp>
      <p:grpSp>
        <p:nvGrpSpPr>
          <p:cNvPr id="2058" name="Group 2057"/>
          <p:cNvGrpSpPr/>
          <p:nvPr/>
        </p:nvGrpSpPr>
        <p:grpSpPr>
          <a:xfrm>
            <a:off x="57799" y="3347224"/>
            <a:ext cx="6705605" cy="5225248"/>
            <a:chOff x="110356" y="936174"/>
            <a:chExt cx="6705605" cy="5225248"/>
          </a:xfrm>
        </p:grpSpPr>
        <p:grpSp>
          <p:nvGrpSpPr>
            <p:cNvPr id="6" name="Group 5"/>
            <p:cNvGrpSpPr/>
            <p:nvPr/>
          </p:nvGrpSpPr>
          <p:grpSpPr>
            <a:xfrm>
              <a:off x="2054769" y="936174"/>
              <a:ext cx="2932388" cy="971551"/>
              <a:chOff x="1844566" y="1028666"/>
              <a:chExt cx="3216166" cy="461665"/>
            </a:xfrm>
          </p:grpSpPr>
          <p:sp>
            <p:nvSpPr>
              <p:cNvPr id="4" name="Rectangle 3"/>
              <p:cNvSpPr/>
              <p:nvPr/>
            </p:nvSpPr>
            <p:spPr>
              <a:xfrm>
                <a:off x="1844566" y="1028666"/>
                <a:ext cx="3216166" cy="461665"/>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44566" y="1036158"/>
                <a:ext cx="3216166" cy="365626"/>
              </a:xfrm>
              <a:prstGeom prst="rect">
                <a:avLst/>
              </a:prstGeom>
              <a:noFill/>
            </p:spPr>
            <p:txBody>
              <a:bodyPr wrap="square" rtlCol="0">
                <a:spAutoFit/>
              </a:bodyPr>
              <a:lstStyle/>
              <a:p>
                <a:pPr algn="ctr"/>
                <a:r>
                  <a:rPr lang="en-GB" sz="1400" b="1" u="sng" dirty="0"/>
                  <a:t>Situation</a:t>
                </a:r>
              </a:p>
              <a:p>
                <a:pPr algn="ctr"/>
                <a:r>
                  <a:rPr lang="en-GB" sz="1000" u="sng" dirty="0"/>
                  <a:t>Who? What? When? Where? How?</a:t>
                </a:r>
              </a:p>
              <a:p>
                <a:pPr algn="ctr"/>
                <a:endParaRPr lang="en-GB" sz="1000" u="sng" dirty="0"/>
              </a:p>
              <a:p>
                <a:pPr algn="ctr"/>
                <a:r>
                  <a:rPr lang="en-GB" sz="1000" dirty="0">
                    <a:solidFill>
                      <a:srgbClr val="FF0000"/>
                    </a:solidFill>
                  </a:rPr>
                  <a:t>Starting a new school</a:t>
                </a:r>
              </a:p>
            </p:txBody>
          </p:sp>
        </p:grpSp>
        <p:sp>
          <p:nvSpPr>
            <p:cNvPr id="8" name="Rectangle 7"/>
            <p:cNvSpPr/>
            <p:nvPr/>
          </p:nvSpPr>
          <p:spPr>
            <a:xfrm>
              <a:off x="3883577" y="3561883"/>
              <a:ext cx="2932384" cy="929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70539" y="2272076"/>
              <a:ext cx="2932384" cy="923330"/>
            </a:xfrm>
            <a:prstGeom prst="rect">
              <a:avLst/>
            </a:prstGeom>
            <a:solidFill>
              <a:srgbClr val="92D050">
                <a:alpha val="50000"/>
              </a:srgbClr>
            </a:solidFill>
          </p:spPr>
          <p:txBody>
            <a:bodyPr wrap="square" rtlCol="0">
              <a:spAutoFit/>
            </a:bodyPr>
            <a:lstStyle/>
            <a:p>
              <a:pPr algn="ctr"/>
              <a:r>
                <a:rPr lang="en-GB" sz="1400" b="1" dirty="0"/>
                <a:t>Thoughts</a:t>
              </a:r>
            </a:p>
            <a:p>
              <a:pPr algn="ctr"/>
              <a:r>
                <a:rPr lang="en-GB" sz="1000" dirty="0"/>
                <a:t>What went through my mind at the time?</a:t>
              </a:r>
            </a:p>
            <a:p>
              <a:pPr algn="ctr"/>
              <a:r>
                <a:rPr lang="en-GB" sz="1000" dirty="0">
                  <a:solidFill>
                    <a:srgbClr val="FF0000"/>
                  </a:solidFill>
                </a:rPr>
                <a:t>I’m scared to meet new people. What if they don’t like me or I embarrass myself?</a:t>
              </a:r>
            </a:p>
            <a:p>
              <a:pPr algn="ctr"/>
              <a:endParaRPr lang="en-GB" sz="1000" dirty="0">
                <a:solidFill>
                  <a:srgbClr val="FF0000"/>
                </a:solidFill>
              </a:endParaRPr>
            </a:p>
          </p:txBody>
        </p:sp>
        <p:grpSp>
          <p:nvGrpSpPr>
            <p:cNvPr id="10" name="Group 9"/>
            <p:cNvGrpSpPr/>
            <p:nvPr/>
          </p:nvGrpSpPr>
          <p:grpSpPr>
            <a:xfrm>
              <a:off x="2070536" y="2271156"/>
              <a:ext cx="4745425" cy="2214058"/>
              <a:chOff x="1844566" y="1103587"/>
              <a:chExt cx="5204659" cy="1655640"/>
            </a:xfrm>
          </p:grpSpPr>
          <p:sp>
            <p:nvSpPr>
              <p:cNvPr id="11" name="Rectangle 10"/>
              <p:cNvSpPr/>
              <p:nvPr/>
            </p:nvSpPr>
            <p:spPr>
              <a:xfrm>
                <a:off x="1844566" y="1103587"/>
                <a:ext cx="3216166" cy="691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833059" y="2068774"/>
                <a:ext cx="3216166" cy="690453"/>
              </a:xfrm>
              <a:prstGeom prst="rect">
                <a:avLst/>
              </a:prstGeom>
              <a:solidFill>
                <a:srgbClr val="92D050">
                  <a:alpha val="50000"/>
                </a:srgbClr>
              </a:solidFill>
            </p:spPr>
            <p:txBody>
              <a:bodyPr wrap="square" rtlCol="0">
                <a:spAutoFit/>
              </a:bodyPr>
              <a:lstStyle/>
              <a:p>
                <a:pPr algn="ctr"/>
                <a:r>
                  <a:rPr lang="en-GB" sz="1400" b="1" dirty="0"/>
                  <a:t>Bodily Sensations</a:t>
                </a:r>
              </a:p>
              <a:p>
                <a:pPr algn="ctr"/>
                <a:r>
                  <a:rPr lang="en-GB" sz="1000" dirty="0"/>
                  <a:t>What did I notice in my body? What did I feel? Where did I feel it?</a:t>
                </a:r>
              </a:p>
              <a:p>
                <a:pPr algn="ctr"/>
                <a:r>
                  <a:rPr lang="en-GB" sz="1000" dirty="0">
                    <a:solidFill>
                      <a:srgbClr val="FF0000"/>
                    </a:solidFill>
                  </a:rPr>
                  <a:t>Sweaty hands, nausea, increased heart rate, and hot flushes. </a:t>
                </a:r>
              </a:p>
            </p:txBody>
          </p:sp>
        </p:grpSp>
        <p:grpSp>
          <p:nvGrpSpPr>
            <p:cNvPr id="13" name="Group 12"/>
            <p:cNvGrpSpPr/>
            <p:nvPr/>
          </p:nvGrpSpPr>
          <p:grpSpPr>
            <a:xfrm>
              <a:off x="2070536" y="4966511"/>
              <a:ext cx="2932387" cy="1194911"/>
              <a:chOff x="1844566" y="1103586"/>
              <a:chExt cx="3216166" cy="494464"/>
            </a:xfrm>
          </p:grpSpPr>
          <p:sp>
            <p:nvSpPr>
              <p:cNvPr id="14" name="Rectangle 13"/>
              <p:cNvSpPr/>
              <p:nvPr/>
            </p:nvSpPr>
            <p:spPr>
              <a:xfrm>
                <a:off x="1844566" y="1103587"/>
                <a:ext cx="3216166" cy="494463"/>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844566" y="1103586"/>
                <a:ext cx="3216166" cy="318401"/>
              </a:xfrm>
              <a:prstGeom prst="rect">
                <a:avLst/>
              </a:prstGeom>
              <a:noFill/>
            </p:spPr>
            <p:txBody>
              <a:bodyPr wrap="square" rtlCol="0">
                <a:spAutoFit/>
              </a:bodyPr>
              <a:lstStyle/>
              <a:p>
                <a:pPr algn="ctr"/>
                <a:r>
                  <a:rPr lang="en-GB" sz="1400" b="1" dirty="0"/>
                  <a:t>Behaviour</a:t>
                </a:r>
              </a:p>
              <a:p>
                <a:pPr algn="ctr"/>
                <a:r>
                  <a:rPr lang="en-GB" sz="1000" dirty="0"/>
                  <a:t>How did I respond to the current situation?</a:t>
                </a:r>
              </a:p>
              <a:p>
                <a:pPr algn="ctr"/>
                <a:r>
                  <a:rPr lang="en-GB" sz="1000" dirty="0">
                    <a:solidFill>
                      <a:srgbClr val="FF0000"/>
                    </a:solidFill>
                  </a:rPr>
                  <a:t>I decided not to talk to other people, and to not join in at playtime/break time. </a:t>
                </a:r>
              </a:p>
            </p:txBody>
          </p:sp>
        </p:grpSp>
        <p:grpSp>
          <p:nvGrpSpPr>
            <p:cNvPr id="16" name="Group 15"/>
            <p:cNvGrpSpPr/>
            <p:nvPr/>
          </p:nvGrpSpPr>
          <p:grpSpPr>
            <a:xfrm>
              <a:off x="110356" y="3514587"/>
              <a:ext cx="2963917" cy="960889"/>
              <a:chOff x="1844566" y="-355045"/>
              <a:chExt cx="3216166" cy="714799"/>
            </a:xfrm>
          </p:grpSpPr>
          <p:sp>
            <p:nvSpPr>
              <p:cNvPr id="17" name="Rectangle 16"/>
              <p:cNvSpPr/>
              <p:nvPr/>
            </p:nvSpPr>
            <p:spPr>
              <a:xfrm>
                <a:off x="1844566" y="-355045"/>
                <a:ext cx="3216166" cy="714799"/>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844566" y="-355045"/>
                <a:ext cx="3216166" cy="572382"/>
              </a:xfrm>
              <a:prstGeom prst="rect">
                <a:avLst/>
              </a:prstGeom>
              <a:noFill/>
            </p:spPr>
            <p:txBody>
              <a:bodyPr wrap="square" rtlCol="0">
                <a:spAutoFit/>
              </a:bodyPr>
              <a:lstStyle/>
              <a:p>
                <a:pPr algn="ctr"/>
                <a:r>
                  <a:rPr lang="en-GB" sz="1400" b="1" dirty="0"/>
                  <a:t>Feelings</a:t>
                </a:r>
              </a:p>
              <a:p>
                <a:pPr algn="ctr"/>
                <a:r>
                  <a:rPr lang="en-GB" sz="1000" dirty="0"/>
                  <a:t>What emotion did I feel at the time?</a:t>
                </a:r>
              </a:p>
              <a:p>
                <a:pPr algn="ctr"/>
                <a:r>
                  <a:rPr lang="en-GB" sz="1000" dirty="0">
                    <a:solidFill>
                      <a:srgbClr val="FF0000"/>
                    </a:solidFill>
                  </a:rPr>
                  <a:t>Worried, upset, disappointed. </a:t>
                </a:r>
              </a:p>
              <a:p>
                <a:pPr algn="ctr"/>
                <a:r>
                  <a:rPr lang="en-GB" sz="1000" dirty="0">
                    <a:solidFill>
                      <a:srgbClr val="FF0000"/>
                    </a:solidFill>
                  </a:rPr>
                  <a:t>.</a:t>
                </a:r>
              </a:p>
            </p:txBody>
          </p:sp>
        </p:grpSp>
        <p:cxnSp>
          <p:nvCxnSpPr>
            <p:cNvPr id="22" name="Straight Arrow Connector 21"/>
            <p:cNvCxnSpPr/>
            <p:nvPr/>
          </p:nvCxnSpPr>
          <p:spPr>
            <a:xfrm>
              <a:off x="3520964" y="3225201"/>
              <a:ext cx="0" cy="172554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64101" y="4026562"/>
              <a:ext cx="664884"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02923" y="2749047"/>
              <a:ext cx="441436" cy="78130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3"/>
            </p:cNvCxnSpPr>
            <p:nvPr/>
          </p:nvCxnSpPr>
          <p:spPr>
            <a:xfrm flipH="1">
              <a:off x="5002923" y="4491241"/>
              <a:ext cx="367862" cy="107272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1"/>
              <a:endCxn id="17" idx="0"/>
            </p:cNvCxnSpPr>
            <p:nvPr/>
          </p:nvCxnSpPr>
          <p:spPr>
            <a:xfrm flipH="1">
              <a:off x="1592315" y="2733281"/>
              <a:ext cx="478221" cy="78130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2"/>
              <a:endCxn id="15" idx="1"/>
            </p:cNvCxnSpPr>
            <p:nvPr/>
          </p:nvCxnSpPr>
          <p:spPr>
            <a:xfrm>
              <a:off x="1592315" y="4475476"/>
              <a:ext cx="478221" cy="87575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 idx="2"/>
              <a:endCxn id="11" idx="0"/>
            </p:cNvCxnSpPr>
            <p:nvPr/>
          </p:nvCxnSpPr>
          <p:spPr>
            <a:xfrm>
              <a:off x="3520963" y="1907725"/>
              <a:ext cx="15767" cy="36343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57" name="TextBox 2056"/>
          <p:cNvSpPr txBox="1"/>
          <p:nvPr/>
        </p:nvSpPr>
        <p:spPr>
          <a:xfrm>
            <a:off x="316541" y="1899107"/>
            <a:ext cx="6345784" cy="584775"/>
          </a:xfrm>
          <a:prstGeom prst="rect">
            <a:avLst/>
          </a:prstGeom>
          <a:solidFill>
            <a:schemeClr val="accent4">
              <a:lumMod val="20000"/>
              <a:lumOff val="80000"/>
              <a:alpha val="61000"/>
            </a:schemeClr>
          </a:solidFill>
        </p:spPr>
        <p:txBody>
          <a:bodyPr wrap="square" rtlCol="0">
            <a:spAutoFit/>
          </a:bodyPr>
          <a:lstStyle/>
          <a:p>
            <a:pPr algn="ctr"/>
            <a:r>
              <a:rPr lang="en-GB" sz="1600" i="1" dirty="0"/>
              <a:t>Some people experiencing anxiety can get caught in an unhelpful cycle. It is important to recognise what this cycle is so we can break it. </a:t>
            </a:r>
          </a:p>
        </p:txBody>
      </p:sp>
      <p:sp>
        <p:nvSpPr>
          <p:cNvPr id="40"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331680" y="1458735"/>
            <a:ext cx="315505" cy="378374"/>
          </a:xfrm>
        </p:spPr>
        <p:txBody>
          <a:bodyPr/>
          <a:lstStyle/>
          <a:p>
            <a:fld id="{0E0EA5D9-FFAC-4864-B705-ADA6735702EB}" type="slidenum">
              <a:rPr lang="en-GB" smtClean="0">
                <a:solidFill>
                  <a:schemeClr val="tx1"/>
                </a:solidFill>
              </a:rPr>
              <a:t>9</a:t>
            </a:fld>
            <a:endParaRPr lang="en-GB" dirty="0">
              <a:solidFill>
                <a:schemeClr val="tx1"/>
              </a:solidFill>
            </a:endParaRPr>
          </a:p>
        </p:txBody>
      </p:sp>
      <p:sp>
        <p:nvSpPr>
          <p:cNvPr id="41" name="Oval 40">
            <a:extLst>
              <a:ext uri="{FF2B5EF4-FFF2-40B4-BE49-F238E27FC236}">
                <a16:creationId xmlns:a16="http://schemas.microsoft.com/office/drawing/2014/main" id="{634EC2BD-27E3-4F2C-BE51-F1013A378FEE}"/>
              </a:ext>
            </a:extLst>
          </p:cNvPr>
          <p:cNvSpPr/>
          <p:nvPr/>
        </p:nvSpPr>
        <p:spPr>
          <a:xfrm>
            <a:off x="3331681" y="1490033"/>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ooter Placeholder 5">
            <a:extLst>
              <a:ext uri="{FF2B5EF4-FFF2-40B4-BE49-F238E27FC236}">
                <a16:creationId xmlns:a16="http://schemas.microsoft.com/office/drawing/2014/main" id="{93E05AF1-AB78-4C2C-A50A-A62D1DF6ABA6}"/>
              </a:ext>
            </a:extLst>
          </p:cNvPr>
          <p:cNvSpPr>
            <a:spLocks noGrp="1"/>
          </p:cNvSpPr>
          <p:nvPr>
            <p:ph type="ftr" sz="quarter" idx="11"/>
          </p:nvPr>
        </p:nvSpPr>
        <p:spPr>
          <a:xfrm>
            <a:off x="1770063" y="11237913"/>
            <a:ext cx="3319462"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a:t>
            </a:r>
          </a:p>
          <a:p>
            <a:pPr>
              <a:defRPr/>
            </a:pPr>
            <a:r>
              <a:rPr lang="en-GB" sz="900" dirty="0"/>
              <a:t>Dr Lara Payne, Clinical Psychologist </a:t>
            </a:r>
          </a:p>
          <a:p>
            <a:pPr>
              <a:defRPr/>
            </a:pPr>
            <a:r>
              <a:rPr lang="en-GB" sz="900" dirty="0"/>
              <a:t>Dr Jenny Cropper, Clinical Psychologist</a:t>
            </a:r>
          </a:p>
        </p:txBody>
      </p:sp>
    </p:spTree>
    <p:extLst>
      <p:ext uri="{BB962C8B-B14F-4D97-AF65-F5344CB8AC3E}">
        <p14:creationId xmlns:p14="http://schemas.microsoft.com/office/powerpoint/2010/main" val="721580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2723</TotalTime>
  <Words>7992</Words>
  <Application>Microsoft Office PowerPoint</Application>
  <PresentationFormat>Widescreen</PresentationFormat>
  <Paragraphs>685</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Kristen ITC</vt:lpstr>
      <vt:lpstr>Office Theme</vt:lpstr>
      <vt:lpstr>Anxiety Resource Pack  Paediatric Psychology Services  Wexham Park Hospital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Relaxing Safe Place Imagery</vt:lpstr>
      <vt:lpstr>Challenging Your Worries</vt:lpstr>
      <vt:lpstr>PowerPoint Presentation</vt:lpstr>
      <vt:lpstr>PowerPoint Presentation</vt:lpstr>
      <vt:lpstr>Worry Time for Older Children and Young Adults</vt:lpstr>
      <vt:lpstr>Anxiety Coping in Younger Children </vt:lpstr>
      <vt:lpstr>PowerPoint Presentation</vt:lpstr>
      <vt:lpstr>PowerPoint Presentation</vt:lpstr>
      <vt:lpstr>Local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THOMPSON, Hayley (FRIMLEY HEALTH NHS FOUNDATION TRUST)</cp:lastModifiedBy>
  <cp:revision>199</cp:revision>
  <cp:lastPrinted>2019-09-12T14:59:40Z</cp:lastPrinted>
  <dcterms:created xsi:type="dcterms:W3CDTF">2019-08-07T12:41:50Z</dcterms:created>
  <dcterms:modified xsi:type="dcterms:W3CDTF">2021-06-11T13:09:37Z</dcterms:modified>
</cp:coreProperties>
</file>