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5"/>
  </p:notesMasterIdLst>
  <p:sldIdLst>
    <p:sldId id="256" r:id="rId5"/>
    <p:sldId id="257" r:id="rId6"/>
    <p:sldId id="316" r:id="rId7"/>
    <p:sldId id="319" r:id="rId8"/>
    <p:sldId id="317" r:id="rId9"/>
    <p:sldId id="318" r:id="rId10"/>
    <p:sldId id="297" r:id="rId11"/>
    <p:sldId id="298" r:id="rId12"/>
    <p:sldId id="264" r:id="rId13"/>
    <p:sldId id="291" r:id="rId14"/>
    <p:sldId id="292" r:id="rId15"/>
    <p:sldId id="321" r:id="rId16"/>
    <p:sldId id="299" r:id="rId17"/>
    <p:sldId id="323" r:id="rId18"/>
    <p:sldId id="293" r:id="rId19"/>
    <p:sldId id="294" r:id="rId20"/>
    <p:sldId id="320" r:id="rId21"/>
    <p:sldId id="306" r:id="rId22"/>
    <p:sldId id="280" r:id="rId23"/>
    <p:sldId id="281" r:id="rId24"/>
    <p:sldId id="283" r:id="rId25"/>
    <p:sldId id="284" r:id="rId26"/>
    <p:sldId id="285" r:id="rId27"/>
    <p:sldId id="287" r:id="rId28"/>
    <p:sldId id="286" r:id="rId29"/>
    <p:sldId id="288" r:id="rId30"/>
    <p:sldId id="289" r:id="rId31"/>
    <p:sldId id="322" r:id="rId32"/>
    <p:sldId id="266" r:id="rId33"/>
    <p:sldId id="268" r:id="rId34"/>
  </p:sldIdLst>
  <p:sldSz cx="7559675" cy="10691813"/>
  <p:notesSz cx="6797675"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563563" indent="-106363"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28713" indent="-214313"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92275" indent="-320675"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257425" indent="-428625"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368" userDrawn="1">
          <p15:clr>
            <a:srgbClr val="A4A3A4"/>
          </p15:clr>
        </p15:guide>
        <p15:guide id="2"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FA"/>
    <a:srgbClr val="FDADF7"/>
    <a:srgbClr val="EFDF00"/>
    <a:srgbClr val="FF66CC"/>
    <a:srgbClr val="FF99CC"/>
    <a:srgbClr val="FF66FF"/>
    <a:srgbClr val="FC8EF4"/>
    <a:srgbClr val="FF00EB"/>
    <a:srgbClr val="FFFFB9"/>
    <a:srgbClr val="E3E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3006" y="90"/>
      </p:cViewPr>
      <p:guideLst>
        <p:guide orient="horz" pos="3368"/>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A741D-6DCB-4504-B174-C0FB9955B2A2}"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GB"/>
        </a:p>
      </dgm:t>
    </dgm:pt>
    <dgm:pt modelId="{BF5EDF8D-B6A3-425A-BBEA-D9AC05356361}">
      <dgm:prSet phldrT="[Text]"/>
      <dgm:spPr/>
      <dgm:t>
        <a:bodyPr/>
        <a:lstStyle/>
        <a:p>
          <a:r>
            <a:rPr lang="en-GB" dirty="0">
              <a:solidFill>
                <a:schemeClr val="accent2"/>
              </a:solidFill>
              <a:latin typeface="Nunito" pitchFamily="2" charset="0"/>
            </a:rPr>
            <a:t>Pre-diagnosis</a:t>
          </a:r>
        </a:p>
      </dgm:t>
    </dgm:pt>
    <dgm:pt modelId="{CFBC2709-47EE-4088-8126-988308F66A34}" type="parTrans" cxnId="{C2495E5A-4F6B-4DC3-8646-B80326D1511B}">
      <dgm:prSet/>
      <dgm:spPr/>
      <dgm:t>
        <a:bodyPr/>
        <a:lstStyle/>
        <a:p>
          <a:endParaRPr lang="en-GB"/>
        </a:p>
      </dgm:t>
    </dgm:pt>
    <dgm:pt modelId="{2001AE83-374A-42B4-8A15-7CF8F6674BFC}" type="sibTrans" cxnId="{C2495E5A-4F6B-4DC3-8646-B80326D1511B}">
      <dgm:prSet/>
      <dgm:spPr/>
      <dgm:t>
        <a:bodyPr/>
        <a:lstStyle/>
        <a:p>
          <a:endParaRPr lang="en-GB"/>
        </a:p>
      </dgm:t>
    </dgm:pt>
    <dgm:pt modelId="{0526EDEF-0DC0-4D09-82C0-EE7A0B4D4A98}">
      <dgm:prSet phldrT="[Text]" custT="1"/>
      <dgm:spPr/>
      <dgm:t>
        <a:bodyPr/>
        <a:lstStyle/>
        <a:p>
          <a:pPr marL="0" indent="0">
            <a:lnSpc>
              <a:spcPct val="100000"/>
            </a:lnSpc>
            <a:spcAft>
              <a:spcPts val="0"/>
            </a:spcAft>
          </a:pPr>
          <a:r>
            <a:rPr lang="en-GB" sz="1600" dirty="0">
              <a:solidFill>
                <a:schemeClr val="accent2"/>
              </a:solidFill>
              <a:latin typeface="Nunito" pitchFamily="2" charset="0"/>
            </a:rPr>
            <a:t>Uncertainty</a:t>
          </a:r>
        </a:p>
      </dgm:t>
    </dgm:pt>
    <dgm:pt modelId="{EA135BD3-C0B0-4A40-9960-A3E6146401CE}" type="parTrans" cxnId="{6DA4AF9F-DFDE-412C-9CFF-2A06EC054EB7}">
      <dgm:prSet/>
      <dgm:spPr/>
      <dgm:t>
        <a:bodyPr/>
        <a:lstStyle/>
        <a:p>
          <a:endParaRPr lang="en-GB"/>
        </a:p>
      </dgm:t>
    </dgm:pt>
    <dgm:pt modelId="{FF9FA606-0BD7-47C2-8281-CD9FF32AF195}" type="sibTrans" cxnId="{6DA4AF9F-DFDE-412C-9CFF-2A06EC054EB7}">
      <dgm:prSet/>
      <dgm:spPr/>
      <dgm:t>
        <a:bodyPr/>
        <a:lstStyle/>
        <a:p>
          <a:endParaRPr lang="en-GB"/>
        </a:p>
      </dgm:t>
    </dgm:pt>
    <dgm:pt modelId="{E40C7DFC-5EE2-46C7-A730-4E693383B12F}">
      <dgm:prSet phldrT="[Text]" custT="1"/>
      <dgm:spPr/>
      <dgm:t>
        <a:bodyPr/>
        <a:lstStyle/>
        <a:p>
          <a:pPr marL="0" indent="0">
            <a:lnSpc>
              <a:spcPct val="100000"/>
            </a:lnSpc>
            <a:spcAft>
              <a:spcPts val="0"/>
            </a:spcAft>
          </a:pPr>
          <a:r>
            <a:rPr lang="en-GB" sz="1600" dirty="0">
              <a:solidFill>
                <a:schemeClr val="accent2"/>
              </a:solidFill>
              <a:latin typeface="Nunito" pitchFamily="2" charset="0"/>
            </a:rPr>
            <a:t>Fear</a:t>
          </a:r>
        </a:p>
      </dgm:t>
    </dgm:pt>
    <dgm:pt modelId="{98118042-575D-4100-952F-DFDA2B483ECD}" type="parTrans" cxnId="{44CA71B6-4F35-4E47-B212-90EDA445BF2D}">
      <dgm:prSet/>
      <dgm:spPr/>
      <dgm:t>
        <a:bodyPr/>
        <a:lstStyle/>
        <a:p>
          <a:endParaRPr lang="en-GB"/>
        </a:p>
      </dgm:t>
    </dgm:pt>
    <dgm:pt modelId="{6E9C36C5-12A7-4132-A538-A1C15E3983FA}" type="sibTrans" cxnId="{44CA71B6-4F35-4E47-B212-90EDA445BF2D}">
      <dgm:prSet/>
      <dgm:spPr/>
      <dgm:t>
        <a:bodyPr/>
        <a:lstStyle/>
        <a:p>
          <a:endParaRPr lang="en-GB"/>
        </a:p>
      </dgm:t>
    </dgm:pt>
    <dgm:pt modelId="{71113DA3-399C-41E1-B47E-64148584D32F}">
      <dgm:prSet phldrT="[Text]"/>
      <dgm:spPr/>
      <dgm:t>
        <a:bodyPr/>
        <a:lstStyle/>
        <a:p>
          <a:r>
            <a:rPr lang="en-GB" dirty="0">
              <a:solidFill>
                <a:schemeClr val="accent2"/>
              </a:solidFill>
              <a:latin typeface="Nunito" pitchFamily="2" charset="0"/>
            </a:rPr>
            <a:t>Diagnosis</a:t>
          </a:r>
        </a:p>
      </dgm:t>
    </dgm:pt>
    <dgm:pt modelId="{7F9CCCA6-246C-4324-A3EB-C1D57E99ED6D}" type="parTrans" cxnId="{056CBB15-01DF-4AED-B85F-C83689A1A561}">
      <dgm:prSet/>
      <dgm:spPr/>
      <dgm:t>
        <a:bodyPr/>
        <a:lstStyle/>
        <a:p>
          <a:endParaRPr lang="en-GB"/>
        </a:p>
      </dgm:t>
    </dgm:pt>
    <dgm:pt modelId="{2AD2BE95-3B65-4D99-AA2C-60B45B41893B}" type="sibTrans" cxnId="{056CBB15-01DF-4AED-B85F-C83689A1A561}">
      <dgm:prSet/>
      <dgm:spPr/>
      <dgm:t>
        <a:bodyPr/>
        <a:lstStyle/>
        <a:p>
          <a:endParaRPr lang="en-GB"/>
        </a:p>
      </dgm:t>
    </dgm:pt>
    <dgm:pt modelId="{C3C7545D-1377-475A-BF8C-8F4783A6AF43}">
      <dgm:prSet phldrT="[Text]" custT="1"/>
      <dgm:spPr/>
      <dgm:t>
        <a:bodyPr/>
        <a:lstStyle/>
        <a:p>
          <a:r>
            <a:rPr lang="en-GB" sz="1600" dirty="0">
              <a:solidFill>
                <a:schemeClr val="accent2"/>
              </a:solidFill>
              <a:latin typeface="Nunito" pitchFamily="2" charset="0"/>
            </a:rPr>
            <a:t>Sometimes relief</a:t>
          </a:r>
        </a:p>
      </dgm:t>
    </dgm:pt>
    <dgm:pt modelId="{875409B0-A061-4358-9A2C-86AC611DE570}" type="parTrans" cxnId="{B8697D19-3798-4927-968D-1BC7CC70B25C}">
      <dgm:prSet/>
      <dgm:spPr/>
      <dgm:t>
        <a:bodyPr/>
        <a:lstStyle/>
        <a:p>
          <a:endParaRPr lang="en-GB"/>
        </a:p>
      </dgm:t>
    </dgm:pt>
    <dgm:pt modelId="{EA95970D-2D41-4263-858F-4F3FFA6A10BA}" type="sibTrans" cxnId="{B8697D19-3798-4927-968D-1BC7CC70B25C}">
      <dgm:prSet/>
      <dgm:spPr/>
      <dgm:t>
        <a:bodyPr/>
        <a:lstStyle/>
        <a:p>
          <a:endParaRPr lang="en-GB"/>
        </a:p>
      </dgm:t>
    </dgm:pt>
    <dgm:pt modelId="{403F9BA6-2C56-4D2B-8BF6-EEFEC51204F0}">
      <dgm:prSet phldrT="[Text]" custT="1"/>
      <dgm:spPr/>
      <dgm:t>
        <a:bodyPr/>
        <a:lstStyle/>
        <a:p>
          <a:r>
            <a:rPr lang="en-GB" sz="1600" dirty="0">
              <a:solidFill>
                <a:schemeClr val="accent2"/>
              </a:solidFill>
              <a:latin typeface="Nunito" pitchFamily="2" charset="0"/>
            </a:rPr>
            <a:t>Worry</a:t>
          </a:r>
        </a:p>
      </dgm:t>
    </dgm:pt>
    <dgm:pt modelId="{4D8AD84D-52F1-49A3-A51A-53CB0F0C8683}" type="parTrans" cxnId="{F392E027-6F43-4CD3-BBF8-BE1D73B4C989}">
      <dgm:prSet/>
      <dgm:spPr/>
      <dgm:t>
        <a:bodyPr/>
        <a:lstStyle/>
        <a:p>
          <a:endParaRPr lang="en-GB"/>
        </a:p>
      </dgm:t>
    </dgm:pt>
    <dgm:pt modelId="{EADD8782-DD87-4746-87D3-ADBF938ABDF8}" type="sibTrans" cxnId="{F392E027-6F43-4CD3-BBF8-BE1D73B4C989}">
      <dgm:prSet/>
      <dgm:spPr/>
      <dgm:t>
        <a:bodyPr/>
        <a:lstStyle/>
        <a:p>
          <a:endParaRPr lang="en-GB"/>
        </a:p>
      </dgm:t>
    </dgm:pt>
    <dgm:pt modelId="{27F177A8-9C0F-4916-9C1F-4A482A4BC838}">
      <dgm:prSet phldrT="[Text]"/>
      <dgm:spPr/>
      <dgm:t>
        <a:bodyPr/>
        <a:lstStyle/>
        <a:p>
          <a:r>
            <a:rPr lang="en-GB" dirty="0">
              <a:solidFill>
                <a:schemeClr val="accent2"/>
              </a:solidFill>
              <a:latin typeface="Nunito" pitchFamily="2" charset="0"/>
            </a:rPr>
            <a:t>Making sense of it</a:t>
          </a:r>
        </a:p>
      </dgm:t>
    </dgm:pt>
    <dgm:pt modelId="{C27FDADB-0724-4F61-8DD2-9905C0C1AAA9}" type="parTrans" cxnId="{B09ADE31-F8A0-448D-BF65-681F0A6AEEDF}">
      <dgm:prSet/>
      <dgm:spPr/>
      <dgm:t>
        <a:bodyPr/>
        <a:lstStyle/>
        <a:p>
          <a:endParaRPr lang="en-GB"/>
        </a:p>
      </dgm:t>
    </dgm:pt>
    <dgm:pt modelId="{D9DA18E6-8D54-48CE-BC8E-C7E89E3C4FA0}" type="sibTrans" cxnId="{B09ADE31-F8A0-448D-BF65-681F0A6AEEDF}">
      <dgm:prSet/>
      <dgm:spPr/>
      <dgm:t>
        <a:bodyPr/>
        <a:lstStyle/>
        <a:p>
          <a:endParaRPr lang="en-GB"/>
        </a:p>
      </dgm:t>
    </dgm:pt>
    <dgm:pt modelId="{1AC9706F-7B39-4C17-9EB7-8A18531B58C8}">
      <dgm:prSet phldrT="[Text]" custT="1"/>
      <dgm:spPr/>
      <dgm:t>
        <a:bodyPr/>
        <a:lstStyle/>
        <a:p>
          <a:r>
            <a:rPr lang="en-GB" sz="1600" dirty="0">
              <a:solidFill>
                <a:schemeClr val="accent2"/>
              </a:solidFill>
              <a:latin typeface="Nunito" pitchFamily="2" charset="0"/>
            </a:rPr>
            <a:t>Confused/ worried</a:t>
          </a:r>
        </a:p>
      </dgm:t>
    </dgm:pt>
    <dgm:pt modelId="{3BA24BDD-0F73-4D37-9394-DBCBEE46CC6E}" type="parTrans" cxnId="{536D4804-CBEE-483D-A4AC-842D9C68FA03}">
      <dgm:prSet/>
      <dgm:spPr/>
      <dgm:t>
        <a:bodyPr/>
        <a:lstStyle/>
        <a:p>
          <a:endParaRPr lang="en-GB"/>
        </a:p>
      </dgm:t>
    </dgm:pt>
    <dgm:pt modelId="{694A1810-C514-4A7E-B64C-EFD3722AF2EC}" type="sibTrans" cxnId="{536D4804-CBEE-483D-A4AC-842D9C68FA03}">
      <dgm:prSet/>
      <dgm:spPr/>
      <dgm:t>
        <a:bodyPr/>
        <a:lstStyle/>
        <a:p>
          <a:endParaRPr lang="en-GB"/>
        </a:p>
      </dgm:t>
    </dgm:pt>
    <dgm:pt modelId="{DF7161C3-14F2-4741-9AFD-486188EAADE7}">
      <dgm:prSet phldrT="[Text]" custT="1"/>
      <dgm:spPr/>
      <dgm:t>
        <a:bodyPr/>
        <a:lstStyle/>
        <a:p>
          <a:r>
            <a:rPr lang="en-GB" sz="1600" dirty="0">
              <a:solidFill>
                <a:schemeClr val="accent2"/>
              </a:solidFill>
              <a:latin typeface="Nunito" pitchFamily="2" charset="0"/>
            </a:rPr>
            <a:t>Changing relationship </a:t>
          </a:r>
        </a:p>
      </dgm:t>
    </dgm:pt>
    <dgm:pt modelId="{D4A0172F-2F98-4EC4-B570-B36EFD011FA1}" type="parTrans" cxnId="{8D17A9F9-FD91-4BF5-BB34-7FF72C40307B}">
      <dgm:prSet/>
      <dgm:spPr/>
      <dgm:t>
        <a:bodyPr/>
        <a:lstStyle/>
        <a:p>
          <a:endParaRPr lang="en-GB"/>
        </a:p>
      </dgm:t>
    </dgm:pt>
    <dgm:pt modelId="{BC006EBD-5051-4014-81FE-F290A4FAA31C}" type="sibTrans" cxnId="{8D17A9F9-FD91-4BF5-BB34-7FF72C40307B}">
      <dgm:prSet/>
      <dgm:spPr/>
      <dgm:t>
        <a:bodyPr/>
        <a:lstStyle/>
        <a:p>
          <a:endParaRPr lang="en-GB"/>
        </a:p>
      </dgm:t>
    </dgm:pt>
    <dgm:pt modelId="{8D1546D5-3F8B-4371-AC0A-1F48F602AD97}">
      <dgm:prSet phldrT="[Text]" custT="1"/>
      <dgm:spPr/>
      <dgm:t>
        <a:bodyPr/>
        <a:lstStyle/>
        <a:p>
          <a:pPr marL="0" indent="0">
            <a:lnSpc>
              <a:spcPct val="100000"/>
            </a:lnSpc>
            <a:spcAft>
              <a:spcPts val="0"/>
            </a:spcAft>
          </a:pPr>
          <a:r>
            <a:rPr lang="en-GB" sz="1600" dirty="0">
              <a:solidFill>
                <a:schemeClr val="accent2"/>
              </a:solidFill>
              <a:latin typeface="Nunito" pitchFamily="2" charset="0"/>
            </a:rPr>
            <a:t>Worry</a:t>
          </a:r>
        </a:p>
      </dgm:t>
    </dgm:pt>
    <dgm:pt modelId="{719F3EB4-E3C2-47F2-8CF6-6BEC1FFEE719}" type="parTrans" cxnId="{FB4C155D-20B8-4E0E-A553-657F9DC761B8}">
      <dgm:prSet/>
      <dgm:spPr/>
      <dgm:t>
        <a:bodyPr/>
        <a:lstStyle/>
        <a:p>
          <a:endParaRPr lang="en-GB"/>
        </a:p>
      </dgm:t>
    </dgm:pt>
    <dgm:pt modelId="{62A2F3BB-F7B7-4D98-B753-8AD7932AB95F}" type="sibTrans" cxnId="{FB4C155D-20B8-4E0E-A553-657F9DC761B8}">
      <dgm:prSet/>
      <dgm:spPr/>
      <dgm:t>
        <a:bodyPr/>
        <a:lstStyle/>
        <a:p>
          <a:endParaRPr lang="en-GB"/>
        </a:p>
      </dgm:t>
    </dgm:pt>
    <dgm:pt modelId="{94D67D3A-E4F9-446A-97CB-7871D5FA9ACC}">
      <dgm:prSet phldrT="[Text]" custT="1"/>
      <dgm:spPr/>
      <dgm:t>
        <a:bodyPr/>
        <a:lstStyle/>
        <a:p>
          <a:r>
            <a:rPr lang="en-GB" sz="1600" dirty="0">
              <a:solidFill>
                <a:schemeClr val="accent2"/>
              </a:solidFill>
              <a:latin typeface="Nunito" pitchFamily="2" charset="0"/>
            </a:rPr>
            <a:t>Feeling out of control</a:t>
          </a:r>
        </a:p>
      </dgm:t>
    </dgm:pt>
    <dgm:pt modelId="{FBB4E529-DB6D-4AE6-93BC-3A50CDB4B102}" type="parTrans" cxnId="{8D3AF1AA-3BB7-4656-B483-4ECC701BEC1D}">
      <dgm:prSet/>
      <dgm:spPr/>
      <dgm:t>
        <a:bodyPr/>
        <a:lstStyle/>
        <a:p>
          <a:endParaRPr lang="en-GB"/>
        </a:p>
      </dgm:t>
    </dgm:pt>
    <dgm:pt modelId="{CBEFB2B1-0899-48FE-A1B0-8C4180F8ADF9}" type="sibTrans" cxnId="{8D3AF1AA-3BB7-4656-B483-4ECC701BEC1D}">
      <dgm:prSet/>
      <dgm:spPr/>
      <dgm:t>
        <a:bodyPr/>
        <a:lstStyle/>
        <a:p>
          <a:endParaRPr lang="en-GB"/>
        </a:p>
      </dgm:t>
    </dgm:pt>
    <dgm:pt modelId="{1C442A93-669A-43BB-898B-9A316CB8A995}">
      <dgm:prSet phldrT="[Text]" custT="1"/>
      <dgm:spPr/>
      <dgm:t>
        <a:bodyPr/>
        <a:lstStyle/>
        <a:p>
          <a:r>
            <a:rPr lang="en-GB" sz="1600" dirty="0">
              <a:solidFill>
                <a:schemeClr val="accent2"/>
              </a:solidFill>
              <a:latin typeface="Nunito" pitchFamily="2" charset="0"/>
            </a:rPr>
            <a:t>Lots of new information </a:t>
          </a:r>
        </a:p>
      </dgm:t>
    </dgm:pt>
    <dgm:pt modelId="{4923608B-67E7-4C5B-A623-B0BE64FA4E52}" type="parTrans" cxnId="{BD7E2159-9611-4AEF-B6E5-2B1E77F0EDBE}">
      <dgm:prSet/>
      <dgm:spPr/>
      <dgm:t>
        <a:bodyPr/>
        <a:lstStyle/>
        <a:p>
          <a:endParaRPr lang="en-GB"/>
        </a:p>
      </dgm:t>
    </dgm:pt>
    <dgm:pt modelId="{931D97BD-08C6-4284-9BB1-E8959913FC00}" type="sibTrans" cxnId="{BD7E2159-9611-4AEF-B6E5-2B1E77F0EDBE}">
      <dgm:prSet/>
      <dgm:spPr/>
      <dgm:t>
        <a:bodyPr/>
        <a:lstStyle/>
        <a:p>
          <a:endParaRPr lang="en-GB"/>
        </a:p>
      </dgm:t>
    </dgm:pt>
    <dgm:pt modelId="{81C3FE2A-AB3B-4FD4-B8D8-3A9B6ACCD4A2}">
      <dgm:prSet phldrT="[Text]"/>
      <dgm:spPr/>
      <dgm:t>
        <a:bodyPr/>
        <a:lstStyle/>
        <a:p>
          <a:r>
            <a:rPr lang="en-GB" dirty="0">
              <a:solidFill>
                <a:schemeClr val="accent2"/>
              </a:solidFill>
              <a:latin typeface="Nunito" pitchFamily="2" charset="0"/>
            </a:rPr>
            <a:t>Coping with treatment </a:t>
          </a:r>
        </a:p>
      </dgm:t>
    </dgm:pt>
    <dgm:pt modelId="{9A5698EE-2246-4141-8788-631928F292F0}" type="parTrans" cxnId="{6E5DA9B9-C710-4A2D-9651-4588191ADD31}">
      <dgm:prSet/>
      <dgm:spPr/>
      <dgm:t>
        <a:bodyPr/>
        <a:lstStyle/>
        <a:p>
          <a:endParaRPr lang="en-GB"/>
        </a:p>
      </dgm:t>
    </dgm:pt>
    <dgm:pt modelId="{ECD53705-0FD8-4664-849F-FAD8B3BE1859}" type="sibTrans" cxnId="{6E5DA9B9-C710-4A2D-9651-4588191ADD31}">
      <dgm:prSet/>
      <dgm:spPr/>
      <dgm:t>
        <a:bodyPr/>
        <a:lstStyle/>
        <a:p>
          <a:endParaRPr lang="en-GB"/>
        </a:p>
      </dgm:t>
    </dgm:pt>
    <dgm:pt modelId="{BC51C056-797A-45C4-B1B3-B3E5D20C8892}">
      <dgm:prSet phldrT="[Text]" custT="1"/>
      <dgm:spPr/>
      <dgm:t>
        <a:bodyPr/>
        <a:lstStyle/>
        <a:p>
          <a:r>
            <a:rPr lang="en-GB" sz="1600" dirty="0">
              <a:solidFill>
                <a:schemeClr val="accent2"/>
              </a:solidFill>
              <a:latin typeface="Nunito" pitchFamily="2" charset="0"/>
            </a:rPr>
            <a:t>Coping with life changes</a:t>
          </a:r>
        </a:p>
      </dgm:t>
    </dgm:pt>
    <dgm:pt modelId="{A83D741F-0089-4D9F-B441-1255EBCCCB32}" type="parTrans" cxnId="{32EF3292-0870-4AAC-847C-E5B0D76E71D3}">
      <dgm:prSet/>
      <dgm:spPr/>
      <dgm:t>
        <a:bodyPr/>
        <a:lstStyle/>
        <a:p>
          <a:endParaRPr lang="en-GB"/>
        </a:p>
      </dgm:t>
    </dgm:pt>
    <dgm:pt modelId="{8CB481C1-189E-49C0-BAA8-FED66651F195}" type="sibTrans" cxnId="{32EF3292-0870-4AAC-847C-E5B0D76E71D3}">
      <dgm:prSet/>
      <dgm:spPr/>
      <dgm:t>
        <a:bodyPr/>
        <a:lstStyle/>
        <a:p>
          <a:endParaRPr lang="en-GB"/>
        </a:p>
      </dgm:t>
    </dgm:pt>
    <dgm:pt modelId="{AA4399CC-E34D-422D-9BAE-BA6606030FB9}">
      <dgm:prSet phldrT="[Text]" custT="1"/>
      <dgm:spPr/>
      <dgm:t>
        <a:bodyPr/>
        <a:lstStyle/>
        <a:p>
          <a:r>
            <a:rPr lang="en-GB" sz="1600" dirty="0">
              <a:solidFill>
                <a:schemeClr val="accent2"/>
              </a:solidFill>
              <a:latin typeface="Nunito" pitchFamily="2" charset="0"/>
            </a:rPr>
            <a:t>Learning to manage it</a:t>
          </a:r>
        </a:p>
      </dgm:t>
    </dgm:pt>
    <dgm:pt modelId="{D3D74882-D5B9-4E19-9A77-1BF1606CBCFC}" type="parTrans" cxnId="{C9782B22-CBE6-491C-ADB2-42FFB41D0368}">
      <dgm:prSet/>
      <dgm:spPr/>
      <dgm:t>
        <a:bodyPr/>
        <a:lstStyle/>
        <a:p>
          <a:endParaRPr lang="en-GB"/>
        </a:p>
      </dgm:t>
    </dgm:pt>
    <dgm:pt modelId="{C0E301E0-CB24-4D17-A91D-E433DE5F53BD}" type="sibTrans" cxnId="{C9782B22-CBE6-491C-ADB2-42FFB41D0368}">
      <dgm:prSet/>
      <dgm:spPr/>
      <dgm:t>
        <a:bodyPr/>
        <a:lstStyle/>
        <a:p>
          <a:endParaRPr lang="en-GB"/>
        </a:p>
      </dgm:t>
    </dgm:pt>
    <dgm:pt modelId="{2998A059-A7E6-4354-9DF6-82EE647A37A5}">
      <dgm:prSet phldrT="[Text]"/>
      <dgm:spPr/>
      <dgm:t>
        <a:bodyPr/>
        <a:lstStyle/>
        <a:p>
          <a:r>
            <a:rPr lang="en-GB" dirty="0">
              <a:solidFill>
                <a:schemeClr val="accent2"/>
              </a:solidFill>
              <a:latin typeface="Nunito" pitchFamily="2" charset="0"/>
            </a:rPr>
            <a:t>Living life alongside it</a:t>
          </a:r>
        </a:p>
      </dgm:t>
    </dgm:pt>
    <dgm:pt modelId="{888D5566-780D-49BF-B4B5-ED6D1A6347A2}" type="parTrans" cxnId="{B49AE26D-76D7-49E4-978C-1ACAF34929F3}">
      <dgm:prSet/>
      <dgm:spPr/>
      <dgm:t>
        <a:bodyPr/>
        <a:lstStyle/>
        <a:p>
          <a:endParaRPr lang="en-GB"/>
        </a:p>
      </dgm:t>
    </dgm:pt>
    <dgm:pt modelId="{41DEC2C8-A60F-44F0-8C5F-B020BE055A96}" type="sibTrans" cxnId="{B49AE26D-76D7-49E4-978C-1ACAF34929F3}">
      <dgm:prSet/>
      <dgm:spPr/>
      <dgm:t>
        <a:bodyPr/>
        <a:lstStyle/>
        <a:p>
          <a:endParaRPr lang="en-GB"/>
        </a:p>
      </dgm:t>
    </dgm:pt>
    <dgm:pt modelId="{768F911C-AE9A-4A6D-B227-BCBC399E3E08}">
      <dgm:prSet phldrT="[Text]" custT="1"/>
      <dgm:spPr/>
      <dgm:t>
        <a:bodyPr/>
        <a:lstStyle/>
        <a:p>
          <a:r>
            <a:rPr lang="en-GB" sz="1600" dirty="0">
              <a:solidFill>
                <a:schemeClr val="accent2"/>
              </a:solidFill>
              <a:latin typeface="Nunito" pitchFamily="2" charset="0"/>
            </a:rPr>
            <a:t>Finding things easier </a:t>
          </a:r>
        </a:p>
      </dgm:t>
    </dgm:pt>
    <dgm:pt modelId="{02264494-D4EA-4252-836A-7741B53D4255}" type="parTrans" cxnId="{A9D172A0-BF21-4E8E-A8EA-ED72EFA5F49F}">
      <dgm:prSet/>
      <dgm:spPr/>
      <dgm:t>
        <a:bodyPr/>
        <a:lstStyle/>
        <a:p>
          <a:endParaRPr lang="en-GB"/>
        </a:p>
      </dgm:t>
    </dgm:pt>
    <dgm:pt modelId="{135CC1A8-D93D-4FE4-AE97-8F6BB9FB7D54}" type="sibTrans" cxnId="{A9D172A0-BF21-4E8E-A8EA-ED72EFA5F49F}">
      <dgm:prSet/>
      <dgm:spPr/>
      <dgm:t>
        <a:bodyPr/>
        <a:lstStyle/>
        <a:p>
          <a:endParaRPr lang="en-GB"/>
        </a:p>
      </dgm:t>
    </dgm:pt>
    <dgm:pt modelId="{F187029D-692B-4321-A0E3-68A39153B3DD}">
      <dgm:prSet phldrT="[Text]" custT="1"/>
      <dgm:spPr/>
      <dgm:t>
        <a:bodyPr/>
        <a:lstStyle/>
        <a:p>
          <a:r>
            <a:rPr lang="en-GB" sz="1600" dirty="0">
              <a:solidFill>
                <a:schemeClr val="accent2"/>
              </a:solidFill>
              <a:latin typeface="Nunito" pitchFamily="2" charset="0"/>
            </a:rPr>
            <a:t>Feeling more in control</a:t>
          </a:r>
        </a:p>
      </dgm:t>
    </dgm:pt>
    <dgm:pt modelId="{0F0385E2-74F2-4D77-8804-AB9309B8DE65}" type="parTrans" cxnId="{A24593F0-7490-4779-8805-BC06CED627BF}">
      <dgm:prSet/>
      <dgm:spPr/>
      <dgm:t>
        <a:bodyPr/>
        <a:lstStyle/>
        <a:p>
          <a:endParaRPr lang="en-GB"/>
        </a:p>
      </dgm:t>
    </dgm:pt>
    <dgm:pt modelId="{79882B3D-F33A-4AF2-A9DF-D51E5AEBC8EC}" type="sibTrans" cxnId="{A24593F0-7490-4779-8805-BC06CED627BF}">
      <dgm:prSet/>
      <dgm:spPr/>
      <dgm:t>
        <a:bodyPr/>
        <a:lstStyle/>
        <a:p>
          <a:endParaRPr lang="en-GB"/>
        </a:p>
      </dgm:t>
    </dgm:pt>
    <dgm:pt modelId="{5375B08C-5505-42B8-8A4B-9663E55B6219}">
      <dgm:prSet phldrT="[Text]" custT="1"/>
      <dgm:spPr/>
      <dgm:t>
        <a:bodyPr/>
        <a:lstStyle/>
        <a:p>
          <a:r>
            <a:rPr lang="en-GB" sz="1600" dirty="0">
              <a:solidFill>
                <a:schemeClr val="accent2"/>
              </a:solidFill>
              <a:latin typeface="Nunito" pitchFamily="2" charset="0"/>
            </a:rPr>
            <a:t>Telling friends/ family </a:t>
          </a:r>
        </a:p>
      </dgm:t>
    </dgm:pt>
    <dgm:pt modelId="{15EEC8CD-3F0B-482E-A349-4FA899CC16BC}" type="parTrans" cxnId="{300B7119-F0A3-4885-996A-DC8F76522239}">
      <dgm:prSet/>
      <dgm:spPr/>
      <dgm:t>
        <a:bodyPr/>
        <a:lstStyle/>
        <a:p>
          <a:endParaRPr lang="en-GB"/>
        </a:p>
      </dgm:t>
    </dgm:pt>
    <dgm:pt modelId="{DC7EEA7F-52C3-4238-8134-3CF0B5438DAA}" type="sibTrans" cxnId="{300B7119-F0A3-4885-996A-DC8F76522239}">
      <dgm:prSet/>
      <dgm:spPr/>
      <dgm:t>
        <a:bodyPr/>
        <a:lstStyle/>
        <a:p>
          <a:endParaRPr lang="en-GB"/>
        </a:p>
      </dgm:t>
    </dgm:pt>
    <dgm:pt modelId="{AB1E3B9B-D830-4CEA-B2DC-506CA29E2190}">
      <dgm:prSet phldrT="[Text]" custT="1"/>
      <dgm:spPr/>
      <dgm:t>
        <a:bodyPr/>
        <a:lstStyle/>
        <a:p>
          <a:r>
            <a:rPr lang="en-GB" sz="1600" dirty="0">
              <a:solidFill>
                <a:schemeClr val="accent2"/>
              </a:solidFill>
              <a:latin typeface="Nunito" pitchFamily="2" charset="0"/>
            </a:rPr>
            <a:t>Having ups and downs</a:t>
          </a:r>
        </a:p>
      </dgm:t>
    </dgm:pt>
    <dgm:pt modelId="{FE239EE4-FD9F-4A65-AB4B-2144CCE6F650}" type="parTrans" cxnId="{D7F2E52E-E163-4AC3-A7BC-3AA98419ACFD}">
      <dgm:prSet/>
      <dgm:spPr/>
      <dgm:t>
        <a:bodyPr/>
        <a:lstStyle/>
        <a:p>
          <a:endParaRPr lang="en-GB"/>
        </a:p>
      </dgm:t>
    </dgm:pt>
    <dgm:pt modelId="{863B5B0F-E950-416D-8DB7-6F4C8EB9F321}" type="sibTrans" cxnId="{D7F2E52E-E163-4AC3-A7BC-3AA98419ACFD}">
      <dgm:prSet/>
      <dgm:spPr/>
      <dgm:t>
        <a:bodyPr/>
        <a:lstStyle/>
        <a:p>
          <a:endParaRPr lang="en-GB"/>
        </a:p>
      </dgm:t>
    </dgm:pt>
    <dgm:pt modelId="{D864CF0E-F844-45DB-8027-EC05ED66C296}" type="pres">
      <dgm:prSet presAssocID="{59AA741D-6DCB-4504-B174-C0FB9955B2A2}" presName="Name0" presStyleCnt="0">
        <dgm:presLayoutVars>
          <dgm:dir/>
          <dgm:animLvl val="lvl"/>
          <dgm:resizeHandles val="exact"/>
        </dgm:presLayoutVars>
      </dgm:prSet>
      <dgm:spPr/>
    </dgm:pt>
    <dgm:pt modelId="{DBFE2FB7-67C1-450A-92C8-57BA0228ED18}" type="pres">
      <dgm:prSet presAssocID="{BF5EDF8D-B6A3-425A-BBEA-D9AC05356361}" presName="linNode" presStyleCnt="0"/>
      <dgm:spPr/>
    </dgm:pt>
    <dgm:pt modelId="{62B3D554-F5EE-4220-AA6C-13BCE96AC95B}" type="pres">
      <dgm:prSet presAssocID="{BF5EDF8D-B6A3-425A-BBEA-D9AC05356361}" presName="parentText" presStyleLbl="node1" presStyleIdx="0" presStyleCnt="5">
        <dgm:presLayoutVars>
          <dgm:chMax val="1"/>
          <dgm:bulletEnabled val="1"/>
        </dgm:presLayoutVars>
      </dgm:prSet>
      <dgm:spPr/>
    </dgm:pt>
    <dgm:pt modelId="{0A737612-EE07-462C-8DEB-936C3AC145B6}" type="pres">
      <dgm:prSet presAssocID="{BF5EDF8D-B6A3-425A-BBEA-D9AC05356361}" presName="descendantText" presStyleLbl="alignAccFollowNode1" presStyleIdx="0" presStyleCnt="5" custScaleY="110077" custLinFactNeighborY="469">
        <dgm:presLayoutVars>
          <dgm:bulletEnabled val="1"/>
        </dgm:presLayoutVars>
      </dgm:prSet>
      <dgm:spPr/>
    </dgm:pt>
    <dgm:pt modelId="{7DB90324-2577-4A01-A521-FEA5AD0C2C9A}" type="pres">
      <dgm:prSet presAssocID="{2001AE83-374A-42B4-8A15-7CF8F6674BFC}" presName="sp" presStyleCnt="0"/>
      <dgm:spPr/>
    </dgm:pt>
    <dgm:pt modelId="{6A01BACE-5F92-4C10-9BBE-ABC93368F2AF}" type="pres">
      <dgm:prSet presAssocID="{71113DA3-399C-41E1-B47E-64148584D32F}" presName="linNode" presStyleCnt="0"/>
      <dgm:spPr/>
    </dgm:pt>
    <dgm:pt modelId="{B8AC00EF-6E33-47F7-B7D6-80B521AC66D4}" type="pres">
      <dgm:prSet presAssocID="{71113DA3-399C-41E1-B47E-64148584D32F}" presName="parentText" presStyleLbl="node1" presStyleIdx="1" presStyleCnt="5">
        <dgm:presLayoutVars>
          <dgm:chMax val="1"/>
          <dgm:bulletEnabled val="1"/>
        </dgm:presLayoutVars>
      </dgm:prSet>
      <dgm:spPr/>
    </dgm:pt>
    <dgm:pt modelId="{AE31747C-E7A2-4321-A5EE-B10BE914EAD3}" type="pres">
      <dgm:prSet presAssocID="{71113DA3-399C-41E1-B47E-64148584D32F}" presName="descendantText" presStyleLbl="alignAccFollowNode1" presStyleIdx="1" presStyleCnt="5" custScaleY="111137" custLinFactNeighborY="1092">
        <dgm:presLayoutVars>
          <dgm:bulletEnabled val="1"/>
        </dgm:presLayoutVars>
      </dgm:prSet>
      <dgm:spPr/>
    </dgm:pt>
    <dgm:pt modelId="{BC0C89EC-D318-447A-8826-0E53F236A470}" type="pres">
      <dgm:prSet presAssocID="{2AD2BE95-3B65-4D99-AA2C-60B45B41893B}" presName="sp" presStyleCnt="0"/>
      <dgm:spPr/>
    </dgm:pt>
    <dgm:pt modelId="{71AEB2CF-6EED-4173-9CC5-EC0F5701CA1D}" type="pres">
      <dgm:prSet presAssocID="{27F177A8-9C0F-4916-9C1F-4A482A4BC838}" presName="linNode" presStyleCnt="0"/>
      <dgm:spPr/>
    </dgm:pt>
    <dgm:pt modelId="{9E0654FE-1307-4DF4-ACA4-EC30BB4E3B58}" type="pres">
      <dgm:prSet presAssocID="{27F177A8-9C0F-4916-9C1F-4A482A4BC838}" presName="parentText" presStyleLbl="node1" presStyleIdx="2" presStyleCnt="5">
        <dgm:presLayoutVars>
          <dgm:chMax val="1"/>
          <dgm:bulletEnabled val="1"/>
        </dgm:presLayoutVars>
      </dgm:prSet>
      <dgm:spPr/>
    </dgm:pt>
    <dgm:pt modelId="{55B940FD-B1F1-44E4-971E-20F3AE8AC9D1}" type="pres">
      <dgm:prSet presAssocID="{27F177A8-9C0F-4916-9C1F-4A482A4BC838}" presName="descendantText" presStyleLbl="alignAccFollowNode1" presStyleIdx="2" presStyleCnt="5" custScaleY="110449">
        <dgm:presLayoutVars>
          <dgm:bulletEnabled val="1"/>
        </dgm:presLayoutVars>
      </dgm:prSet>
      <dgm:spPr/>
    </dgm:pt>
    <dgm:pt modelId="{2B1DDC49-5FDC-43D7-8443-46B2D2D9B112}" type="pres">
      <dgm:prSet presAssocID="{D9DA18E6-8D54-48CE-BC8E-C7E89E3C4FA0}" presName="sp" presStyleCnt="0"/>
      <dgm:spPr/>
    </dgm:pt>
    <dgm:pt modelId="{673CCA54-B7FC-4F00-91BE-E23D154D0023}" type="pres">
      <dgm:prSet presAssocID="{81C3FE2A-AB3B-4FD4-B8D8-3A9B6ACCD4A2}" presName="linNode" presStyleCnt="0"/>
      <dgm:spPr/>
    </dgm:pt>
    <dgm:pt modelId="{CBE78A1A-F577-455D-8628-FF23D4CD39C7}" type="pres">
      <dgm:prSet presAssocID="{81C3FE2A-AB3B-4FD4-B8D8-3A9B6ACCD4A2}" presName="parentText" presStyleLbl="node1" presStyleIdx="3" presStyleCnt="5">
        <dgm:presLayoutVars>
          <dgm:chMax val="1"/>
          <dgm:bulletEnabled val="1"/>
        </dgm:presLayoutVars>
      </dgm:prSet>
      <dgm:spPr/>
    </dgm:pt>
    <dgm:pt modelId="{D67626FD-FEF6-4339-AB8F-DEAEB677F79D}" type="pres">
      <dgm:prSet presAssocID="{81C3FE2A-AB3B-4FD4-B8D8-3A9B6ACCD4A2}" presName="descendantText" presStyleLbl="alignAccFollowNode1" presStyleIdx="3" presStyleCnt="5" custScaleY="108626">
        <dgm:presLayoutVars>
          <dgm:bulletEnabled val="1"/>
        </dgm:presLayoutVars>
      </dgm:prSet>
      <dgm:spPr/>
    </dgm:pt>
    <dgm:pt modelId="{F2A5063B-7863-40A1-81A2-558D3AA244E0}" type="pres">
      <dgm:prSet presAssocID="{ECD53705-0FD8-4664-849F-FAD8B3BE1859}" presName="sp" presStyleCnt="0"/>
      <dgm:spPr/>
    </dgm:pt>
    <dgm:pt modelId="{9106DFF9-8AB6-4638-ADCB-04051520FD07}" type="pres">
      <dgm:prSet presAssocID="{2998A059-A7E6-4354-9DF6-82EE647A37A5}" presName="linNode" presStyleCnt="0"/>
      <dgm:spPr/>
    </dgm:pt>
    <dgm:pt modelId="{2FE207FD-25D2-4801-BFAC-44DDACD162D1}" type="pres">
      <dgm:prSet presAssocID="{2998A059-A7E6-4354-9DF6-82EE647A37A5}" presName="parentText" presStyleLbl="node1" presStyleIdx="4" presStyleCnt="5">
        <dgm:presLayoutVars>
          <dgm:chMax val="1"/>
          <dgm:bulletEnabled val="1"/>
        </dgm:presLayoutVars>
      </dgm:prSet>
      <dgm:spPr/>
    </dgm:pt>
    <dgm:pt modelId="{3190127C-18C8-4076-9BE6-8B014695069F}" type="pres">
      <dgm:prSet presAssocID="{2998A059-A7E6-4354-9DF6-82EE647A37A5}" presName="descendantText" presStyleLbl="alignAccFollowNode1" presStyleIdx="4" presStyleCnt="5" custScaleY="113921" custLinFactNeighborY="1670">
        <dgm:presLayoutVars>
          <dgm:bulletEnabled val="1"/>
        </dgm:presLayoutVars>
      </dgm:prSet>
      <dgm:spPr/>
    </dgm:pt>
  </dgm:ptLst>
  <dgm:cxnLst>
    <dgm:cxn modelId="{536D4804-CBEE-483D-A4AC-842D9C68FA03}" srcId="{27F177A8-9C0F-4916-9C1F-4A482A4BC838}" destId="{1AC9706F-7B39-4C17-9EB7-8A18531B58C8}" srcOrd="0" destOrd="0" parTransId="{3BA24BDD-0F73-4D37-9394-DBCBEE46CC6E}" sibTransId="{694A1810-C514-4A7E-B64C-EFD3722AF2EC}"/>
    <dgm:cxn modelId="{27AC630A-C54C-46FE-8B4D-0E4659EC9727}" type="presOf" srcId="{2998A059-A7E6-4354-9DF6-82EE647A37A5}" destId="{2FE207FD-25D2-4801-BFAC-44DDACD162D1}" srcOrd="0" destOrd="0" presId="urn:microsoft.com/office/officeart/2005/8/layout/vList5"/>
    <dgm:cxn modelId="{056CBB15-01DF-4AED-B85F-C83689A1A561}" srcId="{59AA741D-6DCB-4504-B174-C0FB9955B2A2}" destId="{71113DA3-399C-41E1-B47E-64148584D32F}" srcOrd="1" destOrd="0" parTransId="{7F9CCCA6-246C-4324-A3EB-C1D57E99ED6D}" sibTransId="{2AD2BE95-3B65-4D99-AA2C-60B45B41893B}"/>
    <dgm:cxn modelId="{300B7119-F0A3-4885-996A-DC8F76522239}" srcId="{27F177A8-9C0F-4916-9C1F-4A482A4BC838}" destId="{5375B08C-5505-42B8-8A4B-9663E55B6219}" srcOrd="2" destOrd="0" parTransId="{15EEC8CD-3F0B-482E-A349-4FA899CC16BC}" sibTransId="{DC7EEA7F-52C3-4238-8134-3CF0B5438DAA}"/>
    <dgm:cxn modelId="{B8697D19-3798-4927-968D-1BC7CC70B25C}" srcId="{71113DA3-399C-41E1-B47E-64148584D32F}" destId="{C3C7545D-1377-475A-BF8C-8F4783A6AF43}" srcOrd="0" destOrd="0" parTransId="{875409B0-A061-4358-9A2C-86AC611DE570}" sibTransId="{EA95970D-2D41-4263-858F-4F3FFA6A10BA}"/>
    <dgm:cxn modelId="{C9782B22-CBE6-491C-ADB2-42FFB41D0368}" srcId="{81C3FE2A-AB3B-4FD4-B8D8-3A9B6ACCD4A2}" destId="{AA4399CC-E34D-422D-9BAE-BA6606030FB9}" srcOrd="1" destOrd="0" parTransId="{D3D74882-D5B9-4E19-9A77-1BF1606CBCFC}" sibTransId="{C0E301E0-CB24-4D17-A91D-E433DE5F53BD}"/>
    <dgm:cxn modelId="{F392E027-6F43-4CD3-BBF8-BE1D73B4C989}" srcId="{71113DA3-399C-41E1-B47E-64148584D32F}" destId="{403F9BA6-2C56-4D2B-8BF6-EEFEC51204F0}" srcOrd="1" destOrd="0" parTransId="{4D8AD84D-52F1-49A3-A51A-53CB0F0C8683}" sibTransId="{EADD8782-DD87-4746-87D3-ADBF938ABDF8}"/>
    <dgm:cxn modelId="{D7F2E52E-E163-4AC3-A7BC-3AA98419ACFD}" srcId="{81C3FE2A-AB3B-4FD4-B8D8-3A9B6ACCD4A2}" destId="{AB1E3B9B-D830-4CEA-B2DC-506CA29E2190}" srcOrd="2" destOrd="0" parTransId="{FE239EE4-FD9F-4A65-AB4B-2144CCE6F650}" sibTransId="{863B5B0F-E950-416D-8DB7-6F4C8EB9F321}"/>
    <dgm:cxn modelId="{F6276E31-AFEB-483A-A3A5-546C50905532}" type="presOf" srcId="{8D1546D5-3F8B-4371-AC0A-1F48F602AD97}" destId="{0A737612-EE07-462C-8DEB-936C3AC145B6}" srcOrd="0" destOrd="2" presId="urn:microsoft.com/office/officeart/2005/8/layout/vList5"/>
    <dgm:cxn modelId="{B09ADE31-F8A0-448D-BF65-681F0A6AEEDF}" srcId="{59AA741D-6DCB-4504-B174-C0FB9955B2A2}" destId="{27F177A8-9C0F-4916-9C1F-4A482A4BC838}" srcOrd="2" destOrd="0" parTransId="{C27FDADB-0724-4F61-8DD2-9905C0C1AAA9}" sibTransId="{D9DA18E6-8D54-48CE-BC8E-C7E89E3C4FA0}"/>
    <dgm:cxn modelId="{01387A33-EFF8-4FC9-936C-A3FFDD1C944E}" type="presOf" srcId="{BC51C056-797A-45C4-B1B3-B3E5D20C8892}" destId="{D67626FD-FEF6-4339-AB8F-DEAEB677F79D}" srcOrd="0" destOrd="0" presId="urn:microsoft.com/office/officeart/2005/8/layout/vList5"/>
    <dgm:cxn modelId="{240F1A3E-A345-4888-B647-78546A20A302}" type="presOf" srcId="{27F177A8-9C0F-4916-9C1F-4A482A4BC838}" destId="{9E0654FE-1307-4DF4-ACA4-EC30BB4E3B58}" srcOrd="0" destOrd="0" presId="urn:microsoft.com/office/officeart/2005/8/layout/vList5"/>
    <dgm:cxn modelId="{FB4C155D-20B8-4E0E-A553-657F9DC761B8}" srcId="{BF5EDF8D-B6A3-425A-BBEA-D9AC05356361}" destId="{8D1546D5-3F8B-4371-AC0A-1F48F602AD97}" srcOrd="2" destOrd="0" parTransId="{719F3EB4-E3C2-47F2-8CF6-6BEC1FFEE719}" sibTransId="{62A2F3BB-F7B7-4D98-B753-8AD7932AB95F}"/>
    <dgm:cxn modelId="{03F30963-3DB9-4E61-AA82-708ECE4A5B65}" type="presOf" srcId="{94D67D3A-E4F9-446A-97CB-7871D5FA9ACC}" destId="{AE31747C-E7A2-4321-A5EE-B10BE914EAD3}" srcOrd="0" destOrd="2" presId="urn:microsoft.com/office/officeart/2005/8/layout/vList5"/>
    <dgm:cxn modelId="{754E6069-8E93-4EF7-8326-4AC38BD0D682}" type="presOf" srcId="{E40C7DFC-5EE2-46C7-A730-4E693383B12F}" destId="{0A737612-EE07-462C-8DEB-936C3AC145B6}" srcOrd="0" destOrd="1" presId="urn:microsoft.com/office/officeart/2005/8/layout/vList5"/>
    <dgm:cxn modelId="{0F29A46C-FA42-4791-8F66-C2B4E5B92BB4}" type="presOf" srcId="{1C442A93-669A-43BB-898B-9A316CB8A995}" destId="{55B940FD-B1F1-44E4-971E-20F3AE8AC9D1}" srcOrd="0" destOrd="1" presId="urn:microsoft.com/office/officeart/2005/8/layout/vList5"/>
    <dgm:cxn modelId="{911E336D-8F99-4813-8927-62CAD1C796C8}" type="presOf" srcId="{0526EDEF-0DC0-4D09-82C0-EE7A0B4D4A98}" destId="{0A737612-EE07-462C-8DEB-936C3AC145B6}" srcOrd="0" destOrd="0" presId="urn:microsoft.com/office/officeart/2005/8/layout/vList5"/>
    <dgm:cxn modelId="{B49AE26D-76D7-49E4-978C-1ACAF34929F3}" srcId="{59AA741D-6DCB-4504-B174-C0FB9955B2A2}" destId="{2998A059-A7E6-4354-9DF6-82EE647A37A5}" srcOrd="4" destOrd="0" parTransId="{888D5566-780D-49BF-B4B5-ED6D1A6347A2}" sibTransId="{41DEC2C8-A60F-44F0-8C5F-B020BE055A96}"/>
    <dgm:cxn modelId="{44BC7D4E-6AFD-4758-A62A-80A81A90E250}" type="presOf" srcId="{C3C7545D-1377-475A-BF8C-8F4783A6AF43}" destId="{AE31747C-E7A2-4321-A5EE-B10BE914EAD3}" srcOrd="0" destOrd="0" presId="urn:microsoft.com/office/officeart/2005/8/layout/vList5"/>
    <dgm:cxn modelId="{87A62D78-E9F9-45E2-A0CD-C99CE281C527}" type="presOf" srcId="{5375B08C-5505-42B8-8A4B-9663E55B6219}" destId="{55B940FD-B1F1-44E4-971E-20F3AE8AC9D1}" srcOrd="0" destOrd="2" presId="urn:microsoft.com/office/officeart/2005/8/layout/vList5"/>
    <dgm:cxn modelId="{0D3BEE78-F682-4446-B8F6-180D6A8AD748}" type="presOf" srcId="{1AC9706F-7B39-4C17-9EB7-8A18531B58C8}" destId="{55B940FD-B1F1-44E4-971E-20F3AE8AC9D1}" srcOrd="0" destOrd="0" presId="urn:microsoft.com/office/officeart/2005/8/layout/vList5"/>
    <dgm:cxn modelId="{BD7E2159-9611-4AEF-B6E5-2B1E77F0EDBE}" srcId="{27F177A8-9C0F-4916-9C1F-4A482A4BC838}" destId="{1C442A93-669A-43BB-898B-9A316CB8A995}" srcOrd="1" destOrd="0" parTransId="{4923608B-67E7-4C5B-A623-B0BE64FA4E52}" sibTransId="{931D97BD-08C6-4284-9BB1-E8959913FC00}"/>
    <dgm:cxn modelId="{C2495E5A-4F6B-4DC3-8646-B80326D1511B}" srcId="{59AA741D-6DCB-4504-B174-C0FB9955B2A2}" destId="{BF5EDF8D-B6A3-425A-BBEA-D9AC05356361}" srcOrd="0" destOrd="0" parTransId="{CFBC2709-47EE-4088-8126-988308F66A34}" sibTransId="{2001AE83-374A-42B4-8A15-7CF8F6674BFC}"/>
    <dgm:cxn modelId="{51BA9F7C-27DE-4466-8201-6CB6A8CE47F5}" type="presOf" srcId="{BF5EDF8D-B6A3-425A-BBEA-D9AC05356361}" destId="{62B3D554-F5EE-4220-AA6C-13BCE96AC95B}" srcOrd="0" destOrd="0" presId="urn:microsoft.com/office/officeart/2005/8/layout/vList5"/>
    <dgm:cxn modelId="{DE2EAE8B-FF21-4CE5-B679-D77B38BA0F25}" type="presOf" srcId="{71113DA3-399C-41E1-B47E-64148584D32F}" destId="{B8AC00EF-6E33-47F7-B7D6-80B521AC66D4}" srcOrd="0" destOrd="0" presId="urn:microsoft.com/office/officeart/2005/8/layout/vList5"/>
    <dgm:cxn modelId="{32EF3292-0870-4AAC-847C-E5B0D76E71D3}" srcId="{81C3FE2A-AB3B-4FD4-B8D8-3A9B6ACCD4A2}" destId="{BC51C056-797A-45C4-B1B3-B3E5D20C8892}" srcOrd="0" destOrd="0" parTransId="{A83D741F-0089-4D9F-B441-1255EBCCCB32}" sibTransId="{8CB481C1-189E-49C0-BAA8-FED66651F195}"/>
    <dgm:cxn modelId="{6DA4AF9F-DFDE-412C-9CFF-2A06EC054EB7}" srcId="{BF5EDF8D-B6A3-425A-BBEA-D9AC05356361}" destId="{0526EDEF-0DC0-4D09-82C0-EE7A0B4D4A98}" srcOrd="0" destOrd="0" parTransId="{EA135BD3-C0B0-4A40-9960-A3E6146401CE}" sibTransId="{FF9FA606-0BD7-47C2-8281-CD9FF32AF195}"/>
    <dgm:cxn modelId="{A9D172A0-BF21-4E8E-A8EA-ED72EFA5F49F}" srcId="{2998A059-A7E6-4354-9DF6-82EE647A37A5}" destId="{768F911C-AE9A-4A6D-B227-BCBC399E3E08}" srcOrd="1" destOrd="0" parTransId="{02264494-D4EA-4252-836A-7741B53D4255}" sibTransId="{135CC1A8-D93D-4FE4-AE97-8F6BB9FB7D54}"/>
    <dgm:cxn modelId="{8D3AF1AA-3BB7-4656-B483-4ECC701BEC1D}" srcId="{71113DA3-399C-41E1-B47E-64148584D32F}" destId="{94D67D3A-E4F9-446A-97CB-7871D5FA9ACC}" srcOrd="2" destOrd="0" parTransId="{FBB4E529-DB6D-4AE6-93BC-3A50CDB4B102}" sibTransId="{CBEFB2B1-0899-48FE-A1B0-8C4180F8ADF9}"/>
    <dgm:cxn modelId="{44CA71B6-4F35-4E47-B212-90EDA445BF2D}" srcId="{BF5EDF8D-B6A3-425A-BBEA-D9AC05356361}" destId="{E40C7DFC-5EE2-46C7-A730-4E693383B12F}" srcOrd="1" destOrd="0" parTransId="{98118042-575D-4100-952F-DFDA2B483ECD}" sibTransId="{6E9C36C5-12A7-4132-A538-A1C15E3983FA}"/>
    <dgm:cxn modelId="{6E5DA9B9-C710-4A2D-9651-4588191ADD31}" srcId="{59AA741D-6DCB-4504-B174-C0FB9955B2A2}" destId="{81C3FE2A-AB3B-4FD4-B8D8-3A9B6ACCD4A2}" srcOrd="3" destOrd="0" parTransId="{9A5698EE-2246-4141-8788-631928F292F0}" sibTransId="{ECD53705-0FD8-4664-849F-FAD8B3BE1859}"/>
    <dgm:cxn modelId="{5E7BBFBC-A1FB-410A-A589-AEE5A2DC9A94}" type="presOf" srcId="{AB1E3B9B-D830-4CEA-B2DC-506CA29E2190}" destId="{D67626FD-FEF6-4339-AB8F-DEAEB677F79D}" srcOrd="0" destOrd="2" presId="urn:microsoft.com/office/officeart/2005/8/layout/vList5"/>
    <dgm:cxn modelId="{021F2DC6-5E85-48B3-AD95-F1E6AC7735B0}" type="presOf" srcId="{403F9BA6-2C56-4D2B-8BF6-EEFEC51204F0}" destId="{AE31747C-E7A2-4321-A5EE-B10BE914EAD3}" srcOrd="0" destOrd="1" presId="urn:microsoft.com/office/officeart/2005/8/layout/vList5"/>
    <dgm:cxn modelId="{4BF84ECE-C27A-42C9-963F-BA65E3446503}" type="presOf" srcId="{59AA741D-6DCB-4504-B174-C0FB9955B2A2}" destId="{D864CF0E-F844-45DB-8027-EC05ED66C296}" srcOrd="0" destOrd="0" presId="urn:microsoft.com/office/officeart/2005/8/layout/vList5"/>
    <dgm:cxn modelId="{22CF51D0-D317-4FAD-B600-E650B1DC1283}" type="presOf" srcId="{AA4399CC-E34D-422D-9BAE-BA6606030FB9}" destId="{D67626FD-FEF6-4339-AB8F-DEAEB677F79D}" srcOrd="0" destOrd="1" presId="urn:microsoft.com/office/officeart/2005/8/layout/vList5"/>
    <dgm:cxn modelId="{804F1DD3-29A3-4903-B49B-343137D73017}" type="presOf" srcId="{F187029D-692B-4321-A0E3-68A39153B3DD}" destId="{3190127C-18C8-4076-9BE6-8B014695069F}" srcOrd="0" destOrd="2" presId="urn:microsoft.com/office/officeart/2005/8/layout/vList5"/>
    <dgm:cxn modelId="{FBFE18D5-2E36-47C4-9391-1D5EC06BEF63}" type="presOf" srcId="{81C3FE2A-AB3B-4FD4-B8D8-3A9B6ACCD4A2}" destId="{CBE78A1A-F577-455D-8628-FF23D4CD39C7}" srcOrd="0" destOrd="0" presId="urn:microsoft.com/office/officeart/2005/8/layout/vList5"/>
    <dgm:cxn modelId="{3D71C7EF-A77A-445B-8090-E1E774095847}" type="presOf" srcId="{768F911C-AE9A-4A6D-B227-BCBC399E3E08}" destId="{3190127C-18C8-4076-9BE6-8B014695069F}" srcOrd="0" destOrd="1" presId="urn:microsoft.com/office/officeart/2005/8/layout/vList5"/>
    <dgm:cxn modelId="{A24593F0-7490-4779-8805-BC06CED627BF}" srcId="{2998A059-A7E6-4354-9DF6-82EE647A37A5}" destId="{F187029D-692B-4321-A0E3-68A39153B3DD}" srcOrd="2" destOrd="0" parTransId="{0F0385E2-74F2-4D77-8804-AB9309B8DE65}" sibTransId="{79882B3D-F33A-4AF2-A9DF-D51E5AEBC8EC}"/>
    <dgm:cxn modelId="{7DB215F9-5434-4C7A-9041-0E220F2AAE46}" type="presOf" srcId="{DF7161C3-14F2-4741-9AFD-486188EAADE7}" destId="{3190127C-18C8-4076-9BE6-8B014695069F}" srcOrd="0" destOrd="0" presId="urn:microsoft.com/office/officeart/2005/8/layout/vList5"/>
    <dgm:cxn modelId="{8D17A9F9-FD91-4BF5-BB34-7FF72C40307B}" srcId="{2998A059-A7E6-4354-9DF6-82EE647A37A5}" destId="{DF7161C3-14F2-4741-9AFD-486188EAADE7}" srcOrd="0" destOrd="0" parTransId="{D4A0172F-2F98-4EC4-B570-B36EFD011FA1}" sibTransId="{BC006EBD-5051-4014-81FE-F290A4FAA31C}"/>
    <dgm:cxn modelId="{C1BB579D-F227-4E22-9D82-CBF92004DB47}" type="presParOf" srcId="{D864CF0E-F844-45DB-8027-EC05ED66C296}" destId="{DBFE2FB7-67C1-450A-92C8-57BA0228ED18}" srcOrd="0" destOrd="0" presId="urn:microsoft.com/office/officeart/2005/8/layout/vList5"/>
    <dgm:cxn modelId="{A1204FF9-E1E2-455A-8862-5CF34C466362}" type="presParOf" srcId="{DBFE2FB7-67C1-450A-92C8-57BA0228ED18}" destId="{62B3D554-F5EE-4220-AA6C-13BCE96AC95B}" srcOrd="0" destOrd="0" presId="urn:microsoft.com/office/officeart/2005/8/layout/vList5"/>
    <dgm:cxn modelId="{4BE41D56-3B52-4E14-B36F-7D7978C466D9}" type="presParOf" srcId="{DBFE2FB7-67C1-450A-92C8-57BA0228ED18}" destId="{0A737612-EE07-462C-8DEB-936C3AC145B6}" srcOrd="1" destOrd="0" presId="urn:microsoft.com/office/officeart/2005/8/layout/vList5"/>
    <dgm:cxn modelId="{4CDEDD1A-A44B-41DF-81B6-5D8B467F7066}" type="presParOf" srcId="{D864CF0E-F844-45DB-8027-EC05ED66C296}" destId="{7DB90324-2577-4A01-A521-FEA5AD0C2C9A}" srcOrd="1" destOrd="0" presId="urn:microsoft.com/office/officeart/2005/8/layout/vList5"/>
    <dgm:cxn modelId="{2B6E0E66-3ECA-4B04-BAFF-1E0C90621BA9}" type="presParOf" srcId="{D864CF0E-F844-45DB-8027-EC05ED66C296}" destId="{6A01BACE-5F92-4C10-9BBE-ABC93368F2AF}" srcOrd="2" destOrd="0" presId="urn:microsoft.com/office/officeart/2005/8/layout/vList5"/>
    <dgm:cxn modelId="{BE60E094-5009-46D1-98C1-CC0A2ABB3EC4}" type="presParOf" srcId="{6A01BACE-5F92-4C10-9BBE-ABC93368F2AF}" destId="{B8AC00EF-6E33-47F7-B7D6-80B521AC66D4}" srcOrd="0" destOrd="0" presId="urn:microsoft.com/office/officeart/2005/8/layout/vList5"/>
    <dgm:cxn modelId="{DFC2077E-90E5-496D-856F-517B9D3E4B64}" type="presParOf" srcId="{6A01BACE-5F92-4C10-9BBE-ABC93368F2AF}" destId="{AE31747C-E7A2-4321-A5EE-B10BE914EAD3}" srcOrd="1" destOrd="0" presId="urn:microsoft.com/office/officeart/2005/8/layout/vList5"/>
    <dgm:cxn modelId="{3E730BAE-4F2E-458A-B52C-FB50566347E2}" type="presParOf" srcId="{D864CF0E-F844-45DB-8027-EC05ED66C296}" destId="{BC0C89EC-D318-447A-8826-0E53F236A470}" srcOrd="3" destOrd="0" presId="urn:microsoft.com/office/officeart/2005/8/layout/vList5"/>
    <dgm:cxn modelId="{39EF4A3D-F711-4BB5-B274-BF0EC9CAB515}" type="presParOf" srcId="{D864CF0E-F844-45DB-8027-EC05ED66C296}" destId="{71AEB2CF-6EED-4173-9CC5-EC0F5701CA1D}" srcOrd="4" destOrd="0" presId="urn:microsoft.com/office/officeart/2005/8/layout/vList5"/>
    <dgm:cxn modelId="{6065B3D3-834B-4D11-9AB6-90E32C95F27B}" type="presParOf" srcId="{71AEB2CF-6EED-4173-9CC5-EC0F5701CA1D}" destId="{9E0654FE-1307-4DF4-ACA4-EC30BB4E3B58}" srcOrd="0" destOrd="0" presId="urn:microsoft.com/office/officeart/2005/8/layout/vList5"/>
    <dgm:cxn modelId="{4A646B1B-B968-4248-9891-CEDAAADD31B4}" type="presParOf" srcId="{71AEB2CF-6EED-4173-9CC5-EC0F5701CA1D}" destId="{55B940FD-B1F1-44E4-971E-20F3AE8AC9D1}" srcOrd="1" destOrd="0" presId="urn:microsoft.com/office/officeart/2005/8/layout/vList5"/>
    <dgm:cxn modelId="{11571B81-8E19-43E8-BCC4-64EC527E0316}" type="presParOf" srcId="{D864CF0E-F844-45DB-8027-EC05ED66C296}" destId="{2B1DDC49-5FDC-43D7-8443-46B2D2D9B112}" srcOrd="5" destOrd="0" presId="urn:microsoft.com/office/officeart/2005/8/layout/vList5"/>
    <dgm:cxn modelId="{DBBAA44D-C645-4FED-A2FB-775E90BB3435}" type="presParOf" srcId="{D864CF0E-F844-45DB-8027-EC05ED66C296}" destId="{673CCA54-B7FC-4F00-91BE-E23D154D0023}" srcOrd="6" destOrd="0" presId="urn:microsoft.com/office/officeart/2005/8/layout/vList5"/>
    <dgm:cxn modelId="{87C8133C-BA43-4ED0-B047-61861158EE77}" type="presParOf" srcId="{673CCA54-B7FC-4F00-91BE-E23D154D0023}" destId="{CBE78A1A-F577-455D-8628-FF23D4CD39C7}" srcOrd="0" destOrd="0" presId="urn:microsoft.com/office/officeart/2005/8/layout/vList5"/>
    <dgm:cxn modelId="{0146B67B-3F93-48E5-8D8A-BE6E08D2FF0E}" type="presParOf" srcId="{673CCA54-B7FC-4F00-91BE-E23D154D0023}" destId="{D67626FD-FEF6-4339-AB8F-DEAEB677F79D}" srcOrd="1" destOrd="0" presId="urn:microsoft.com/office/officeart/2005/8/layout/vList5"/>
    <dgm:cxn modelId="{6EF716E4-9175-41AC-BA58-A9FD869C40D6}" type="presParOf" srcId="{D864CF0E-F844-45DB-8027-EC05ED66C296}" destId="{F2A5063B-7863-40A1-81A2-558D3AA244E0}" srcOrd="7" destOrd="0" presId="urn:microsoft.com/office/officeart/2005/8/layout/vList5"/>
    <dgm:cxn modelId="{1C17CEA7-6879-4139-8718-56BF1FE15655}" type="presParOf" srcId="{D864CF0E-F844-45DB-8027-EC05ED66C296}" destId="{9106DFF9-8AB6-4638-ADCB-04051520FD07}" srcOrd="8" destOrd="0" presId="urn:microsoft.com/office/officeart/2005/8/layout/vList5"/>
    <dgm:cxn modelId="{39A8BCD0-3C11-477A-B668-67F4B098880F}" type="presParOf" srcId="{9106DFF9-8AB6-4638-ADCB-04051520FD07}" destId="{2FE207FD-25D2-4801-BFAC-44DDACD162D1}" srcOrd="0" destOrd="0" presId="urn:microsoft.com/office/officeart/2005/8/layout/vList5"/>
    <dgm:cxn modelId="{0E5C5D01-B8C6-4C49-A856-A1A200BD794C}" type="presParOf" srcId="{9106DFF9-8AB6-4638-ADCB-04051520FD07}" destId="{3190127C-18C8-4076-9BE6-8B014695069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962BB20-FB3B-4F4C-A78F-22A062690227}"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03F10853-105F-4AD4-A05F-EF161D38B2C8}">
      <dgm:prSet phldrT="[Text]"/>
      <dgm:spPr/>
      <dgm:t>
        <a:bodyPr/>
        <a:lstStyle/>
        <a:p>
          <a:r>
            <a:rPr lang="en-US" b="1" dirty="0">
              <a:latin typeface="Nunito"/>
            </a:rPr>
            <a:t>Avoidant coping </a:t>
          </a:r>
          <a:r>
            <a:rPr lang="en-US" dirty="0">
              <a:latin typeface="Nunito"/>
            </a:rPr>
            <a:t>is when you try to ignore or escape from challenges, you try to pretend that they aren’t happening.</a:t>
          </a:r>
          <a:endParaRPr lang="en-GB" dirty="0"/>
        </a:p>
      </dgm:t>
    </dgm:pt>
    <dgm:pt modelId="{E754B0E5-6992-4152-8E6F-39B16C3B234A}" type="parTrans" cxnId="{B80B66C3-475B-4913-BF2C-F43F9AB1BC4C}">
      <dgm:prSet/>
      <dgm:spPr/>
      <dgm:t>
        <a:bodyPr/>
        <a:lstStyle/>
        <a:p>
          <a:endParaRPr lang="en-GB"/>
        </a:p>
      </dgm:t>
    </dgm:pt>
    <dgm:pt modelId="{9E4E6A8B-B00A-4CAA-B350-E34C0DFAEB3D}" type="sibTrans" cxnId="{B80B66C3-475B-4913-BF2C-F43F9AB1BC4C}">
      <dgm:prSet/>
      <dgm:spPr/>
      <dgm:t>
        <a:bodyPr/>
        <a:lstStyle/>
        <a:p>
          <a:endParaRPr lang="en-GB"/>
        </a:p>
      </dgm:t>
    </dgm:pt>
    <dgm:pt modelId="{70825A5A-B611-4E9F-8BF7-C7906D899A9B}">
      <dgm:prSet phldrT="[Text]"/>
      <dgm:spPr/>
      <dgm:t>
        <a:bodyPr/>
        <a:lstStyle/>
        <a:p>
          <a:r>
            <a:rPr lang="en-US" b="1" dirty="0">
              <a:latin typeface="Nunito"/>
            </a:rPr>
            <a:t>Secondary coping </a:t>
          </a:r>
          <a:r>
            <a:rPr lang="en-US" dirty="0">
              <a:latin typeface="Nunito"/>
            </a:rPr>
            <a:t>is when you adapt to the stressor and change the way you respond to its challenges</a:t>
          </a:r>
          <a:endParaRPr lang="en-GB" dirty="0"/>
        </a:p>
      </dgm:t>
    </dgm:pt>
    <dgm:pt modelId="{C0DDCCE2-EAF1-40E6-8A8A-2C4A8D4A7859}" type="parTrans" cxnId="{DD3CE62E-98E0-4688-96C3-8203672C25B9}">
      <dgm:prSet/>
      <dgm:spPr/>
      <dgm:t>
        <a:bodyPr/>
        <a:lstStyle/>
        <a:p>
          <a:endParaRPr lang="en-GB"/>
        </a:p>
      </dgm:t>
    </dgm:pt>
    <dgm:pt modelId="{93DCB377-27EE-4D30-AFF1-9C7543A26D31}" type="sibTrans" cxnId="{DD3CE62E-98E0-4688-96C3-8203672C25B9}">
      <dgm:prSet/>
      <dgm:spPr/>
      <dgm:t>
        <a:bodyPr/>
        <a:lstStyle/>
        <a:p>
          <a:endParaRPr lang="en-GB"/>
        </a:p>
      </dgm:t>
    </dgm:pt>
    <dgm:pt modelId="{7BB0C217-D4EF-4E57-B5CF-215DAF68D4E4}">
      <dgm:prSet/>
      <dgm:spPr/>
      <dgm:t>
        <a:bodyPr/>
        <a:lstStyle/>
        <a:p>
          <a:pPr>
            <a:spcAft>
              <a:spcPts val="0"/>
            </a:spcAft>
          </a:pPr>
          <a:r>
            <a:rPr lang="en-US" b="1" dirty="0">
              <a:latin typeface="Nunito"/>
            </a:rPr>
            <a:t>Primary coping </a:t>
          </a:r>
          <a:r>
            <a:rPr lang="en-US" dirty="0">
              <a:latin typeface="Nunito"/>
            </a:rPr>
            <a:t>is when you tackle the source of your challenges to change your stress, through problem-solving. </a:t>
          </a:r>
          <a:endParaRPr lang="en-GB" dirty="0"/>
        </a:p>
      </dgm:t>
    </dgm:pt>
    <dgm:pt modelId="{D4ED0EB8-6FF5-4A1A-A3A8-489C6C16A1CF}" type="parTrans" cxnId="{FF70A3D0-3AE3-46CD-A12C-C9117934B412}">
      <dgm:prSet/>
      <dgm:spPr/>
      <dgm:t>
        <a:bodyPr/>
        <a:lstStyle/>
        <a:p>
          <a:endParaRPr lang="en-GB"/>
        </a:p>
      </dgm:t>
    </dgm:pt>
    <dgm:pt modelId="{65263B33-2371-4ABF-9103-C9FBA5F9016B}" type="sibTrans" cxnId="{FF70A3D0-3AE3-46CD-A12C-C9117934B412}">
      <dgm:prSet/>
      <dgm:spPr/>
      <dgm:t>
        <a:bodyPr/>
        <a:lstStyle/>
        <a:p>
          <a:endParaRPr lang="en-GB"/>
        </a:p>
      </dgm:t>
    </dgm:pt>
    <dgm:pt modelId="{AFCB7D05-ADC3-4DC6-81F6-B9FB556AD616}" type="pres">
      <dgm:prSet presAssocID="{C962BB20-FB3B-4F4C-A78F-22A062690227}" presName="Name0" presStyleCnt="0">
        <dgm:presLayoutVars>
          <dgm:chMax val="7"/>
          <dgm:chPref val="7"/>
          <dgm:dir/>
        </dgm:presLayoutVars>
      </dgm:prSet>
      <dgm:spPr/>
    </dgm:pt>
    <dgm:pt modelId="{2221A6F6-3ABB-4F5E-9B8D-E633B38E9C71}" type="pres">
      <dgm:prSet presAssocID="{C962BB20-FB3B-4F4C-A78F-22A062690227}" presName="Name1" presStyleCnt="0"/>
      <dgm:spPr/>
    </dgm:pt>
    <dgm:pt modelId="{5D1EEE89-DE32-43F1-83E7-D475255B8AEA}" type="pres">
      <dgm:prSet presAssocID="{C962BB20-FB3B-4F4C-A78F-22A062690227}" presName="cycle" presStyleCnt="0"/>
      <dgm:spPr/>
    </dgm:pt>
    <dgm:pt modelId="{5E5F434F-E426-4295-B2D2-7141DB91C4B5}" type="pres">
      <dgm:prSet presAssocID="{C962BB20-FB3B-4F4C-A78F-22A062690227}" presName="srcNode" presStyleLbl="node1" presStyleIdx="0" presStyleCnt="3"/>
      <dgm:spPr/>
    </dgm:pt>
    <dgm:pt modelId="{377781AF-B2F3-4605-8D1B-B687A4A2C350}" type="pres">
      <dgm:prSet presAssocID="{C962BB20-FB3B-4F4C-A78F-22A062690227}" presName="conn" presStyleLbl="parChTrans1D2" presStyleIdx="0" presStyleCnt="1"/>
      <dgm:spPr/>
    </dgm:pt>
    <dgm:pt modelId="{0077BA59-F6B0-4AA6-9286-2314640C98F7}" type="pres">
      <dgm:prSet presAssocID="{C962BB20-FB3B-4F4C-A78F-22A062690227}" presName="extraNode" presStyleLbl="node1" presStyleIdx="0" presStyleCnt="3"/>
      <dgm:spPr/>
    </dgm:pt>
    <dgm:pt modelId="{19C8B0C2-98C9-4A8C-B149-A36E45538396}" type="pres">
      <dgm:prSet presAssocID="{C962BB20-FB3B-4F4C-A78F-22A062690227}" presName="dstNode" presStyleLbl="node1" presStyleIdx="0" presStyleCnt="3"/>
      <dgm:spPr/>
    </dgm:pt>
    <dgm:pt modelId="{47209D82-517E-4796-8891-1020B0E8290D}" type="pres">
      <dgm:prSet presAssocID="{03F10853-105F-4AD4-A05F-EF161D38B2C8}" presName="text_1" presStyleLbl="node1" presStyleIdx="0" presStyleCnt="3">
        <dgm:presLayoutVars>
          <dgm:bulletEnabled val="1"/>
        </dgm:presLayoutVars>
      </dgm:prSet>
      <dgm:spPr/>
    </dgm:pt>
    <dgm:pt modelId="{5B2F8BD1-E140-43D5-BCB6-539F9274CED7}" type="pres">
      <dgm:prSet presAssocID="{03F10853-105F-4AD4-A05F-EF161D38B2C8}" presName="accent_1" presStyleCnt="0"/>
      <dgm:spPr/>
    </dgm:pt>
    <dgm:pt modelId="{0D6BDB8E-FF69-40BB-AA63-B142E6F172FB}" type="pres">
      <dgm:prSet presAssocID="{03F10853-105F-4AD4-A05F-EF161D38B2C8}" presName="accentRepeatNode" presStyleLbl="solidFgAcc1" presStyleIdx="0" presStyleCnt="3"/>
      <dgm:spPr/>
    </dgm:pt>
    <dgm:pt modelId="{37980D70-0253-4754-AE03-86E68EA5652F}" type="pres">
      <dgm:prSet presAssocID="{7BB0C217-D4EF-4E57-B5CF-215DAF68D4E4}" presName="text_2" presStyleLbl="node1" presStyleIdx="1" presStyleCnt="3">
        <dgm:presLayoutVars>
          <dgm:bulletEnabled val="1"/>
        </dgm:presLayoutVars>
      </dgm:prSet>
      <dgm:spPr/>
    </dgm:pt>
    <dgm:pt modelId="{4024CB49-BC17-47D2-ACCF-B22D80D42111}" type="pres">
      <dgm:prSet presAssocID="{7BB0C217-D4EF-4E57-B5CF-215DAF68D4E4}" presName="accent_2" presStyleCnt="0"/>
      <dgm:spPr/>
    </dgm:pt>
    <dgm:pt modelId="{F306C52B-CAC1-4035-8938-D85887D57666}" type="pres">
      <dgm:prSet presAssocID="{7BB0C217-D4EF-4E57-B5CF-215DAF68D4E4}" presName="accentRepeatNode" presStyleLbl="solidFgAcc1" presStyleIdx="1" presStyleCnt="3"/>
      <dgm:spPr/>
    </dgm:pt>
    <dgm:pt modelId="{FFBD23B4-3E75-4FA4-B4B7-5606DA1B9219}" type="pres">
      <dgm:prSet presAssocID="{70825A5A-B611-4E9F-8BF7-C7906D899A9B}" presName="text_3" presStyleLbl="node1" presStyleIdx="2" presStyleCnt="3">
        <dgm:presLayoutVars>
          <dgm:bulletEnabled val="1"/>
        </dgm:presLayoutVars>
      </dgm:prSet>
      <dgm:spPr/>
    </dgm:pt>
    <dgm:pt modelId="{63E8A32D-FF4E-48DB-87FC-BB4BA1C951DB}" type="pres">
      <dgm:prSet presAssocID="{70825A5A-B611-4E9F-8BF7-C7906D899A9B}" presName="accent_3" presStyleCnt="0"/>
      <dgm:spPr/>
    </dgm:pt>
    <dgm:pt modelId="{F2B54DEF-7B83-4901-8C5A-CE70EB0B7342}" type="pres">
      <dgm:prSet presAssocID="{70825A5A-B611-4E9F-8BF7-C7906D899A9B}" presName="accentRepeatNode" presStyleLbl="solidFgAcc1" presStyleIdx="2" presStyleCnt="3"/>
      <dgm:spPr/>
    </dgm:pt>
  </dgm:ptLst>
  <dgm:cxnLst>
    <dgm:cxn modelId="{90EFCD1C-0949-4149-8C77-EC951C7AC6B7}" type="presOf" srcId="{70825A5A-B611-4E9F-8BF7-C7906D899A9B}" destId="{FFBD23B4-3E75-4FA4-B4B7-5606DA1B9219}" srcOrd="0" destOrd="0" presId="urn:microsoft.com/office/officeart/2008/layout/VerticalCurvedList"/>
    <dgm:cxn modelId="{DD3CE62E-98E0-4688-96C3-8203672C25B9}" srcId="{C962BB20-FB3B-4F4C-A78F-22A062690227}" destId="{70825A5A-B611-4E9F-8BF7-C7906D899A9B}" srcOrd="2" destOrd="0" parTransId="{C0DDCCE2-EAF1-40E6-8A8A-2C4A8D4A7859}" sibTransId="{93DCB377-27EE-4D30-AFF1-9C7543A26D31}"/>
    <dgm:cxn modelId="{94C7673C-FB88-4F37-AC17-D51AFAC95C6B}" type="presOf" srcId="{7BB0C217-D4EF-4E57-B5CF-215DAF68D4E4}" destId="{37980D70-0253-4754-AE03-86E68EA5652F}" srcOrd="0" destOrd="0" presId="urn:microsoft.com/office/officeart/2008/layout/VerticalCurvedList"/>
    <dgm:cxn modelId="{D220D17B-7634-441B-8639-336177D3B5EF}" type="presOf" srcId="{C962BB20-FB3B-4F4C-A78F-22A062690227}" destId="{AFCB7D05-ADC3-4DC6-81F6-B9FB556AD616}" srcOrd="0" destOrd="0" presId="urn:microsoft.com/office/officeart/2008/layout/VerticalCurvedList"/>
    <dgm:cxn modelId="{B80B66C3-475B-4913-BF2C-F43F9AB1BC4C}" srcId="{C962BB20-FB3B-4F4C-A78F-22A062690227}" destId="{03F10853-105F-4AD4-A05F-EF161D38B2C8}" srcOrd="0" destOrd="0" parTransId="{E754B0E5-6992-4152-8E6F-39B16C3B234A}" sibTransId="{9E4E6A8B-B00A-4CAA-B350-E34C0DFAEB3D}"/>
    <dgm:cxn modelId="{ED0C92C8-3115-46B0-98A5-050F26C2B88A}" type="presOf" srcId="{9E4E6A8B-B00A-4CAA-B350-E34C0DFAEB3D}" destId="{377781AF-B2F3-4605-8D1B-B687A4A2C350}" srcOrd="0" destOrd="0" presId="urn:microsoft.com/office/officeart/2008/layout/VerticalCurvedList"/>
    <dgm:cxn modelId="{FF70A3D0-3AE3-46CD-A12C-C9117934B412}" srcId="{C962BB20-FB3B-4F4C-A78F-22A062690227}" destId="{7BB0C217-D4EF-4E57-B5CF-215DAF68D4E4}" srcOrd="1" destOrd="0" parTransId="{D4ED0EB8-6FF5-4A1A-A3A8-489C6C16A1CF}" sibTransId="{65263B33-2371-4ABF-9103-C9FBA5F9016B}"/>
    <dgm:cxn modelId="{DAE176D8-BA1F-481C-A792-9CA4AA84F3D5}" type="presOf" srcId="{03F10853-105F-4AD4-A05F-EF161D38B2C8}" destId="{47209D82-517E-4796-8891-1020B0E8290D}" srcOrd="0" destOrd="0" presId="urn:microsoft.com/office/officeart/2008/layout/VerticalCurvedList"/>
    <dgm:cxn modelId="{42A00F07-B96C-4094-99BC-7FA3249E896D}" type="presParOf" srcId="{AFCB7D05-ADC3-4DC6-81F6-B9FB556AD616}" destId="{2221A6F6-3ABB-4F5E-9B8D-E633B38E9C71}" srcOrd="0" destOrd="0" presId="urn:microsoft.com/office/officeart/2008/layout/VerticalCurvedList"/>
    <dgm:cxn modelId="{B55822AC-95DF-4315-98DA-C60E2C425C4A}" type="presParOf" srcId="{2221A6F6-3ABB-4F5E-9B8D-E633B38E9C71}" destId="{5D1EEE89-DE32-43F1-83E7-D475255B8AEA}" srcOrd="0" destOrd="0" presId="urn:microsoft.com/office/officeart/2008/layout/VerticalCurvedList"/>
    <dgm:cxn modelId="{40C02879-8F12-4232-9AC5-296E40BD0A3C}" type="presParOf" srcId="{5D1EEE89-DE32-43F1-83E7-D475255B8AEA}" destId="{5E5F434F-E426-4295-B2D2-7141DB91C4B5}" srcOrd="0" destOrd="0" presId="urn:microsoft.com/office/officeart/2008/layout/VerticalCurvedList"/>
    <dgm:cxn modelId="{B1E57B35-AD0A-468E-90BB-EA9EF14BE477}" type="presParOf" srcId="{5D1EEE89-DE32-43F1-83E7-D475255B8AEA}" destId="{377781AF-B2F3-4605-8D1B-B687A4A2C350}" srcOrd="1" destOrd="0" presId="urn:microsoft.com/office/officeart/2008/layout/VerticalCurvedList"/>
    <dgm:cxn modelId="{898745C7-822C-4595-92BB-4EBDD66476A2}" type="presParOf" srcId="{5D1EEE89-DE32-43F1-83E7-D475255B8AEA}" destId="{0077BA59-F6B0-4AA6-9286-2314640C98F7}" srcOrd="2" destOrd="0" presId="urn:microsoft.com/office/officeart/2008/layout/VerticalCurvedList"/>
    <dgm:cxn modelId="{69E8397C-5DD8-46D2-AE93-C29DDB97656C}" type="presParOf" srcId="{5D1EEE89-DE32-43F1-83E7-D475255B8AEA}" destId="{19C8B0C2-98C9-4A8C-B149-A36E45538396}" srcOrd="3" destOrd="0" presId="urn:microsoft.com/office/officeart/2008/layout/VerticalCurvedList"/>
    <dgm:cxn modelId="{2FD996D1-1295-4014-B742-4CB5077D256E}" type="presParOf" srcId="{2221A6F6-3ABB-4F5E-9B8D-E633B38E9C71}" destId="{47209D82-517E-4796-8891-1020B0E8290D}" srcOrd="1" destOrd="0" presId="urn:microsoft.com/office/officeart/2008/layout/VerticalCurvedList"/>
    <dgm:cxn modelId="{2E759575-2C5F-4851-9A06-1CE8452B1033}" type="presParOf" srcId="{2221A6F6-3ABB-4F5E-9B8D-E633B38E9C71}" destId="{5B2F8BD1-E140-43D5-BCB6-539F9274CED7}" srcOrd="2" destOrd="0" presId="urn:microsoft.com/office/officeart/2008/layout/VerticalCurvedList"/>
    <dgm:cxn modelId="{9E3D83FB-803C-4016-98A8-3AC9D77925F2}" type="presParOf" srcId="{5B2F8BD1-E140-43D5-BCB6-539F9274CED7}" destId="{0D6BDB8E-FF69-40BB-AA63-B142E6F172FB}" srcOrd="0" destOrd="0" presId="urn:microsoft.com/office/officeart/2008/layout/VerticalCurvedList"/>
    <dgm:cxn modelId="{A373AC5E-95BF-491F-A848-AA44CBD4B7A6}" type="presParOf" srcId="{2221A6F6-3ABB-4F5E-9B8D-E633B38E9C71}" destId="{37980D70-0253-4754-AE03-86E68EA5652F}" srcOrd="3" destOrd="0" presId="urn:microsoft.com/office/officeart/2008/layout/VerticalCurvedList"/>
    <dgm:cxn modelId="{7FDEF567-758E-45A3-A829-D41CBF75531E}" type="presParOf" srcId="{2221A6F6-3ABB-4F5E-9B8D-E633B38E9C71}" destId="{4024CB49-BC17-47D2-ACCF-B22D80D42111}" srcOrd="4" destOrd="0" presId="urn:microsoft.com/office/officeart/2008/layout/VerticalCurvedList"/>
    <dgm:cxn modelId="{C7C16906-EA4A-475C-8C90-543E2EA39587}" type="presParOf" srcId="{4024CB49-BC17-47D2-ACCF-B22D80D42111}" destId="{F306C52B-CAC1-4035-8938-D85887D57666}" srcOrd="0" destOrd="0" presId="urn:microsoft.com/office/officeart/2008/layout/VerticalCurvedList"/>
    <dgm:cxn modelId="{ED3A414F-889A-45EE-9526-B82EC80AACC2}" type="presParOf" srcId="{2221A6F6-3ABB-4F5E-9B8D-E633B38E9C71}" destId="{FFBD23B4-3E75-4FA4-B4B7-5606DA1B9219}" srcOrd="5" destOrd="0" presId="urn:microsoft.com/office/officeart/2008/layout/VerticalCurvedList"/>
    <dgm:cxn modelId="{D3E66455-0C2F-49E7-A108-6D2B3B1F218E}" type="presParOf" srcId="{2221A6F6-3ABB-4F5E-9B8D-E633B38E9C71}" destId="{63E8A32D-FF4E-48DB-87FC-BB4BA1C951DB}" srcOrd="6" destOrd="0" presId="urn:microsoft.com/office/officeart/2008/layout/VerticalCurvedList"/>
    <dgm:cxn modelId="{F1145F32-2D0E-4660-8C99-11843B907473}" type="presParOf" srcId="{63E8A32D-FF4E-48DB-87FC-BB4BA1C951DB}" destId="{F2B54DEF-7B83-4901-8C5A-CE70EB0B73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37612-EE07-462C-8DEB-936C3AC145B6}">
      <dsp:nvSpPr>
        <dsp:cNvPr id="0" name=""/>
        <dsp:cNvSpPr/>
      </dsp:nvSpPr>
      <dsp:spPr>
        <a:xfrm rot="5400000">
          <a:off x="3790844" y="-1510029"/>
          <a:ext cx="807128" cy="3947678"/>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Char char="•"/>
          </a:pPr>
          <a:r>
            <a:rPr lang="en-GB" sz="1600" kern="1200" dirty="0">
              <a:solidFill>
                <a:schemeClr val="accent2"/>
              </a:solidFill>
              <a:latin typeface="Nunito" pitchFamily="2" charset="0"/>
            </a:rPr>
            <a:t>Uncertainty</a:t>
          </a:r>
        </a:p>
        <a:p>
          <a:pPr marL="0" lvl="1" indent="0" algn="l" defTabSz="711200">
            <a:lnSpc>
              <a:spcPct val="100000"/>
            </a:lnSpc>
            <a:spcBef>
              <a:spcPct val="0"/>
            </a:spcBef>
            <a:spcAft>
              <a:spcPts val="0"/>
            </a:spcAft>
            <a:buChar char="•"/>
          </a:pPr>
          <a:r>
            <a:rPr lang="en-GB" sz="1600" kern="1200" dirty="0">
              <a:solidFill>
                <a:schemeClr val="accent2"/>
              </a:solidFill>
              <a:latin typeface="Nunito" pitchFamily="2" charset="0"/>
            </a:rPr>
            <a:t>Fear</a:t>
          </a:r>
        </a:p>
        <a:p>
          <a:pPr marL="0" lvl="1" indent="0" algn="l" defTabSz="711200">
            <a:lnSpc>
              <a:spcPct val="100000"/>
            </a:lnSpc>
            <a:spcBef>
              <a:spcPct val="0"/>
            </a:spcBef>
            <a:spcAft>
              <a:spcPts val="0"/>
            </a:spcAft>
            <a:buChar char="•"/>
          </a:pPr>
          <a:r>
            <a:rPr lang="en-GB" sz="1600" kern="1200" dirty="0">
              <a:solidFill>
                <a:schemeClr val="accent2"/>
              </a:solidFill>
              <a:latin typeface="Nunito" pitchFamily="2" charset="0"/>
            </a:rPr>
            <a:t>Worry</a:t>
          </a:r>
        </a:p>
      </dsp:txBody>
      <dsp:txXfrm rot="-5400000">
        <a:off x="2220570" y="99646"/>
        <a:ext cx="3908277" cy="728326"/>
      </dsp:txXfrm>
    </dsp:sp>
    <dsp:sp modelId="{62B3D554-F5EE-4220-AA6C-13BCE96AC95B}">
      <dsp:nvSpPr>
        <dsp:cNvPr id="0" name=""/>
        <dsp:cNvSpPr/>
      </dsp:nvSpPr>
      <dsp:spPr>
        <a:xfrm>
          <a:off x="0" y="2096"/>
          <a:ext cx="2220569" cy="91654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accent2"/>
              </a:solidFill>
              <a:latin typeface="Nunito" pitchFamily="2" charset="0"/>
            </a:rPr>
            <a:t>Pre-diagnosis</a:t>
          </a:r>
        </a:p>
      </dsp:txBody>
      <dsp:txXfrm>
        <a:off x="44742" y="46838"/>
        <a:ext cx="2131085" cy="827065"/>
      </dsp:txXfrm>
    </dsp:sp>
    <dsp:sp modelId="{AE31747C-E7A2-4321-A5EE-B10BE914EAD3}">
      <dsp:nvSpPr>
        <dsp:cNvPr id="0" name=""/>
        <dsp:cNvSpPr/>
      </dsp:nvSpPr>
      <dsp:spPr>
        <a:xfrm rot="5400000">
          <a:off x="3786958" y="-543084"/>
          <a:ext cx="814900" cy="3947678"/>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Sometimes relief</a:t>
          </a:r>
        </a:p>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Worry</a:t>
          </a:r>
        </a:p>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Feeling out of control</a:t>
          </a:r>
        </a:p>
      </dsp:txBody>
      <dsp:txXfrm rot="-5400000">
        <a:off x="2220569" y="1063085"/>
        <a:ext cx="3907898" cy="735340"/>
      </dsp:txXfrm>
    </dsp:sp>
    <dsp:sp modelId="{B8AC00EF-6E33-47F7-B7D6-80B521AC66D4}">
      <dsp:nvSpPr>
        <dsp:cNvPr id="0" name=""/>
        <dsp:cNvSpPr/>
      </dsp:nvSpPr>
      <dsp:spPr>
        <a:xfrm>
          <a:off x="0" y="964473"/>
          <a:ext cx="2220569" cy="91654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accent2"/>
              </a:solidFill>
              <a:latin typeface="Nunito" pitchFamily="2" charset="0"/>
            </a:rPr>
            <a:t>Diagnosis</a:t>
          </a:r>
        </a:p>
      </dsp:txBody>
      <dsp:txXfrm>
        <a:off x="44742" y="1009215"/>
        <a:ext cx="2131085" cy="827065"/>
      </dsp:txXfrm>
    </dsp:sp>
    <dsp:sp modelId="{55B940FD-B1F1-44E4-971E-20F3AE8AC9D1}">
      <dsp:nvSpPr>
        <dsp:cNvPr id="0" name=""/>
        <dsp:cNvSpPr/>
      </dsp:nvSpPr>
      <dsp:spPr>
        <a:xfrm rot="5400000">
          <a:off x="3789480" y="411285"/>
          <a:ext cx="809855" cy="3947678"/>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Confused/ worried</a:t>
          </a:r>
        </a:p>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Lots of new information </a:t>
          </a:r>
        </a:p>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Telling friends/ family </a:t>
          </a:r>
        </a:p>
      </dsp:txBody>
      <dsp:txXfrm rot="-5400000">
        <a:off x="2220569" y="2019730"/>
        <a:ext cx="3908144" cy="730787"/>
      </dsp:txXfrm>
    </dsp:sp>
    <dsp:sp modelId="{9E0654FE-1307-4DF4-ACA4-EC30BB4E3B58}">
      <dsp:nvSpPr>
        <dsp:cNvPr id="0" name=""/>
        <dsp:cNvSpPr/>
      </dsp:nvSpPr>
      <dsp:spPr>
        <a:xfrm>
          <a:off x="0" y="1926850"/>
          <a:ext cx="2220569" cy="91654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accent2"/>
              </a:solidFill>
              <a:latin typeface="Nunito" pitchFamily="2" charset="0"/>
            </a:rPr>
            <a:t>Making sense of it</a:t>
          </a:r>
        </a:p>
      </dsp:txBody>
      <dsp:txXfrm>
        <a:off x="44742" y="1971592"/>
        <a:ext cx="2131085" cy="827065"/>
      </dsp:txXfrm>
    </dsp:sp>
    <dsp:sp modelId="{D67626FD-FEF6-4339-AB8F-DEAEB677F79D}">
      <dsp:nvSpPr>
        <dsp:cNvPr id="0" name=""/>
        <dsp:cNvSpPr/>
      </dsp:nvSpPr>
      <dsp:spPr>
        <a:xfrm rot="5400000">
          <a:off x="3796164" y="1373662"/>
          <a:ext cx="796488" cy="3947678"/>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Coping with life changes</a:t>
          </a:r>
        </a:p>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Learning to manage it</a:t>
          </a:r>
        </a:p>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Having ups and downs</a:t>
          </a:r>
        </a:p>
      </dsp:txBody>
      <dsp:txXfrm rot="-5400000">
        <a:off x="2220570" y="2988138"/>
        <a:ext cx="3908797" cy="718726"/>
      </dsp:txXfrm>
    </dsp:sp>
    <dsp:sp modelId="{CBE78A1A-F577-455D-8628-FF23D4CD39C7}">
      <dsp:nvSpPr>
        <dsp:cNvPr id="0" name=""/>
        <dsp:cNvSpPr/>
      </dsp:nvSpPr>
      <dsp:spPr>
        <a:xfrm>
          <a:off x="0" y="2889227"/>
          <a:ext cx="2220569" cy="91654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accent2"/>
              </a:solidFill>
              <a:latin typeface="Nunito" pitchFamily="2" charset="0"/>
            </a:rPr>
            <a:t>Coping with treatment </a:t>
          </a:r>
        </a:p>
      </dsp:txBody>
      <dsp:txXfrm>
        <a:off x="44742" y="2933969"/>
        <a:ext cx="2131085" cy="827065"/>
      </dsp:txXfrm>
    </dsp:sp>
    <dsp:sp modelId="{3190127C-18C8-4076-9BE6-8B014695069F}">
      <dsp:nvSpPr>
        <dsp:cNvPr id="0" name=""/>
        <dsp:cNvSpPr/>
      </dsp:nvSpPr>
      <dsp:spPr>
        <a:xfrm rot="5400000">
          <a:off x="3776751" y="2348284"/>
          <a:ext cx="835313" cy="3947678"/>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Changing relationship </a:t>
          </a:r>
        </a:p>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Finding things easier </a:t>
          </a:r>
        </a:p>
        <a:p>
          <a:pPr marL="171450" lvl="1" indent="-171450" algn="l" defTabSz="711200">
            <a:lnSpc>
              <a:spcPct val="90000"/>
            </a:lnSpc>
            <a:spcBef>
              <a:spcPct val="0"/>
            </a:spcBef>
            <a:spcAft>
              <a:spcPct val="15000"/>
            </a:spcAft>
            <a:buChar char="•"/>
          </a:pPr>
          <a:r>
            <a:rPr lang="en-GB" sz="1600" kern="1200" dirty="0">
              <a:solidFill>
                <a:schemeClr val="accent2"/>
              </a:solidFill>
              <a:latin typeface="Nunito" pitchFamily="2" charset="0"/>
            </a:rPr>
            <a:t>Feeling more in control</a:t>
          </a:r>
        </a:p>
      </dsp:txBody>
      <dsp:txXfrm rot="-5400000">
        <a:off x="2220569" y="3945244"/>
        <a:ext cx="3906901" cy="753759"/>
      </dsp:txXfrm>
    </dsp:sp>
    <dsp:sp modelId="{2FE207FD-25D2-4801-BFAC-44DDACD162D1}">
      <dsp:nvSpPr>
        <dsp:cNvPr id="0" name=""/>
        <dsp:cNvSpPr/>
      </dsp:nvSpPr>
      <dsp:spPr>
        <a:xfrm>
          <a:off x="0" y="3851604"/>
          <a:ext cx="2220569" cy="91654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accent2"/>
              </a:solidFill>
              <a:latin typeface="Nunito" pitchFamily="2" charset="0"/>
            </a:rPr>
            <a:t>Living life alongside it</a:t>
          </a:r>
        </a:p>
      </dsp:txBody>
      <dsp:txXfrm>
        <a:off x="44742" y="3896346"/>
        <a:ext cx="2131085" cy="827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781AF-B2F3-4605-8D1B-B687A4A2C350}">
      <dsp:nvSpPr>
        <dsp:cNvPr id="0" name=""/>
        <dsp:cNvSpPr/>
      </dsp:nvSpPr>
      <dsp:spPr>
        <a:xfrm>
          <a:off x="-2999294" y="-461919"/>
          <a:ext cx="3578021" cy="3578021"/>
        </a:xfrm>
        <a:prstGeom prst="blockArc">
          <a:avLst>
            <a:gd name="adj1" fmla="val 18900000"/>
            <a:gd name="adj2" fmla="val 2700000"/>
            <a:gd name="adj3" fmla="val 60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209D82-517E-4796-8891-1020B0E8290D}">
      <dsp:nvSpPr>
        <dsp:cNvPr id="0" name=""/>
        <dsp:cNvSpPr/>
      </dsp:nvSpPr>
      <dsp:spPr>
        <a:xfrm>
          <a:off x="372108" y="265418"/>
          <a:ext cx="5410821" cy="5308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52"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Nunito"/>
            </a:rPr>
            <a:t>Avoidant coping </a:t>
          </a:r>
          <a:r>
            <a:rPr lang="en-US" sz="1400" kern="1200" dirty="0">
              <a:latin typeface="Nunito"/>
            </a:rPr>
            <a:t>is when you try to ignore or escape from challenges, you try to pretend that they aren’t happening.</a:t>
          </a:r>
          <a:endParaRPr lang="en-GB" sz="1400" kern="1200" dirty="0"/>
        </a:p>
      </dsp:txBody>
      <dsp:txXfrm>
        <a:off x="372108" y="265418"/>
        <a:ext cx="5410821" cy="530836"/>
      </dsp:txXfrm>
    </dsp:sp>
    <dsp:sp modelId="{0D6BDB8E-FF69-40BB-AA63-B142E6F172FB}">
      <dsp:nvSpPr>
        <dsp:cNvPr id="0" name=""/>
        <dsp:cNvSpPr/>
      </dsp:nvSpPr>
      <dsp:spPr>
        <a:xfrm>
          <a:off x="40335" y="199063"/>
          <a:ext cx="663545" cy="66354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980D70-0253-4754-AE03-86E68EA5652F}">
      <dsp:nvSpPr>
        <dsp:cNvPr id="0" name=""/>
        <dsp:cNvSpPr/>
      </dsp:nvSpPr>
      <dsp:spPr>
        <a:xfrm>
          <a:off x="565067" y="1061673"/>
          <a:ext cx="5217862" cy="5308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52" tIns="35560" rIns="35560" bIns="35560" numCol="1" spcCol="1270" anchor="ctr" anchorCtr="0">
          <a:noAutofit/>
        </a:bodyPr>
        <a:lstStyle/>
        <a:p>
          <a:pPr marL="0" lvl="0" indent="0" algn="l" defTabSz="622300">
            <a:lnSpc>
              <a:spcPct val="90000"/>
            </a:lnSpc>
            <a:spcBef>
              <a:spcPct val="0"/>
            </a:spcBef>
            <a:spcAft>
              <a:spcPts val="0"/>
            </a:spcAft>
            <a:buNone/>
          </a:pPr>
          <a:r>
            <a:rPr lang="en-US" sz="1400" b="1" kern="1200" dirty="0">
              <a:latin typeface="Nunito"/>
            </a:rPr>
            <a:t>Primary coping </a:t>
          </a:r>
          <a:r>
            <a:rPr lang="en-US" sz="1400" kern="1200" dirty="0">
              <a:latin typeface="Nunito"/>
            </a:rPr>
            <a:t>is when you tackle the source of your challenges to change your stress, through problem-solving. </a:t>
          </a:r>
          <a:endParaRPr lang="en-GB" sz="1400" kern="1200" dirty="0"/>
        </a:p>
      </dsp:txBody>
      <dsp:txXfrm>
        <a:off x="565067" y="1061673"/>
        <a:ext cx="5217862" cy="530836"/>
      </dsp:txXfrm>
    </dsp:sp>
    <dsp:sp modelId="{F306C52B-CAC1-4035-8938-D85887D57666}">
      <dsp:nvSpPr>
        <dsp:cNvPr id="0" name=""/>
        <dsp:cNvSpPr/>
      </dsp:nvSpPr>
      <dsp:spPr>
        <a:xfrm>
          <a:off x="233294" y="995318"/>
          <a:ext cx="663545" cy="66354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D23B4-3E75-4FA4-B4B7-5606DA1B9219}">
      <dsp:nvSpPr>
        <dsp:cNvPr id="0" name=""/>
        <dsp:cNvSpPr/>
      </dsp:nvSpPr>
      <dsp:spPr>
        <a:xfrm>
          <a:off x="372108" y="1857928"/>
          <a:ext cx="5410821" cy="5308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52"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Nunito"/>
            </a:rPr>
            <a:t>Secondary coping </a:t>
          </a:r>
          <a:r>
            <a:rPr lang="en-US" sz="1400" kern="1200" dirty="0">
              <a:latin typeface="Nunito"/>
            </a:rPr>
            <a:t>is when you adapt to the stressor and change the way you respond to its challenges</a:t>
          </a:r>
          <a:endParaRPr lang="en-GB" sz="1400" kern="1200" dirty="0"/>
        </a:p>
      </dsp:txBody>
      <dsp:txXfrm>
        <a:off x="372108" y="1857928"/>
        <a:ext cx="5410821" cy="530836"/>
      </dsp:txXfrm>
    </dsp:sp>
    <dsp:sp modelId="{F2B54DEF-7B83-4901-8C5A-CE70EB0B7342}">
      <dsp:nvSpPr>
        <dsp:cNvPr id="0" name=""/>
        <dsp:cNvSpPr/>
      </dsp:nvSpPr>
      <dsp:spPr>
        <a:xfrm>
          <a:off x="40335" y="1791573"/>
          <a:ext cx="663545" cy="66354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B88BB-7A63-C010-257C-81C33323651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4A6258FE-C0E2-71A8-F3BC-AC28BEAB33E6}"/>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000021B4-206F-304D-A026-0CFD504C96BC}" type="datetimeFigureOut">
              <a:rPr lang="en-GB"/>
              <a:pPr>
                <a:defRPr/>
              </a:pPr>
              <a:t>30/01/2025</a:t>
            </a:fld>
            <a:endParaRPr lang="en-GB"/>
          </a:p>
        </p:txBody>
      </p:sp>
      <p:sp>
        <p:nvSpPr>
          <p:cNvPr id="4" name="Slide Image Placeholder 3">
            <a:extLst>
              <a:ext uri="{FF2B5EF4-FFF2-40B4-BE49-F238E27FC236}">
                <a16:creationId xmlns:a16="http://schemas.microsoft.com/office/drawing/2014/main" id="{FA8FA832-9351-6B46-ABDF-F45EE0E6AFAD}"/>
              </a:ext>
            </a:extLst>
          </p:cNvPr>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F79CB2D-3B86-05CB-95BE-8E52021EE9DC}"/>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09E1F09-21DB-803C-8EC8-A457D1AB23E4}"/>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D202A9CD-A9A0-EDFF-F672-E3315109BBD4}"/>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98B0D50-039A-C748-9F3B-272C2770133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1128713" rtl="0" eaLnBrk="0" fontAlgn="base" hangingPunct="0">
      <a:spcBef>
        <a:spcPct val="30000"/>
      </a:spcBef>
      <a:spcAft>
        <a:spcPct val="0"/>
      </a:spcAft>
      <a:defRPr sz="1500" kern="1200">
        <a:solidFill>
          <a:schemeClr val="tx1"/>
        </a:solidFill>
        <a:latin typeface="+mn-lt"/>
        <a:ea typeface="+mn-ea"/>
        <a:cs typeface="+mn-cs"/>
      </a:defRPr>
    </a:lvl1pPr>
    <a:lvl2pPr marL="563563" algn="l" defTabSz="1128713" rtl="0" eaLnBrk="0" fontAlgn="base" hangingPunct="0">
      <a:spcBef>
        <a:spcPct val="30000"/>
      </a:spcBef>
      <a:spcAft>
        <a:spcPct val="0"/>
      </a:spcAft>
      <a:defRPr sz="1500" kern="1200">
        <a:solidFill>
          <a:schemeClr val="tx1"/>
        </a:solidFill>
        <a:latin typeface="+mn-lt"/>
        <a:ea typeface="+mn-ea"/>
        <a:cs typeface="+mn-cs"/>
      </a:defRPr>
    </a:lvl2pPr>
    <a:lvl3pPr marL="1128713" algn="l" defTabSz="1128713" rtl="0" eaLnBrk="0" fontAlgn="base" hangingPunct="0">
      <a:spcBef>
        <a:spcPct val="30000"/>
      </a:spcBef>
      <a:spcAft>
        <a:spcPct val="0"/>
      </a:spcAft>
      <a:defRPr sz="1500" kern="1200">
        <a:solidFill>
          <a:schemeClr val="tx1"/>
        </a:solidFill>
        <a:latin typeface="+mn-lt"/>
        <a:ea typeface="+mn-ea"/>
        <a:cs typeface="+mn-cs"/>
      </a:defRPr>
    </a:lvl3pPr>
    <a:lvl4pPr marL="1692275" algn="l" defTabSz="1128713" rtl="0" eaLnBrk="0" fontAlgn="base" hangingPunct="0">
      <a:spcBef>
        <a:spcPct val="30000"/>
      </a:spcBef>
      <a:spcAft>
        <a:spcPct val="0"/>
      </a:spcAft>
      <a:defRPr sz="1500" kern="1200">
        <a:solidFill>
          <a:schemeClr val="tx1"/>
        </a:solidFill>
        <a:latin typeface="+mn-lt"/>
        <a:ea typeface="+mn-ea"/>
        <a:cs typeface="+mn-cs"/>
      </a:defRPr>
    </a:lvl4pPr>
    <a:lvl5pPr marL="2257425" algn="l" defTabSz="1128713" rtl="0" eaLnBrk="0" fontAlgn="base" hangingPunct="0">
      <a:spcBef>
        <a:spcPct val="30000"/>
      </a:spcBef>
      <a:spcAft>
        <a:spcPct val="0"/>
      </a:spcAft>
      <a:defRPr sz="1500" kern="1200">
        <a:solidFill>
          <a:schemeClr val="tx1"/>
        </a:solidFill>
        <a:latin typeface="+mn-lt"/>
        <a:ea typeface="+mn-ea"/>
        <a:cs typeface="+mn-cs"/>
      </a:defRPr>
    </a:lvl5pPr>
    <a:lvl6pPr marL="2822296" algn="l" defTabSz="1128918" rtl="0" eaLnBrk="1" latinLnBrk="0" hangingPunct="1">
      <a:defRPr sz="1500" kern="1200">
        <a:solidFill>
          <a:schemeClr val="tx1"/>
        </a:solidFill>
        <a:latin typeface="+mn-lt"/>
        <a:ea typeface="+mn-ea"/>
        <a:cs typeface="+mn-cs"/>
      </a:defRPr>
    </a:lvl6pPr>
    <a:lvl7pPr marL="3386755" algn="l" defTabSz="1128918" rtl="0" eaLnBrk="1" latinLnBrk="0" hangingPunct="1">
      <a:defRPr sz="1500" kern="1200">
        <a:solidFill>
          <a:schemeClr val="tx1"/>
        </a:solidFill>
        <a:latin typeface="+mn-lt"/>
        <a:ea typeface="+mn-ea"/>
        <a:cs typeface="+mn-cs"/>
      </a:defRPr>
    </a:lvl7pPr>
    <a:lvl8pPr marL="3951214" algn="l" defTabSz="1128918" rtl="0" eaLnBrk="1" latinLnBrk="0" hangingPunct="1">
      <a:defRPr sz="1500" kern="1200">
        <a:solidFill>
          <a:schemeClr val="tx1"/>
        </a:solidFill>
        <a:latin typeface="+mn-lt"/>
        <a:ea typeface="+mn-ea"/>
        <a:cs typeface="+mn-cs"/>
      </a:defRPr>
    </a:lvl8pPr>
    <a:lvl9pPr marL="4515673" algn="l" defTabSz="1128918"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19455DC-EA2C-7DF1-8807-1B8696355BE7}"/>
              </a:ext>
            </a:extLst>
          </p:cNvPr>
          <p:cNvSpPr>
            <a:spLocks noGrp="1" noRot="1" noChangeAspect="1" noChangeArrowheads="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4FBBC93-2C84-6279-024E-4EC128E6A5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id="{67CC081B-570C-122D-F8CB-04D2E3D1E1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42D9FF-23FA-7F4F-A5B3-C22D3804BF34}"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05B1862-3886-8A3B-9C5B-D7B481D5CD57}"/>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F7ADFC9-FA5C-4862-AD2C-0B8811B4D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B3188E7-7419-EDE1-7D30-647A48975A64}"/>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CD98830-2E05-08ED-F7C7-14608EAB26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5DE4253-678D-FB79-5152-8EE17DC920A8}"/>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8257ABB-293C-976F-FFC1-73CF8994AA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51423-8ED2-6317-CCF0-18175444F2AA}"/>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B370E23-FC49-3819-3470-86FAA0AED452}"/>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6E4389B8-95A8-1BC5-F653-4B637B852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93891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98B0D50-039A-C748-9F3B-272C2770133F}" type="slidenum">
              <a:rPr lang="en-GB" altLang="en-US" smtClean="0"/>
              <a:pPr>
                <a:defRPr/>
              </a:pPr>
              <a:t>4</a:t>
            </a:fld>
            <a:endParaRPr lang="en-GB" altLang="en-US"/>
          </a:p>
        </p:txBody>
      </p:sp>
    </p:spTree>
    <p:extLst>
      <p:ext uri="{BB962C8B-B14F-4D97-AF65-F5344CB8AC3E}">
        <p14:creationId xmlns:p14="http://schemas.microsoft.com/office/powerpoint/2010/main" val="40672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98B0D50-039A-C748-9F3B-272C2770133F}" type="slidenum">
              <a:rPr lang="en-GB" altLang="en-US" smtClean="0"/>
              <a:pPr>
                <a:defRPr/>
              </a:pPr>
              <a:t>5</a:t>
            </a:fld>
            <a:endParaRPr lang="en-GB" altLang="en-US"/>
          </a:p>
        </p:txBody>
      </p:sp>
    </p:spTree>
    <p:extLst>
      <p:ext uri="{BB962C8B-B14F-4D97-AF65-F5344CB8AC3E}">
        <p14:creationId xmlns:p14="http://schemas.microsoft.com/office/powerpoint/2010/main" val="113244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98B0D50-039A-C748-9F3B-272C2770133F}" type="slidenum">
              <a:rPr lang="en-GB" altLang="en-US" smtClean="0"/>
              <a:pPr>
                <a:defRPr/>
              </a:pPr>
              <a:t>6</a:t>
            </a:fld>
            <a:endParaRPr lang="en-GB" altLang="en-US"/>
          </a:p>
        </p:txBody>
      </p:sp>
    </p:spTree>
    <p:extLst>
      <p:ext uri="{BB962C8B-B14F-4D97-AF65-F5344CB8AC3E}">
        <p14:creationId xmlns:p14="http://schemas.microsoft.com/office/powerpoint/2010/main" val="323474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E686694-0CF0-F5CA-7612-C9211325F646}"/>
              </a:ext>
            </a:extLst>
          </p:cNvPr>
          <p:cNvSpPr>
            <a:spLocks noGrp="1" noRot="1" noChangeAspect="1" noChangeArrowheads="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6506C4D-6FB7-FA69-21E3-3D555164F5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2532" name="Slide Number Placeholder 3">
            <a:extLst>
              <a:ext uri="{FF2B5EF4-FFF2-40B4-BE49-F238E27FC236}">
                <a16:creationId xmlns:a16="http://schemas.microsoft.com/office/drawing/2014/main" id="{89BF068C-3392-168D-EB0B-05D8F5ECCB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8A43DE-471B-8A4E-A286-55364BF58B05}" type="slidenum">
              <a:rPr lang="en-GB" altLang="en-US"/>
              <a:pPr/>
              <a:t>18</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42BDCE1-E316-4FEF-1201-81A2BA8F78A0}"/>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222D246-1CC5-378B-EE0F-34D0E35AC2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46C5084-F6BA-4484-9F21-60013A8266B1}"/>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EDC1D81-4E5C-3EA2-5923-EAD6EFB14F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2E4CE52-223C-0F80-5EBF-32E5E49F4B0C}"/>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EB4957D-18BE-9B77-EA75-084DF6E733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201158D-EDCB-34F2-1347-41E78E5CB2E5}"/>
              </a:ext>
            </a:extLst>
          </p:cNvPr>
          <p:cNvSpPr>
            <a:spLocks noGrp="1" noRot="1" noChangeAspect="1" noTextEdit="1"/>
          </p:cNvSpPr>
          <p:nvPr>
            <p:ph type="sldImg"/>
          </p:nvPr>
        </p:nvSpPr>
        <p:spPr bwMode="auto">
          <a:xfrm>
            <a:off x="2082800" y="744538"/>
            <a:ext cx="26320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BDB5E37-2770-0E73-A58B-AB485A4DC8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7" y="3321395"/>
            <a:ext cx="6425724" cy="2291810"/>
          </a:xfrm>
        </p:spPr>
        <p:txBody>
          <a:bodyPr/>
          <a:lstStyle/>
          <a:p>
            <a:r>
              <a:rPr lang="en-US"/>
              <a:t>Click to edit Master title style</a:t>
            </a:r>
            <a:endParaRPr lang="en-GB"/>
          </a:p>
        </p:txBody>
      </p:sp>
      <p:sp>
        <p:nvSpPr>
          <p:cNvPr id="3" name="Subtitle 2"/>
          <p:cNvSpPr>
            <a:spLocks noGrp="1"/>
          </p:cNvSpPr>
          <p:nvPr>
            <p:ph type="subTitle" idx="1"/>
          </p:nvPr>
        </p:nvSpPr>
        <p:spPr>
          <a:xfrm>
            <a:off x="1133951" y="6058695"/>
            <a:ext cx="5291773" cy="2732352"/>
          </a:xfrm>
        </p:spPr>
        <p:txBody>
          <a:bodyPr/>
          <a:lstStyle>
            <a:lvl1pPr marL="0" indent="0" algn="ctr">
              <a:buNone/>
              <a:defRPr>
                <a:solidFill>
                  <a:schemeClr val="tx1">
                    <a:tint val="75000"/>
                  </a:schemeClr>
                </a:solidFill>
              </a:defRPr>
            </a:lvl1pPr>
            <a:lvl2pPr marL="495143" indent="0" algn="ctr">
              <a:buNone/>
              <a:defRPr>
                <a:solidFill>
                  <a:schemeClr val="tx1">
                    <a:tint val="75000"/>
                  </a:schemeClr>
                </a:solidFill>
              </a:defRPr>
            </a:lvl2pPr>
            <a:lvl3pPr marL="990287" indent="0" algn="ctr">
              <a:buNone/>
              <a:defRPr>
                <a:solidFill>
                  <a:schemeClr val="tx1">
                    <a:tint val="75000"/>
                  </a:schemeClr>
                </a:solidFill>
              </a:defRPr>
            </a:lvl3pPr>
            <a:lvl4pPr marL="1485432" indent="0" algn="ctr">
              <a:buNone/>
              <a:defRPr>
                <a:solidFill>
                  <a:schemeClr val="tx1">
                    <a:tint val="75000"/>
                  </a:schemeClr>
                </a:solidFill>
              </a:defRPr>
            </a:lvl4pPr>
            <a:lvl5pPr marL="1980576" indent="0" algn="ctr">
              <a:buNone/>
              <a:defRPr>
                <a:solidFill>
                  <a:schemeClr val="tx1">
                    <a:tint val="75000"/>
                  </a:schemeClr>
                </a:solidFill>
              </a:defRPr>
            </a:lvl5pPr>
            <a:lvl6pPr marL="2475720" indent="0" algn="ctr">
              <a:buNone/>
              <a:defRPr>
                <a:solidFill>
                  <a:schemeClr val="tx1">
                    <a:tint val="75000"/>
                  </a:schemeClr>
                </a:solidFill>
              </a:defRPr>
            </a:lvl6pPr>
            <a:lvl7pPr marL="2970865" indent="0" algn="ctr">
              <a:buNone/>
              <a:defRPr>
                <a:solidFill>
                  <a:schemeClr val="tx1">
                    <a:tint val="75000"/>
                  </a:schemeClr>
                </a:solidFill>
              </a:defRPr>
            </a:lvl7pPr>
            <a:lvl8pPr marL="3466009" indent="0" algn="ctr">
              <a:buNone/>
              <a:defRPr>
                <a:solidFill>
                  <a:schemeClr val="tx1">
                    <a:tint val="75000"/>
                  </a:schemeClr>
                </a:solidFill>
              </a:defRPr>
            </a:lvl8pPr>
            <a:lvl9pPr marL="3961152"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FFC954-36EF-F8EC-159A-2065394BCA26}"/>
              </a:ext>
            </a:extLst>
          </p:cNvPr>
          <p:cNvSpPr>
            <a:spLocks noGrp="1"/>
          </p:cNvSpPr>
          <p:nvPr>
            <p:ph type="dt" sz="half" idx="10"/>
          </p:nvPr>
        </p:nvSpPr>
        <p:spPr/>
        <p:txBody>
          <a:bodyPr/>
          <a:lstStyle>
            <a:lvl1pPr>
              <a:defRPr/>
            </a:lvl1pPr>
          </a:lstStyle>
          <a:p>
            <a:pPr>
              <a:defRPr/>
            </a:pPr>
            <a:fld id="{19843ACB-5CF3-0649-B28E-F524C0CA892D}" type="datetimeFigureOut">
              <a:rPr lang="en-GB"/>
              <a:pPr>
                <a:defRPr/>
              </a:pPr>
              <a:t>30/01/2025</a:t>
            </a:fld>
            <a:endParaRPr lang="en-GB"/>
          </a:p>
        </p:txBody>
      </p:sp>
      <p:sp>
        <p:nvSpPr>
          <p:cNvPr id="5" name="Footer Placeholder 4">
            <a:extLst>
              <a:ext uri="{FF2B5EF4-FFF2-40B4-BE49-F238E27FC236}">
                <a16:creationId xmlns:a16="http://schemas.microsoft.com/office/drawing/2014/main" id="{E8D07BE5-58A6-632C-1998-03A991C5B37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197C8C3-0C09-DB25-2234-6944EF36553E}"/>
              </a:ext>
            </a:extLst>
          </p:cNvPr>
          <p:cNvSpPr>
            <a:spLocks noGrp="1"/>
          </p:cNvSpPr>
          <p:nvPr>
            <p:ph type="sldNum" sz="quarter" idx="12"/>
          </p:nvPr>
        </p:nvSpPr>
        <p:spPr/>
        <p:txBody>
          <a:bodyPr/>
          <a:lstStyle>
            <a:lvl1pPr>
              <a:defRPr/>
            </a:lvl1pPr>
          </a:lstStyle>
          <a:p>
            <a:pPr>
              <a:defRPr/>
            </a:pPr>
            <a:fld id="{B9417FA2-3BA1-6B4E-9768-B48E5E900615}" type="slidenum">
              <a:rPr lang="en-GB" altLang="en-US"/>
              <a:pPr>
                <a:defRPr/>
              </a:pPr>
              <a:t>‹#›</a:t>
            </a:fld>
            <a:endParaRPr lang="en-GB" altLang="en-US"/>
          </a:p>
        </p:txBody>
      </p:sp>
    </p:spTree>
    <p:extLst>
      <p:ext uri="{BB962C8B-B14F-4D97-AF65-F5344CB8AC3E}">
        <p14:creationId xmlns:p14="http://schemas.microsoft.com/office/powerpoint/2010/main" val="57120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0D0B8-424B-E256-7BBB-0C062CA86834}"/>
              </a:ext>
            </a:extLst>
          </p:cNvPr>
          <p:cNvSpPr>
            <a:spLocks noGrp="1"/>
          </p:cNvSpPr>
          <p:nvPr>
            <p:ph type="dt" sz="half" idx="10"/>
          </p:nvPr>
        </p:nvSpPr>
        <p:spPr/>
        <p:txBody>
          <a:bodyPr/>
          <a:lstStyle>
            <a:lvl1pPr>
              <a:defRPr/>
            </a:lvl1pPr>
          </a:lstStyle>
          <a:p>
            <a:pPr>
              <a:defRPr/>
            </a:pPr>
            <a:fld id="{326E85F2-0A3C-5942-8166-A8ABF1E08F6A}" type="datetimeFigureOut">
              <a:rPr lang="en-GB"/>
              <a:pPr>
                <a:defRPr/>
              </a:pPr>
              <a:t>30/01/2025</a:t>
            </a:fld>
            <a:endParaRPr lang="en-GB"/>
          </a:p>
        </p:txBody>
      </p:sp>
      <p:sp>
        <p:nvSpPr>
          <p:cNvPr id="5" name="Footer Placeholder 4">
            <a:extLst>
              <a:ext uri="{FF2B5EF4-FFF2-40B4-BE49-F238E27FC236}">
                <a16:creationId xmlns:a16="http://schemas.microsoft.com/office/drawing/2014/main" id="{B885CE83-A409-6B60-9ECC-7A3982B1BB8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240B7D-EEA3-0E42-EE65-C8EF8A027FEA}"/>
              </a:ext>
            </a:extLst>
          </p:cNvPr>
          <p:cNvSpPr>
            <a:spLocks noGrp="1"/>
          </p:cNvSpPr>
          <p:nvPr>
            <p:ph type="sldNum" sz="quarter" idx="12"/>
          </p:nvPr>
        </p:nvSpPr>
        <p:spPr/>
        <p:txBody>
          <a:bodyPr/>
          <a:lstStyle>
            <a:lvl1pPr>
              <a:defRPr/>
            </a:lvl1pPr>
          </a:lstStyle>
          <a:p>
            <a:pPr>
              <a:defRPr/>
            </a:pPr>
            <a:fld id="{8E733FC0-B8F2-1C45-8376-9C13A52D6060}" type="slidenum">
              <a:rPr lang="en-GB" altLang="en-US"/>
              <a:pPr>
                <a:defRPr/>
              </a:pPr>
              <a:t>‹#›</a:t>
            </a:fld>
            <a:endParaRPr lang="en-GB" altLang="en-US"/>
          </a:p>
        </p:txBody>
      </p:sp>
    </p:spTree>
    <p:extLst>
      <p:ext uri="{BB962C8B-B14F-4D97-AF65-F5344CB8AC3E}">
        <p14:creationId xmlns:p14="http://schemas.microsoft.com/office/powerpoint/2010/main" val="302288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10573" y="571719"/>
            <a:ext cx="1275696" cy="121619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489" y="571719"/>
            <a:ext cx="3701091" cy="12161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A78FAA-35D8-DEAE-2453-D2900990E202}"/>
              </a:ext>
            </a:extLst>
          </p:cNvPr>
          <p:cNvSpPr>
            <a:spLocks noGrp="1"/>
          </p:cNvSpPr>
          <p:nvPr>
            <p:ph type="dt" sz="half" idx="10"/>
          </p:nvPr>
        </p:nvSpPr>
        <p:spPr/>
        <p:txBody>
          <a:bodyPr/>
          <a:lstStyle>
            <a:lvl1pPr>
              <a:defRPr/>
            </a:lvl1pPr>
          </a:lstStyle>
          <a:p>
            <a:pPr>
              <a:defRPr/>
            </a:pPr>
            <a:fld id="{D2E6D8FA-41F1-414E-812F-8B52A63C23F2}" type="datetimeFigureOut">
              <a:rPr lang="en-GB"/>
              <a:pPr>
                <a:defRPr/>
              </a:pPr>
              <a:t>30/01/2025</a:t>
            </a:fld>
            <a:endParaRPr lang="en-GB"/>
          </a:p>
        </p:txBody>
      </p:sp>
      <p:sp>
        <p:nvSpPr>
          <p:cNvPr id="5" name="Footer Placeholder 4">
            <a:extLst>
              <a:ext uri="{FF2B5EF4-FFF2-40B4-BE49-F238E27FC236}">
                <a16:creationId xmlns:a16="http://schemas.microsoft.com/office/drawing/2014/main" id="{9A617FD1-9717-FB8E-38BC-A67BDFEA8C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40A26C2-A5EC-83B4-A2FB-1EDB3501628E}"/>
              </a:ext>
            </a:extLst>
          </p:cNvPr>
          <p:cNvSpPr>
            <a:spLocks noGrp="1"/>
          </p:cNvSpPr>
          <p:nvPr>
            <p:ph type="sldNum" sz="quarter" idx="12"/>
          </p:nvPr>
        </p:nvSpPr>
        <p:spPr/>
        <p:txBody>
          <a:bodyPr/>
          <a:lstStyle>
            <a:lvl1pPr>
              <a:defRPr/>
            </a:lvl1pPr>
          </a:lstStyle>
          <a:p>
            <a:pPr>
              <a:defRPr/>
            </a:pPr>
            <a:fld id="{D2F0FBBD-07B9-7642-9717-071197907D18}" type="slidenum">
              <a:rPr lang="en-GB" altLang="en-US"/>
              <a:pPr>
                <a:defRPr/>
              </a:pPr>
              <a:t>‹#›</a:t>
            </a:fld>
            <a:endParaRPr lang="en-GB" altLang="en-US"/>
          </a:p>
        </p:txBody>
      </p:sp>
    </p:spTree>
    <p:extLst>
      <p:ext uri="{BB962C8B-B14F-4D97-AF65-F5344CB8AC3E}">
        <p14:creationId xmlns:p14="http://schemas.microsoft.com/office/powerpoint/2010/main" val="372057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D3874-39F8-09C8-F86C-4D6525E383C0}"/>
              </a:ext>
            </a:extLst>
          </p:cNvPr>
          <p:cNvSpPr>
            <a:spLocks noGrp="1"/>
          </p:cNvSpPr>
          <p:nvPr>
            <p:ph type="dt" sz="half" idx="10"/>
          </p:nvPr>
        </p:nvSpPr>
        <p:spPr/>
        <p:txBody>
          <a:bodyPr/>
          <a:lstStyle>
            <a:lvl1pPr>
              <a:defRPr/>
            </a:lvl1pPr>
          </a:lstStyle>
          <a:p>
            <a:pPr>
              <a:defRPr/>
            </a:pPr>
            <a:fld id="{7E11EFD8-CA75-D945-B268-14273315924C}" type="datetimeFigureOut">
              <a:rPr lang="en-GB"/>
              <a:pPr>
                <a:defRPr/>
              </a:pPr>
              <a:t>30/01/2025</a:t>
            </a:fld>
            <a:endParaRPr lang="en-GB"/>
          </a:p>
        </p:txBody>
      </p:sp>
      <p:sp>
        <p:nvSpPr>
          <p:cNvPr id="5" name="Footer Placeholder 4">
            <a:extLst>
              <a:ext uri="{FF2B5EF4-FFF2-40B4-BE49-F238E27FC236}">
                <a16:creationId xmlns:a16="http://schemas.microsoft.com/office/drawing/2014/main" id="{713F9A37-82E5-0C01-5693-EC0B3ADD35A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28E3FAC-9870-DB23-322F-B2A7115C0B76}"/>
              </a:ext>
            </a:extLst>
          </p:cNvPr>
          <p:cNvSpPr>
            <a:spLocks noGrp="1"/>
          </p:cNvSpPr>
          <p:nvPr>
            <p:ph type="sldNum" sz="quarter" idx="12"/>
          </p:nvPr>
        </p:nvSpPr>
        <p:spPr/>
        <p:txBody>
          <a:bodyPr/>
          <a:lstStyle>
            <a:lvl1pPr>
              <a:defRPr/>
            </a:lvl1pPr>
          </a:lstStyle>
          <a:p>
            <a:pPr>
              <a:defRPr/>
            </a:pPr>
            <a:fld id="{71BBA3DC-B923-AC41-B9D2-2DE898BCE72F}" type="slidenum">
              <a:rPr lang="en-GB" altLang="en-US"/>
              <a:pPr>
                <a:defRPr/>
              </a:pPr>
              <a:t>‹#›</a:t>
            </a:fld>
            <a:endParaRPr lang="en-GB" altLang="en-US"/>
          </a:p>
        </p:txBody>
      </p:sp>
    </p:spTree>
    <p:extLst>
      <p:ext uri="{BB962C8B-B14F-4D97-AF65-F5344CB8AC3E}">
        <p14:creationId xmlns:p14="http://schemas.microsoft.com/office/powerpoint/2010/main" val="52585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163" y="6870482"/>
            <a:ext cx="6425724" cy="2123513"/>
          </a:xfrm>
        </p:spPr>
        <p:txBody>
          <a:bodyPr anchor="t"/>
          <a:lstStyle>
            <a:lvl1pPr algn="l">
              <a:defRPr sz="4299" b="1" cap="all"/>
            </a:lvl1pPr>
          </a:lstStyle>
          <a:p>
            <a:r>
              <a:rPr lang="en-US"/>
              <a:t>Click to edit Master title style</a:t>
            </a:r>
            <a:endParaRPr lang="en-GB"/>
          </a:p>
        </p:txBody>
      </p:sp>
      <p:sp>
        <p:nvSpPr>
          <p:cNvPr id="3" name="Text Placeholder 2"/>
          <p:cNvSpPr>
            <a:spLocks noGrp="1"/>
          </p:cNvSpPr>
          <p:nvPr>
            <p:ph type="body" idx="1"/>
          </p:nvPr>
        </p:nvSpPr>
        <p:spPr>
          <a:xfrm>
            <a:off x="597163" y="4531649"/>
            <a:ext cx="6425724" cy="2338833"/>
          </a:xfrm>
        </p:spPr>
        <p:txBody>
          <a:bodyPr anchor="b"/>
          <a:lstStyle>
            <a:lvl1pPr marL="0" indent="0">
              <a:buNone/>
              <a:defRPr sz="2193">
                <a:solidFill>
                  <a:schemeClr val="tx1">
                    <a:tint val="75000"/>
                  </a:schemeClr>
                </a:solidFill>
              </a:defRPr>
            </a:lvl1pPr>
            <a:lvl2pPr marL="495143" indent="0">
              <a:buNone/>
              <a:defRPr sz="1930">
                <a:solidFill>
                  <a:schemeClr val="tx1">
                    <a:tint val="75000"/>
                  </a:schemeClr>
                </a:solidFill>
              </a:defRPr>
            </a:lvl2pPr>
            <a:lvl3pPr marL="990287" indent="0">
              <a:buNone/>
              <a:defRPr sz="1754">
                <a:solidFill>
                  <a:schemeClr val="tx1">
                    <a:tint val="75000"/>
                  </a:schemeClr>
                </a:solidFill>
              </a:defRPr>
            </a:lvl3pPr>
            <a:lvl4pPr marL="1485432" indent="0">
              <a:buNone/>
              <a:defRPr sz="1491">
                <a:solidFill>
                  <a:schemeClr val="tx1">
                    <a:tint val="75000"/>
                  </a:schemeClr>
                </a:solidFill>
              </a:defRPr>
            </a:lvl4pPr>
            <a:lvl5pPr marL="1980576" indent="0">
              <a:buNone/>
              <a:defRPr sz="1491">
                <a:solidFill>
                  <a:schemeClr val="tx1">
                    <a:tint val="75000"/>
                  </a:schemeClr>
                </a:solidFill>
              </a:defRPr>
            </a:lvl5pPr>
            <a:lvl6pPr marL="2475720" indent="0">
              <a:buNone/>
              <a:defRPr sz="1491">
                <a:solidFill>
                  <a:schemeClr val="tx1">
                    <a:tint val="75000"/>
                  </a:schemeClr>
                </a:solidFill>
              </a:defRPr>
            </a:lvl6pPr>
            <a:lvl7pPr marL="2970865" indent="0">
              <a:buNone/>
              <a:defRPr sz="1491">
                <a:solidFill>
                  <a:schemeClr val="tx1">
                    <a:tint val="75000"/>
                  </a:schemeClr>
                </a:solidFill>
              </a:defRPr>
            </a:lvl7pPr>
            <a:lvl8pPr marL="3466009" indent="0">
              <a:buNone/>
              <a:defRPr sz="1491">
                <a:solidFill>
                  <a:schemeClr val="tx1">
                    <a:tint val="75000"/>
                  </a:schemeClr>
                </a:solidFill>
              </a:defRPr>
            </a:lvl8pPr>
            <a:lvl9pPr marL="3961152" indent="0">
              <a:buNone/>
              <a:defRPr sz="149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E39C07-65EC-30B2-693F-2BA01458DAD2}"/>
              </a:ext>
            </a:extLst>
          </p:cNvPr>
          <p:cNvSpPr>
            <a:spLocks noGrp="1"/>
          </p:cNvSpPr>
          <p:nvPr>
            <p:ph type="dt" sz="half" idx="10"/>
          </p:nvPr>
        </p:nvSpPr>
        <p:spPr/>
        <p:txBody>
          <a:bodyPr/>
          <a:lstStyle>
            <a:lvl1pPr>
              <a:defRPr/>
            </a:lvl1pPr>
          </a:lstStyle>
          <a:p>
            <a:pPr>
              <a:defRPr/>
            </a:pPr>
            <a:fld id="{7C0D3820-F8C5-4B47-B5F8-B8444EE5235D}" type="datetimeFigureOut">
              <a:rPr lang="en-GB"/>
              <a:pPr>
                <a:defRPr/>
              </a:pPr>
              <a:t>30/01/2025</a:t>
            </a:fld>
            <a:endParaRPr lang="en-GB"/>
          </a:p>
        </p:txBody>
      </p:sp>
      <p:sp>
        <p:nvSpPr>
          <p:cNvPr id="5" name="Footer Placeholder 4">
            <a:extLst>
              <a:ext uri="{FF2B5EF4-FFF2-40B4-BE49-F238E27FC236}">
                <a16:creationId xmlns:a16="http://schemas.microsoft.com/office/drawing/2014/main" id="{806F69B9-398F-8B81-99C0-74BCA62D17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8B70E0E-F9E5-C85A-AB0B-F2EAF575E1A3}"/>
              </a:ext>
            </a:extLst>
          </p:cNvPr>
          <p:cNvSpPr>
            <a:spLocks noGrp="1"/>
          </p:cNvSpPr>
          <p:nvPr>
            <p:ph type="sldNum" sz="quarter" idx="12"/>
          </p:nvPr>
        </p:nvSpPr>
        <p:spPr/>
        <p:txBody>
          <a:bodyPr/>
          <a:lstStyle>
            <a:lvl1pPr>
              <a:defRPr/>
            </a:lvl1pPr>
          </a:lstStyle>
          <a:p>
            <a:pPr>
              <a:defRPr/>
            </a:pPr>
            <a:fld id="{3CB7C3F9-0756-2D49-9E4C-C8E01ACEB2B7}" type="slidenum">
              <a:rPr lang="en-GB" altLang="en-US"/>
              <a:pPr>
                <a:defRPr/>
              </a:pPr>
              <a:t>‹#›</a:t>
            </a:fld>
            <a:endParaRPr lang="en-GB" altLang="en-US"/>
          </a:p>
        </p:txBody>
      </p:sp>
    </p:spTree>
    <p:extLst>
      <p:ext uri="{BB962C8B-B14F-4D97-AF65-F5344CB8AC3E}">
        <p14:creationId xmlns:p14="http://schemas.microsoft.com/office/powerpoint/2010/main" val="95844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3493" y="3326344"/>
            <a:ext cx="2488393" cy="9407312"/>
          </a:xfrm>
        </p:spPr>
        <p:txBody>
          <a:bodyPr/>
          <a:lstStyle>
            <a:lvl1pPr>
              <a:defRPr sz="3070"/>
            </a:lvl1pPr>
            <a:lvl2pPr>
              <a:defRPr sz="2631"/>
            </a:lvl2pPr>
            <a:lvl3pPr>
              <a:defRPr sz="2193"/>
            </a:lvl3pPr>
            <a:lvl4pPr>
              <a:defRPr sz="1930"/>
            </a:lvl4pPr>
            <a:lvl5pPr>
              <a:defRPr sz="1930"/>
            </a:lvl5pPr>
            <a:lvl6pPr>
              <a:defRPr sz="1930"/>
            </a:lvl6pPr>
            <a:lvl7pPr>
              <a:defRPr sz="1930"/>
            </a:lvl7pPr>
            <a:lvl8pPr>
              <a:defRPr sz="1930"/>
            </a:lvl8pPr>
            <a:lvl9pPr>
              <a:defRPr sz="19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897877" y="3326344"/>
            <a:ext cx="2488393" cy="9407312"/>
          </a:xfrm>
        </p:spPr>
        <p:txBody>
          <a:bodyPr/>
          <a:lstStyle>
            <a:lvl1pPr>
              <a:defRPr sz="3070"/>
            </a:lvl1pPr>
            <a:lvl2pPr>
              <a:defRPr sz="2631"/>
            </a:lvl2pPr>
            <a:lvl3pPr>
              <a:defRPr sz="2193"/>
            </a:lvl3pPr>
            <a:lvl4pPr>
              <a:defRPr sz="1930"/>
            </a:lvl4pPr>
            <a:lvl5pPr>
              <a:defRPr sz="1930"/>
            </a:lvl5pPr>
            <a:lvl6pPr>
              <a:defRPr sz="1930"/>
            </a:lvl6pPr>
            <a:lvl7pPr>
              <a:defRPr sz="1930"/>
            </a:lvl7pPr>
            <a:lvl8pPr>
              <a:defRPr sz="1930"/>
            </a:lvl8pPr>
            <a:lvl9pPr>
              <a:defRPr sz="19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C17CB85-0DFE-DDC5-A7E2-EBFD14945313}"/>
              </a:ext>
            </a:extLst>
          </p:cNvPr>
          <p:cNvSpPr>
            <a:spLocks noGrp="1"/>
          </p:cNvSpPr>
          <p:nvPr>
            <p:ph type="dt" sz="half" idx="10"/>
          </p:nvPr>
        </p:nvSpPr>
        <p:spPr/>
        <p:txBody>
          <a:bodyPr/>
          <a:lstStyle>
            <a:lvl1pPr>
              <a:defRPr/>
            </a:lvl1pPr>
          </a:lstStyle>
          <a:p>
            <a:pPr>
              <a:defRPr/>
            </a:pPr>
            <a:fld id="{B408F4F5-82DA-4841-85A8-29676FCFF37B}" type="datetimeFigureOut">
              <a:rPr lang="en-GB"/>
              <a:pPr>
                <a:defRPr/>
              </a:pPr>
              <a:t>30/01/2025</a:t>
            </a:fld>
            <a:endParaRPr lang="en-GB"/>
          </a:p>
        </p:txBody>
      </p:sp>
      <p:sp>
        <p:nvSpPr>
          <p:cNvPr id="6" name="Footer Placeholder 4">
            <a:extLst>
              <a:ext uri="{FF2B5EF4-FFF2-40B4-BE49-F238E27FC236}">
                <a16:creationId xmlns:a16="http://schemas.microsoft.com/office/drawing/2014/main" id="{520581C7-BB92-BB4E-92F3-16E534917B7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395D658-2768-CD46-0AE8-BC2311E510C4}"/>
              </a:ext>
            </a:extLst>
          </p:cNvPr>
          <p:cNvSpPr>
            <a:spLocks noGrp="1"/>
          </p:cNvSpPr>
          <p:nvPr>
            <p:ph type="sldNum" sz="quarter" idx="12"/>
          </p:nvPr>
        </p:nvSpPr>
        <p:spPr/>
        <p:txBody>
          <a:bodyPr/>
          <a:lstStyle>
            <a:lvl1pPr>
              <a:defRPr/>
            </a:lvl1pPr>
          </a:lstStyle>
          <a:p>
            <a:pPr>
              <a:defRPr/>
            </a:pPr>
            <a:fld id="{15AC5F9B-1A25-2D45-8042-0A2615FD613C}" type="slidenum">
              <a:rPr lang="en-GB" altLang="en-US"/>
              <a:pPr>
                <a:defRPr/>
              </a:pPr>
              <a:t>‹#›</a:t>
            </a:fld>
            <a:endParaRPr lang="en-GB" altLang="en-US"/>
          </a:p>
        </p:txBody>
      </p:sp>
    </p:spTree>
    <p:extLst>
      <p:ext uri="{BB962C8B-B14F-4D97-AF65-F5344CB8AC3E}">
        <p14:creationId xmlns:p14="http://schemas.microsoft.com/office/powerpoint/2010/main" val="133994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984" y="428169"/>
            <a:ext cx="6803708" cy="1781968"/>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77987" y="2393287"/>
            <a:ext cx="3340170" cy="997407"/>
          </a:xfrm>
        </p:spPr>
        <p:txBody>
          <a:bodyPr anchor="b"/>
          <a:lstStyle>
            <a:lvl1pPr marL="0" indent="0">
              <a:buNone/>
              <a:defRPr sz="2631" b="1"/>
            </a:lvl1pPr>
            <a:lvl2pPr marL="495143" indent="0">
              <a:buNone/>
              <a:defRPr sz="2193" b="1"/>
            </a:lvl2pPr>
            <a:lvl3pPr marL="990287" indent="0">
              <a:buNone/>
              <a:defRPr sz="1930" b="1"/>
            </a:lvl3pPr>
            <a:lvl4pPr marL="1485432" indent="0">
              <a:buNone/>
              <a:defRPr sz="1754" b="1"/>
            </a:lvl4pPr>
            <a:lvl5pPr marL="1980576" indent="0">
              <a:buNone/>
              <a:defRPr sz="1754" b="1"/>
            </a:lvl5pPr>
            <a:lvl6pPr marL="2475720" indent="0">
              <a:buNone/>
              <a:defRPr sz="1754" b="1"/>
            </a:lvl6pPr>
            <a:lvl7pPr marL="2970865" indent="0">
              <a:buNone/>
              <a:defRPr sz="1754" b="1"/>
            </a:lvl7pPr>
            <a:lvl8pPr marL="3466009" indent="0">
              <a:buNone/>
              <a:defRPr sz="1754" b="1"/>
            </a:lvl8pPr>
            <a:lvl9pPr marL="3961152" indent="0">
              <a:buNone/>
              <a:defRPr sz="1754" b="1"/>
            </a:lvl9pPr>
          </a:lstStyle>
          <a:p>
            <a:pPr lvl="0"/>
            <a:r>
              <a:rPr lang="en-US"/>
              <a:t>Click to edit Master text styles</a:t>
            </a:r>
          </a:p>
        </p:txBody>
      </p:sp>
      <p:sp>
        <p:nvSpPr>
          <p:cNvPr id="4" name="Content Placeholder 3"/>
          <p:cNvSpPr>
            <a:spLocks noGrp="1"/>
          </p:cNvSpPr>
          <p:nvPr>
            <p:ph sz="half" idx="2"/>
          </p:nvPr>
        </p:nvSpPr>
        <p:spPr>
          <a:xfrm>
            <a:off x="377987" y="3390691"/>
            <a:ext cx="3340170" cy="6160167"/>
          </a:xfrm>
        </p:spPr>
        <p:txBody>
          <a:bodyPr/>
          <a:lstStyle>
            <a:lvl1pPr>
              <a:defRPr sz="2631"/>
            </a:lvl1pPr>
            <a:lvl2pPr>
              <a:defRPr sz="2193"/>
            </a:lvl2pPr>
            <a:lvl3pPr>
              <a:defRPr sz="193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40213" y="2393287"/>
            <a:ext cx="3341481" cy="997407"/>
          </a:xfrm>
        </p:spPr>
        <p:txBody>
          <a:bodyPr anchor="b"/>
          <a:lstStyle>
            <a:lvl1pPr marL="0" indent="0">
              <a:buNone/>
              <a:defRPr sz="2631" b="1"/>
            </a:lvl1pPr>
            <a:lvl2pPr marL="495143" indent="0">
              <a:buNone/>
              <a:defRPr sz="2193" b="1"/>
            </a:lvl2pPr>
            <a:lvl3pPr marL="990287" indent="0">
              <a:buNone/>
              <a:defRPr sz="1930" b="1"/>
            </a:lvl3pPr>
            <a:lvl4pPr marL="1485432" indent="0">
              <a:buNone/>
              <a:defRPr sz="1754" b="1"/>
            </a:lvl4pPr>
            <a:lvl5pPr marL="1980576" indent="0">
              <a:buNone/>
              <a:defRPr sz="1754" b="1"/>
            </a:lvl5pPr>
            <a:lvl6pPr marL="2475720" indent="0">
              <a:buNone/>
              <a:defRPr sz="1754" b="1"/>
            </a:lvl6pPr>
            <a:lvl7pPr marL="2970865" indent="0">
              <a:buNone/>
              <a:defRPr sz="1754" b="1"/>
            </a:lvl7pPr>
            <a:lvl8pPr marL="3466009" indent="0">
              <a:buNone/>
              <a:defRPr sz="1754" b="1"/>
            </a:lvl8pPr>
            <a:lvl9pPr marL="3961152" indent="0">
              <a:buNone/>
              <a:defRPr sz="1754" b="1"/>
            </a:lvl9pPr>
          </a:lstStyle>
          <a:p>
            <a:pPr lvl="0"/>
            <a:r>
              <a:rPr lang="en-US"/>
              <a:t>Click to edit Master text styles</a:t>
            </a:r>
          </a:p>
        </p:txBody>
      </p:sp>
      <p:sp>
        <p:nvSpPr>
          <p:cNvPr id="6" name="Content Placeholder 5"/>
          <p:cNvSpPr>
            <a:spLocks noGrp="1"/>
          </p:cNvSpPr>
          <p:nvPr>
            <p:ph sz="quarter" idx="4"/>
          </p:nvPr>
        </p:nvSpPr>
        <p:spPr>
          <a:xfrm>
            <a:off x="3840213" y="3390691"/>
            <a:ext cx="3341481" cy="6160167"/>
          </a:xfrm>
        </p:spPr>
        <p:txBody>
          <a:bodyPr/>
          <a:lstStyle>
            <a:lvl1pPr>
              <a:defRPr sz="2631"/>
            </a:lvl1pPr>
            <a:lvl2pPr>
              <a:defRPr sz="2193"/>
            </a:lvl2pPr>
            <a:lvl3pPr>
              <a:defRPr sz="193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4F3FB91-3F7E-55E5-C813-3BF4B7F438AD}"/>
              </a:ext>
            </a:extLst>
          </p:cNvPr>
          <p:cNvSpPr>
            <a:spLocks noGrp="1"/>
          </p:cNvSpPr>
          <p:nvPr>
            <p:ph type="dt" sz="half" idx="10"/>
          </p:nvPr>
        </p:nvSpPr>
        <p:spPr/>
        <p:txBody>
          <a:bodyPr/>
          <a:lstStyle>
            <a:lvl1pPr>
              <a:defRPr/>
            </a:lvl1pPr>
          </a:lstStyle>
          <a:p>
            <a:pPr>
              <a:defRPr/>
            </a:pPr>
            <a:fld id="{3E9B21C8-89B1-E547-926B-8C439EA99473}" type="datetimeFigureOut">
              <a:rPr lang="en-GB"/>
              <a:pPr>
                <a:defRPr/>
              </a:pPr>
              <a:t>30/01/2025</a:t>
            </a:fld>
            <a:endParaRPr lang="en-GB"/>
          </a:p>
        </p:txBody>
      </p:sp>
      <p:sp>
        <p:nvSpPr>
          <p:cNvPr id="8" name="Footer Placeholder 4">
            <a:extLst>
              <a:ext uri="{FF2B5EF4-FFF2-40B4-BE49-F238E27FC236}">
                <a16:creationId xmlns:a16="http://schemas.microsoft.com/office/drawing/2014/main" id="{5360C1BF-CCC6-2E9A-8697-8E6445E0962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A62D83B-CD31-0AFD-0119-3DF7347217C1}"/>
              </a:ext>
            </a:extLst>
          </p:cNvPr>
          <p:cNvSpPr>
            <a:spLocks noGrp="1"/>
          </p:cNvSpPr>
          <p:nvPr>
            <p:ph type="sldNum" sz="quarter" idx="12"/>
          </p:nvPr>
        </p:nvSpPr>
        <p:spPr/>
        <p:txBody>
          <a:bodyPr/>
          <a:lstStyle>
            <a:lvl1pPr>
              <a:defRPr/>
            </a:lvl1pPr>
          </a:lstStyle>
          <a:p>
            <a:pPr>
              <a:defRPr/>
            </a:pPr>
            <a:fld id="{49848D5E-8890-5044-AEAC-E00B35BF4D0D}" type="slidenum">
              <a:rPr lang="en-GB" altLang="en-US"/>
              <a:pPr>
                <a:defRPr/>
              </a:pPr>
              <a:t>‹#›</a:t>
            </a:fld>
            <a:endParaRPr lang="en-GB" altLang="en-US"/>
          </a:p>
        </p:txBody>
      </p:sp>
    </p:spTree>
    <p:extLst>
      <p:ext uri="{BB962C8B-B14F-4D97-AF65-F5344CB8AC3E}">
        <p14:creationId xmlns:p14="http://schemas.microsoft.com/office/powerpoint/2010/main" val="68801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BD09BC0-F2C1-E2DF-857A-50C81B3E8584}"/>
              </a:ext>
            </a:extLst>
          </p:cNvPr>
          <p:cNvSpPr>
            <a:spLocks noGrp="1"/>
          </p:cNvSpPr>
          <p:nvPr>
            <p:ph type="dt" sz="half" idx="10"/>
          </p:nvPr>
        </p:nvSpPr>
        <p:spPr/>
        <p:txBody>
          <a:bodyPr/>
          <a:lstStyle>
            <a:lvl1pPr>
              <a:defRPr/>
            </a:lvl1pPr>
          </a:lstStyle>
          <a:p>
            <a:pPr>
              <a:defRPr/>
            </a:pPr>
            <a:fld id="{2CE53F13-F105-9746-9B75-912FA557A8AD}" type="datetimeFigureOut">
              <a:rPr lang="en-GB"/>
              <a:pPr>
                <a:defRPr/>
              </a:pPr>
              <a:t>30/01/2025</a:t>
            </a:fld>
            <a:endParaRPr lang="en-GB"/>
          </a:p>
        </p:txBody>
      </p:sp>
      <p:sp>
        <p:nvSpPr>
          <p:cNvPr id="4" name="Footer Placeholder 4">
            <a:extLst>
              <a:ext uri="{FF2B5EF4-FFF2-40B4-BE49-F238E27FC236}">
                <a16:creationId xmlns:a16="http://schemas.microsoft.com/office/drawing/2014/main" id="{3E8B828D-E90D-4797-6FC6-6A31855D740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9AE1416-E127-F9C4-CBB3-5D5A71056761}"/>
              </a:ext>
            </a:extLst>
          </p:cNvPr>
          <p:cNvSpPr>
            <a:spLocks noGrp="1"/>
          </p:cNvSpPr>
          <p:nvPr>
            <p:ph type="sldNum" sz="quarter" idx="12"/>
          </p:nvPr>
        </p:nvSpPr>
        <p:spPr/>
        <p:txBody>
          <a:bodyPr/>
          <a:lstStyle>
            <a:lvl1pPr>
              <a:defRPr/>
            </a:lvl1pPr>
          </a:lstStyle>
          <a:p>
            <a:pPr>
              <a:defRPr/>
            </a:pPr>
            <a:fld id="{32937225-3B43-994E-8B04-8378FF069151}" type="slidenum">
              <a:rPr lang="en-GB" altLang="en-US"/>
              <a:pPr>
                <a:defRPr/>
              </a:pPr>
              <a:t>‹#›</a:t>
            </a:fld>
            <a:endParaRPr lang="en-GB" altLang="en-US"/>
          </a:p>
        </p:txBody>
      </p:sp>
    </p:spTree>
    <p:extLst>
      <p:ext uri="{BB962C8B-B14F-4D97-AF65-F5344CB8AC3E}">
        <p14:creationId xmlns:p14="http://schemas.microsoft.com/office/powerpoint/2010/main" val="123947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9C6A44-981F-8B1A-D6D1-F14C1D90EDDA}"/>
              </a:ext>
            </a:extLst>
          </p:cNvPr>
          <p:cNvSpPr>
            <a:spLocks noGrp="1"/>
          </p:cNvSpPr>
          <p:nvPr>
            <p:ph type="dt" sz="half" idx="10"/>
          </p:nvPr>
        </p:nvSpPr>
        <p:spPr/>
        <p:txBody>
          <a:bodyPr/>
          <a:lstStyle>
            <a:lvl1pPr>
              <a:defRPr/>
            </a:lvl1pPr>
          </a:lstStyle>
          <a:p>
            <a:pPr>
              <a:defRPr/>
            </a:pPr>
            <a:fld id="{94C6BBB7-5426-7047-B7F5-71C22F9B822B}" type="datetimeFigureOut">
              <a:rPr lang="en-GB"/>
              <a:pPr>
                <a:defRPr/>
              </a:pPr>
              <a:t>30/01/2025</a:t>
            </a:fld>
            <a:endParaRPr lang="en-GB"/>
          </a:p>
        </p:txBody>
      </p:sp>
      <p:sp>
        <p:nvSpPr>
          <p:cNvPr id="3" name="Footer Placeholder 4">
            <a:extLst>
              <a:ext uri="{FF2B5EF4-FFF2-40B4-BE49-F238E27FC236}">
                <a16:creationId xmlns:a16="http://schemas.microsoft.com/office/drawing/2014/main" id="{3C628E6A-E762-478A-8199-CFDBFCFBCCD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F98E529-244C-B524-6625-FB7D38ED272E}"/>
              </a:ext>
            </a:extLst>
          </p:cNvPr>
          <p:cNvSpPr>
            <a:spLocks noGrp="1"/>
          </p:cNvSpPr>
          <p:nvPr>
            <p:ph type="sldNum" sz="quarter" idx="12"/>
          </p:nvPr>
        </p:nvSpPr>
        <p:spPr/>
        <p:txBody>
          <a:bodyPr/>
          <a:lstStyle>
            <a:lvl1pPr>
              <a:defRPr/>
            </a:lvl1pPr>
          </a:lstStyle>
          <a:p>
            <a:pPr>
              <a:defRPr/>
            </a:pPr>
            <a:fld id="{4CCC4F5D-3789-1D48-A37F-99D64CEE83F3}" type="slidenum">
              <a:rPr lang="en-GB" altLang="en-US"/>
              <a:pPr>
                <a:defRPr/>
              </a:pPr>
              <a:t>‹#›</a:t>
            </a:fld>
            <a:endParaRPr lang="en-GB" altLang="en-US"/>
          </a:p>
        </p:txBody>
      </p:sp>
    </p:spTree>
    <p:extLst>
      <p:ext uri="{BB962C8B-B14F-4D97-AF65-F5344CB8AC3E}">
        <p14:creationId xmlns:p14="http://schemas.microsoft.com/office/powerpoint/2010/main" val="40631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88" y="425695"/>
            <a:ext cx="2487081" cy="1811669"/>
          </a:xfrm>
        </p:spPr>
        <p:txBody>
          <a:bodyPr anchor="b"/>
          <a:lstStyle>
            <a:lvl1pPr algn="l">
              <a:defRPr sz="2193" b="1"/>
            </a:lvl1pPr>
          </a:lstStyle>
          <a:p>
            <a:r>
              <a:rPr lang="en-US"/>
              <a:t>Click to edit Master title style</a:t>
            </a:r>
            <a:endParaRPr lang="en-GB"/>
          </a:p>
        </p:txBody>
      </p:sp>
      <p:sp>
        <p:nvSpPr>
          <p:cNvPr id="3" name="Content Placeholder 2"/>
          <p:cNvSpPr>
            <a:spLocks noGrp="1"/>
          </p:cNvSpPr>
          <p:nvPr>
            <p:ph idx="1"/>
          </p:nvPr>
        </p:nvSpPr>
        <p:spPr>
          <a:xfrm>
            <a:off x="2955622" y="425695"/>
            <a:ext cx="4226070" cy="9125166"/>
          </a:xfrm>
        </p:spPr>
        <p:txBody>
          <a:bodyPr/>
          <a:lstStyle>
            <a:lvl1pPr>
              <a:defRPr sz="3508"/>
            </a:lvl1pPr>
            <a:lvl2pPr>
              <a:defRPr sz="3070"/>
            </a:lvl2pPr>
            <a:lvl3pPr>
              <a:defRPr sz="2631"/>
            </a:lvl3pPr>
            <a:lvl4pPr>
              <a:defRPr sz="2193"/>
            </a:lvl4pPr>
            <a:lvl5pPr>
              <a:defRPr sz="2193"/>
            </a:lvl5pPr>
            <a:lvl6pPr>
              <a:defRPr sz="2193"/>
            </a:lvl6pPr>
            <a:lvl7pPr>
              <a:defRPr sz="2193"/>
            </a:lvl7pPr>
            <a:lvl8pPr>
              <a:defRPr sz="2193"/>
            </a:lvl8pPr>
            <a:lvl9pPr>
              <a:defRPr sz="2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77988" y="2237364"/>
            <a:ext cx="2487081" cy="7313498"/>
          </a:xfrm>
        </p:spPr>
        <p:txBody>
          <a:bodyPr/>
          <a:lstStyle>
            <a:lvl1pPr marL="0" indent="0">
              <a:buNone/>
              <a:defRPr sz="1491"/>
            </a:lvl1pPr>
            <a:lvl2pPr marL="495143" indent="0">
              <a:buNone/>
              <a:defRPr sz="1317"/>
            </a:lvl2pPr>
            <a:lvl3pPr marL="990287" indent="0">
              <a:buNone/>
              <a:defRPr sz="1053"/>
            </a:lvl3pPr>
            <a:lvl4pPr marL="1485432" indent="0">
              <a:buNone/>
              <a:defRPr sz="965"/>
            </a:lvl4pPr>
            <a:lvl5pPr marL="1980576" indent="0">
              <a:buNone/>
              <a:defRPr sz="965"/>
            </a:lvl5pPr>
            <a:lvl6pPr marL="2475720" indent="0">
              <a:buNone/>
              <a:defRPr sz="965"/>
            </a:lvl6pPr>
            <a:lvl7pPr marL="2970865" indent="0">
              <a:buNone/>
              <a:defRPr sz="965"/>
            </a:lvl7pPr>
            <a:lvl8pPr marL="3466009" indent="0">
              <a:buNone/>
              <a:defRPr sz="965"/>
            </a:lvl8pPr>
            <a:lvl9pPr marL="3961152" indent="0">
              <a:buNone/>
              <a:defRPr sz="965"/>
            </a:lvl9pPr>
          </a:lstStyle>
          <a:p>
            <a:pPr lvl="0"/>
            <a:r>
              <a:rPr lang="en-US"/>
              <a:t>Click to edit Master text styles</a:t>
            </a:r>
          </a:p>
        </p:txBody>
      </p:sp>
      <p:sp>
        <p:nvSpPr>
          <p:cNvPr id="5" name="Date Placeholder 3">
            <a:extLst>
              <a:ext uri="{FF2B5EF4-FFF2-40B4-BE49-F238E27FC236}">
                <a16:creationId xmlns:a16="http://schemas.microsoft.com/office/drawing/2014/main" id="{2C037623-5071-DDBF-E24A-65B59FD01F49}"/>
              </a:ext>
            </a:extLst>
          </p:cNvPr>
          <p:cNvSpPr>
            <a:spLocks noGrp="1"/>
          </p:cNvSpPr>
          <p:nvPr>
            <p:ph type="dt" sz="half" idx="10"/>
          </p:nvPr>
        </p:nvSpPr>
        <p:spPr/>
        <p:txBody>
          <a:bodyPr/>
          <a:lstStyle>
            <a:lvl1pPr>
              <a:defRPr/>
            </a:lvl1pPr>
          </a:lstStyle>
          <a:p>
            <a:pPr>
              <a:defRPr/>
            </a:pPr>
            <a:fld id="{19022C92-35D2-0E4E-8E97-761E61351037}" type="datetimeFigureOut">
              <a:rPr lang="en-GB"/>
              <a:pPr>
                <a:defRPr/>
              </a:pPr>
              <a:t>30/01/2025</a:t>
            </a:fld>
            <a:endParaRPr lang="en-GB"/>
          </a:p>
        </p:txBody>
      </p:sp>
      <p:sp>
        <p:nvSpPr>
          <p:cNvPr id="6" name="Footer Placeholder 4">
            <a:extLst>
              <a:ext uri="{FF2B5EF4-FFF2-40B4-BE49-F238E27FC236}">
                <a16:creationId xmlns:a16="http://schemas.microsoft.com/office/drawing/2014/main" id="{97DABDDC-3D53-5342-2ADE-9DB91DCF75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BA67674-922F-B5CC-67D0-0FCD52CA406F}"/>
              </a:ext>
            </a:extLst>
          </p:cNvPr>
          <p:cNvSpPr>
            <a:spLocks noGrp="1"/>
          </p:cNvSpPr>
          <p:nvPr>
            <p:ph type="sldNum" sz="quarter" idx="12"/>
          </p:nvPr>
        </p:nvSpPr>
        <p:spPr/>
        <p:txBody>
          <a:bodyPr/>
          <a:lstStyle>
            <a:lvl1pPr>
              <a:defRPr/>
            </a:lvl1pPr>
          </a:lstStyle>
          <a:p>
            <a:pPr>
              <a:defRPr/>
            </a:pPr>
            <a:fld id="{0E455EA0-8890-1847-B490-AABBD14362FF}" type="slidenum">
              <a:rPr lang="en-GB" altLang="en-US"/>
              <a:pPr>
                <a:defRPr/>
              </a:pPr>
              <a:t>‹#›</a:t>
            </a:fld>
            <a:endParaRPr lang="en-GB" altLang="en-US"/>
          </a:p>
        </p:txBody>
      </p:sp>
    </p:spTree>
    <p:extLst>
      <p:ext uri="{BB962C8B-B14F-4D97-AF65-F5344CB8AC3E}">
        <p14:creationId xmlns:p14="http://schemas.microsoft.com/office/powerpoint/2010/main" val="137615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752" y="7484272"/>
            <a:ext cx="4535805" cy="883560"/>
          </a:xfrm>
        </p:spPr>
        <p:txBody>
          <a:bodyPr anchor="b"/>
          <a:lstStyle>
            <a:lvl1pPr algn="l">
              <a:defRPr sz="2193" b="1"/>
            </a:lvl1pPr>
          </a:lstStyle>
          <a:p>
            <a:r>
              <a:rPr lang="en-US"/>
              <a:t>Click to edit Master title style</a:t>
            </a:r>
            <a:endParaRPr lang="en-GB"/>
          </a:p>
        </p:txBody>
      </p:sp>
      <p:sp>
        <p:nvSpPr>
          <p:cNvPr id="3" name="Picture Placeholder 2"/>
          <p:cNvSpPr>
            <a:spLocks noGrp="1"/>
          </p:cNvSpPr>
          <p:nvPr>
            <p:ph type="pic" idx="1"/>
          </p:nvPr>
        </p:nvSpPr>
        <p:spPr>
          <a:xfrm>
            <a:off x="1481752" y="955334"/>
            <a:ext cx="4535805" cy="6415088"/>
          </a:xfrm>
        </p:spPr>
        <p:txBody>
          <a:bodyPr rtlCol="0">
            <a:normAutofit/>
          </a:bodyPr>
          <a:lstStyle>
            <a:lvl1pPr marL="0" indent="0">
              <a:buNone/>
              <a:defRPr sz="3508"/>
            </a:lvl1pPr>
            <a:lvl2pPr marL="495143" indent="0">
              <a:buNone/>
              <a:defRPr sz="3070"/>
            </a:lvl2pPr>
            <a:lvl3pPr marL="990287" indent="0">
              <a:buNone/>
              <a:defRPr sz="2631"/>
            </a:lvl3pPr>
            <a:lvl4pPr marL="1485432" indent="0">
              <a:buNone/>
              <a:defRPr sz="2193"/>
            </a:lvl4pPr>
            <a:lvl5pPr marL="1980576" indent="0">
              <a:buNone/>
              <a:defRPr sz="2193"/>
            </a:lvl5pPr>
            <a:lvl6pPr marL="2475720" indent="0">
              <a:buNone/>
              <a:defRPr sz="2193"/>
            </a:lvl6pPr>
            <a:lvl7pPr marL="2970865" indent="0">
              <a:buNone/>
              <a:defRPr sz="2193"/>
            </a:lvl7pPr>
            <a:lvl8pPr marL="3466009" indent="0">
              <a:buNone/>
              <a:defRPr sz="2193"/>
            </a:lvl8pPr>
            <a:lvl9pPr marL="3961152" indent="0">
              <a:buNone/>
              <a:defRPr sz="2193"/>
            </a:lvl9pPr>
          </a:lstStyle>
          <a:p>
            <a:pPr lvl="0"/>
            <a:endParaRPr lang="en-GB" noProof="0"/>
          </a:p>
        </p:txBody>
      </p:sp>
      <p:sp>
        <p:nvSpPr>
          <p:cNvPr id="4" name="Text Placeholder 3"/>
          <p:cNvSpPr>
            <a:spLocks noGrp="1"/>
          </p:cNvSpPr>
          <p:nvPr>
            <p:ph type="body" sz="half" idx="2"/>
          </p:nvPr>
        </p:nvSpPr>
        <p:spPr>
          <a:xfrm>
            <a:off x="1481752" y="8367831"/>
            <a:ext cx="4535805" cy="1254802"/>
          </a:xfrm>
        </p:spPr>
        <p:txBody>
          <a:bodyPr/>
          <a:lstStyle>
            <a:lvl1pPr marL="0" indent="0">
              <a:buNone/>
              <a:defRPr sz="1491"/>
            </a:lvl1pPr>
            <a:lvl2pPr marL="495143" indent="0">
              <a:buNone/>
              <a:defRPr sz="1317"/>
            </a:lvl2pPr>
            <a:lvl3pPr marL="990287" indent="0">
              <a:buNone/>
              <a:defRPr sz="1053"/>
            </a:lvl3pPr>
            <a:lvl4pPr marL="1485432" indent="0">
              <a:buNone/>
              <a:defRPr sz="965"/>
            </a:lvl4pPr>
            <a:lvl5pPr marL="1980576" indent="0">
              <a:buNone/>
              <a:defRPr sz="965"/>
            </a:lvl5pPr>
            <a:lvl6pPr marL="2475720" indent="0">
              <a:buNone/>
              <a:defRPr sz="965"/>
            </a:lvl6pPr>
            <a:lvl7pPr marL="2970865" indent="0">
              <a:buNone/>
              <a:defRPr sz="965"/>
            </a:lvl7pPr>
            <a:lvl8pPr marL="3466009" indent="0">
              <a:buNone/>
              <a:defRPr sz="965"/>
            </a:lvl8pPr>
            <a:lvl9pPr marL="3961152" indent="0">
              <a:buNone/>
              <a:defRPr sz="965"/>
            </a:lvl9pPr>
          </a:lstStyle>
          <a:p>
            <a:pPr lvl="0"/>
            <a:r>
              <a:rPr lang="en-US"/>
              <a:t>Click to edit Master text styles</a:t>
            </a:r>
          </a:p>
        </p:txBody>
      </p:sp>
      <p:sp>
        <p:nvSpPr>
          <p:cNvPr id="5" name="Date Placeholder 3">
            <a:extLst>
              <a:ext uri="{FF2B5EF4-FFF2-40B4-BE49-F238E27FC236}">
                <a16:creationId xmlns:a16="http://schemas.microsoft.com/office/drawing/2014/main" id="{C3845902-73BD-7C21-CCD7-DE9353280BB5}"/>
              </a:ext>
            </a:extLst>
          </p:cNvPr>
          <p:cNvSpPr>
            <a:spLocks noGrp="1"/>
          </p:cNvSpPr>
          <p:nvPr>
            <p:ph type="dt" sz="half" idx="10"/>
          </p:nvPr>
        </p:nvSpPr>
        <p:spPr/>
        <p:txBody>
          <a:bodyPr/>
          <a:lstStyle>
            <a:lvl1pPr>
              <a:defRPr/>
            </a:lvl1pPr>
          </a:lstStyle>
          <a:p>
            <a:pPr>
              <a:defRPr/>
            </a:pPr>
            <a:fld id="{F50E948C-77AB-1546-8BD6-0F1A9CB9E138}" type="datetimeFigureOut">
              <a:rPr lang="en-GB"/>
              <a:pPr>
                <a:defRPr/>
              </a:pPr>
              <a:t>30/01/2025</a:t>
            </a:fld>
            <a:endParaRPr lang="en-GB"/>
          </a:p>
        </p:txBody>
      </p:sp>
      <p:sp>
        <p:nvSpPr>
          <p:cNvPr id="6" name="Footer Placeholder 4">
            <a:extLst>
              <a:ext uri="{FF2B5EF4-FFF2-40B4-BE49-F238E27FC236}">
                <a16:creationId xmlns:a16="http://schemas.microsoft.com/office/drawing/2014/main" id="{6F77911D-EED1-6128-005A-73037C0A3D1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37975C8-7C13-DCFE-807E-3BBC0742B4F7}"/>
              </a:ext>
            </a:extLst>
          </p:cNvPr>
          <p:cNvSpPr>
            <a:spLocks noGrp="1"/>
          </p:cNvSpPr>
          <p:nvPr>
            <p:ph type="sldNum" sz="quarter" idx="12"/>
          </p:nvPr>
        </p:nvSpPr>
        <p:spPr/>
        <p:txBody>
          <a:bodyPr/>
          <a:lstStyle>
            <a:lvl1pPr>
              <a:defRPr/>
            </a:lvl1pPr>
          </a:lstStyle>
          <a:p>
            <a:pPr>
              <a:defRPr/>
            </a:pPr>
            <a:fld id="{2ABD1522-5636-8B4E-841B-704175B8A641}" type="slidenum">
              <a:rPr lang="en-GB" altLang="en-US"/>
              <a:pPr>
                <a:defRPr/>
              </a:pPr>
              <a:t>‹#›</a:t>
            </a:fld>
            <a:endParaRPr lang="en-GB" altLang="en-US"/>
          </a:p>
        </p:txBody>
      </p:sp>
    </p:spTree>
    <p:extLst>
      <p:ext uri="{BB962C8B-B14F-4D97-AF65-F5344CB8AC3E}">
        <p14:creationId xmlns:p14="http://schemas.microsoft.com/office/powerpoint/2010/main" val="30521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211470-206B-DB0D-9C56-20E1C009B908}"/>
              </a:ext>
            </a:extLst>
          </p:cNvPr>
          <p:cNvSpPr>
            <a:spLocks noGrp="1"/>
          </p:cNvSpPr>
          <p:nvPr>
            <p:ph type="title"/>
          </p:nvPr>
        </p:nvSpPr>
        <p:spPr bwMode="auto">
          <a:xfrm>
            <a:off x="377896" y="428844"/>
            <a:ext cx="6803883" cy="178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2892" tIns="56446" rIns="112892" bIns="56446"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5B0011C-5CF6-A99B-117F-A12BC771EA1C}"/>
              </a:ext>
            </a:extLst>
          </p:cNvPr>
          <p:cNvSpPr>
            <a:spLocks noGrp="1"/>
          </p:cNvSpPr>
          <p:nvPr>
            <p:ph type="body" idx="1"/>
          </p:nvPr>
        </p:nvSpPr>
        <p:spPr bwMode="auto">
          <a:xfrm>
            <a:off x="377896" y="2495084"/>
            <a:ext cx="6803883" cy="705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2892" tIns="56446" rIns="112892" bIns="564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20F9394-FF67-2117-3C1D-576BF66BA794}"/>
              </a:ext>
            </a:extLst>
          </p:cNvPr>
          <p:cNvSpPr>
            <a:spLocks noGrp="1"/>
          </p:cNvSpPr>
          <p:nvPr>
            <p:ph type="dt" sz="half" idx="2"/>
          </p:nvPr>
        </p:nvSpPr>
        <p:spPr>
          <a:xfrm>
            <a:off x="377896" y="9910709"/>
            <a:ext cx="1763516" cy="568077"/>
          </a:xfrm>
          <a:prstGeom prst="rect">
            <a:avLst/>
          </a:prstGeom>
        </p:spPr>
        <p:txBody>
          <a:bodyPr vert="horz" lIns="112892" tIns="56446" rIns="112892" bIns="56446" rtlCol="0" anchor="ctr"/>
          <a:lstStyle>
            <a:lvl1pPr algn="l" eaLnBrk="1" fontAlgn="auto" hangingPunct="1">
              <a:spcBef>
                <a:spcPts val="0"/>
              </a:spcBef>
              <a:spcAft>
                <a:spcPts val="0"/>
              </a:spcAft>
              <a:defRPr sz="1317">
                <a:solidFill>
                  <a:schemeClr val="tx1">
                    <a:tint val="75000"/>
                  </a:schemeClr>
                </a:solidFill>
                <a:latin typeface="+mn-lt"/>
                <a:cs typeface="+mn-cs"/>
              </a:defRPr>
            </a:lvl1pPr>
          </a:lstStyle>
          <a:p>
            <a:pPr>
              <a:defRPr/>
            </a:pPr>
            <a:fld id="{4C91118A-F182-1348-89D2-AEEF6E2045A9}" type="datetimeFigureOut">
              <a:rPr lang="en-GB"/>
              <a:pPr>
                <a:defRPr/>
              </a:pPr>
              <a:t>30/01/2025</a:t>
            </a:fld>
            <a:endParaRPr lang="en-GB"/>
          </a:p>
        </p:txBody>
      </p:sp>
      <p:sp>
        <p:nvSpPr>
          <p:cNvPr id="5" name="Footer Placeholder 4">
            <a:extLst>
              <a:ext uri="{FF2B5EF4-FFF2-40B4-BE49-F238E27FC236}">
                <a16:creationId xmlns:a16="http://schemas.microsoft.com/office/drawing/2014/main" id="{4B0C313F-DBA6-28B1-8C7F-1695540EB07E}"/>
              </a:ext>
            </a:extLst>
          </p:cNvPr>
          <p:cNvSpPr>
            <a:spLocks noGrp="1"/>
          </p:cNvSpPr>
          <p:nvPr>
            <p:ph type="ftr" sz="quarter" idx="3"/>
          </p:nvPr>
        </p:nvSpPr>
        <p:spPr>
          <a:xfrm>
            <a:off x="2582291" y="9910709"/>
            <a:ext cx="2395093" cy="568077"/>
          </a:xfrm>
          <a:prstGeom prst="rect">
            <a:avLst/>
          </a:prstGeom>
        </p:spPr>
        <p:txBody>
          <a:bodyPr vert="horz" lIns="112892" tIns="56446" rIns="112892" bIns="56446" rtlCol="0" anchor="ctr"/>
          <a:lstStyle>
            <a:lvl1pPr algn="ctr" eaLnBrk="1" fontAlgn="auto" hangingPunct="1">
              <a:spcBef>
                <a:spcPts val="0"/>
              </a:spcBef>
              <a:spcAft>
                <a:spcPts val="0"/>
              </a:spcAft>
              <a:defRPr sz="1317">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CCBFA692-8A9E-CDC1-D117-40B2C54C2892}"/>
              </a:ext>
            </a:extLst>
          </p:cNvPr>
          <p:cNvSpPr>
            <a:spLocks noGrp="1"/>
          </p:cNvSpPr>
          <p:nvPr>
            <p:ph type="sldNum" sz="quarter" idx="4"/>
          </p:nvPr>
        </p:nvSpPr>
        <p:spPr>
          <a:xfrm>
            <a:off x="5418263" y="9910709"/>
            <a:ext cx="1763516" cy="568077"/>
          </a:xfrm>
          <a:prstGeom prst="rect">
            <a:avLst/>
          </a:prstGeom>
        </p:spPr>
        <p:txBody>
          <a:bodyPr vert="horz" wrap="square" lIns="112892" tIns="56446" rIns="112892" bIns="56446" numCol="1" anchor="ctr" anchorCtr="0" compatLnSpc="1">
            <a:prstTxWarp prst="textNoShape">
              <a:avLst/>
            </a:prstTxWarp>
          </a:bodyPr>
          <a:lstStyle>
            <a:lvl1pPr algn="r" eaLnBrk="1" hangingPunct="1">
              <a:defRPr sz="1317" smtClean="0">
                <a:solidFill>
                  <a:srgbClr val="898989"/>
                </a:solidFill>
              </a:defRPr>
            </a:lvl1pPr>
          </a:lstStyle>
          <a:p>
            <a:pPr>
              <a:defRPr/>
            </a:pPr>
            <a:fld id="{BFD308E9-14EF-B045-83D2-3956DBDBC88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736" kern="1200">
          <a:solidFill>
            <a:schemeClr val="tx1"/>
          </a:solidFill>
          <a:latin typeface="+mj-lt"/>
          <a:ea typeface="+mj-ea"/>
          <a:cs typeface="+mj-cs"/>
        </a:defRPr>
      </a:lvl1pPr>
      <a:lvl2pPr algn="ctr" rtl="0" eaLnBrk="0" fontAlgn="base" hangingPunct="0">
        <a:spcBef>
          <a:spcPct val="0"/>
        </a:spcBef>
        <a:spcAft>
          <a:spcPct val="0"/>
        </a:spcAft>
        <a:defRPr sz="4736">
          <a:solidFill>
            <a:schemeClr val="tx1"/>
          </a:solidFill>
          <a:latin typeface="Calibri" pitchFamily="34" charset="0"/>
        </a:defRPr>
      </a:lvl2pPr>
      <a:lvl3pPr algn="ctr" rtl="0" eaLnBrk="0" fontAlgn="base" hangingPunct="0">
        <a:spcBef>
          <a:spcPct val="0"/>
        </a:spcBef>
        <a:spcAft>
          <a:spcPct val="0"/>
        </a:spcAft>
        <a:defRPr sz="4736">
          <a:solidFill>
            <a:schemeClr val="tx1"/>
          </a:solidFill>
          <a:latin typeface="Calibri" pitchFamily="34" charset="0"/>
        </a:defRPr>
      </a:lvl3pPr>
      <a:lvl4pPr algn="ctr" rtl="0" eaLnBrk="0" fontAlgn="base" hangingPunct="0">
        <a:spcBef>
          <a:spcPct val="0"/>
        </a:spcBef>
        <a:spcAft>
          <a:spcPct val="0"/>
        </a:spcAft>
        <a:defRPr sz="4736">
          <a:solidFill>
            <a:schemeClr val="tx1"/>
          </a:solidFill>
          <a:latin typeface="Calibri" pitchFamily="34" charset="0"/>
        </a:defRPr>
      </a:lvl4pPr>
      <a:lvl5pPr algn="ctr" rtl="0" eaLnBrk="0" fontAlgn="base" hangingPunct="0">
        <a:spcBef>
          <a:spcPct val="0"/>
        </a:spcBef>
        <a:spcAft>
          <a:spcPct val="0"/>
        </a:spcAft>
        <a:defRPr sz="4736">
          <a:solidFill>
            <a:schemeClr val="tx1"/>
          </a:solidFill>
          <a:latin typeface="Calibri" pitchFamily="34" charset="0"/>
        </a:defRPr>
      </a:lvl5pPr>
      <a:lvl6pPr marL="495143" algn="ctr" rtl="0" fontAlgn="base">
        <a:spcBef>
          <a:spcPct val="0"/>
        </a:spcBef>
        <a:spcAft>
          <a:spcPct val="0"/>
        </a:spcAft>
        <a:defRPr sz="4736">
          <a:solidFill>
            <a:schemeClr val="tx1"/>
          </a:solidFill>
          <a:latin typeface="Calibri" pitchFamily="34" charset="0"/>
        </a:defRPr>
      </a:lvl6pPr>
      <a:lvl7pPr marL="990287" algn="ctr" rtl="0" fontAlgn="base">
        <a:spcBef>
          <a:spcPct val="0"/>
        </a:spcBef>
        <a:spcAft>
          <a:spcPct val="0"/>
        </a:spcAft>
        <a:defRPr sz="4736">
          <a:solidFill>
            <a:schemeClr val="tx1"/>
          </a:solidFill>
          <a:latin typeface="Calibri" pitchFamily="34" charset="0"/>
        </a:defRPr>
      </a:lvl7pPr>
      <a:lvl8pPr marL="1485432" algn="ctr" rtl="0" fontAlgn="base">
        <a:spcBef>
          <a:spcPct val="0"/>
        </a:spcBef>
        <a:spcAft>
          <a:spcPct val="0"/>
        </a:spcAft>
        <a:defRPr sz="4736">
          <a:solidFill>
            <a:schemeClr val="tx1"/>
          </a:solidFill>
          <a:latin typeface="Calibri" pitchFamily="34" charset="0"/>
        </a:defRPr>
      </a:lvl8pPr>
      <a:lvl9pPr marL="1980576" algn="ctr" rtl="0" fontAlgn="base">
        <a:spcBef>
          <a:spcPct val="0"/>
        </a:spcBef>
        <a:spcAft>
          <a:spcPct val="0"/>
        </a:spcAft>
        <a:defRPr sz="4736">
          <a:solidFill>
            <a:schemeClr val="tx1"/>
          </a:solidFill>
          <a:latin typeface="Calibri" pitchFamily="34" charset="0"/>
        </a:defRPr>
      </a:lvl9pPr>
    </p:titleStyle>
    <p:bodyStyle>
      <a:lvl1pPr marL="370420" indent="-370420" algn="l" rtl="0" eaLnBrk="0" fontAlgn="base" hangingPunct="0">
        <a:spcBef>
          <a:spcPct val="20000"/>
        </a:spcBef>
        <a:spcAft>
          <a:spcPct val="0"/>
        </a:spcAft>
        <a:buFont typeface="Arial" panose="020B0604020202020204" pitchFamily="34" charset="0"/>
        <a:buChar char="•"/>
        <a:defRPr sz="3508" kern="1200">
          <a:solidFill>
            <a:schemeClr val="tx1"/>
          </a:solidFill>
          <a:latin typeface="+mn-lt"/>
          <a:ea typeface="+mn-ea"/>
          <a:cs typeface="+mn-cs"/>
        </a:defRPr>
      </a:lvl1pPr>
      <a:lvl2pPr marL="803506" indent="-309148" algn="l" rtl="0" eaLnBrk="0" fontAlgn="base" hangingPunct="0">
        <a:spcBef>
          <a:spcPct val="20000"/>
        </a:spcBef>
        <a:spcAft>
          <a:spcPct val="0"/>
        </a:spcAft>
        <a:buFont typeface="Arial" panose="020B0604020202020204" pitchFamily="34" charset="0"/>
        <a:buChar char="–"/>
        <a:defRPr sz="3070" kern="1200">
          <a:solidFill>
            <a:schemeClr val="tx1"/>
          </a:solidFill>
          <a:latin typeface="+mn-lt"/>
          <a:ea typeface="+mn-ea"/>
          <a:cs typeface="+mn-cs"/>
        </a:defRPr>
      </a:lvl2pPr>
      <a:lvl3pPr marL="1236590" indent="-246484" algn="l" rtl="0" eaLnBrk="0" fontAlgn="base" hangingPunct="0">
        <a:spcBef>
          <a:spcPct val="20000"/>
        </a:spcBef>
        <a:spcAft>
          <a:spcPct val="0"/>
        </a:spcAft>
        <a:buFont typeface="Arial" panose="020B0604020202020204" pitchFamily="34" charset="0"/>
        <a:buChar char="•"/>
        <a:defRPr sz="2631" kern="1200">
          <a:solidFill>
            <a:schemeClr val="tx1"/>
          </a:solidFill>
          <a:latin typeface="+mn-lt"/>
          <a:ea typeface="+mn-ea"/>
          <a:cs typeface="+mn-cs"/>
        </a:defRPr>
      </a:lvl3pPr>
      <a:lvl4pPr marL="1732340" indent="-246484" algn="l" rtl="0" eaLnBrk="0" fontAlgn="base" hangingPunct="0">
        <a:spcBef>
          <a:spcPct val="20000"/>
        </a:spcBef>
        <a:spcAft>
          <a:spcPct val="0"/>
        </a:spcAft>
        <a:buFont typeface="Arial" panose="020B0604020202020204" pitchFamily="34" charset="0"/>
        <a:buChar char="–"/>
        <a:defRPr sz="2193" kern="1200">
          <a:solidFill>
            <a:schemeClr val="tx1"/>
          </a:solidFill>
          <a:latin typeface="+mn-lt"/>
          <a:ea typeface="+mn-ea"/>
          <a:cs typeface="+mn-cs"/>
        </a:defRPr>
      </a:lvl4pPr>
      <a:lvl5pPr marL="2228090" indent="-246484" algn="l" rtl="0" eaLnBrk="0" fontAlgn="base" hangingPunct="0">
        <a:spcBef>
          <a:spcPct val="20000"/>
        </a:spcBef>
        <a:spcAft>
          <a:spcPct val="0"/>
        </a:spcAft>
        <a:buFont typeface="Arial" panose="020B0604020202020204" pitchFamily="34" charset="0"/>
        <a:buChar char="»"/>
        <a:defRPr sz="2193" kern="1200">
          <a:solidFill>
            <a:schemeClr val="tx1"/>
          </a:solidFill>
          <a:latin typeface="+mn-lt"/>
          <a:ea typeface="+mn-ea"/>
          <a:cs typeface="+mn-cs"/>
        </a:defRPr>
      </a:lvl5pPr>
      <a:lvl6pPr marL="2723292" indent="-247573" algn="l" defTabSz="990287" rtl="0" eaLnBrk="1" latinLnBrk="0" hangingPunct="1">
        <a:spcBef>
          <a:spcPct val="20000"/>
        </a:spcBef>
        <a:buFont typeface="Arial" panose="020B0604020202020204" pitchFamily="34" charset="0"/>
        <a:buChar char="•"/>
        <a:defRPr sz="2193" kern="1200">
          <a:solidFill>
            <a:schemeClr val="tx1"/>
          </a:solidFill>
          <a:latin typeface="+mn-lt"/>
          <a:ea typeface="+mn-ea"/>
          <a:cs typeface="+mn-cs"/>
        </a:defRPr>
      </a:lvl6pPr>
      <a:lvl7pPr marL="3218436" indent="-247573" algn="l" defTabSz="990287" rtl="0" eaLnBrk="1" latinLnBrk="0" hangingPunct="1">
        <a:spcBef>
          <a:spcPct val="20000"/>
        </a:spcBef>
        <a:buFont typeface="Arial" panose="020B0604020202020204" pitchFamily="34" charset="0"/>
        <a:buChar char="•"/>
        <a:defRPr sz="2193" kern="1200">
          <a:solidFill>
            <a:schemeClr val="tx1"/>
          </a:solidFill>
          <a:latin typeface="+mn-lt"/>
          <a:ea typeface="+mn-ea"/>
          <a:cs typeface="+mn-cs"/>
        </a:defRPr>
      </a:lvl7pPr>
      <a:lvl8pPr marL="3713580" indent="-247573" algn="l" defTabSz="990287" rtl="0" eaLnBrk="1" latinLnBrk="0" hangingPunct="1">
        <a:spcBef>
          <a:spcPct val="20000"/>
        </a:spcBef>
        <a:buFont typeface="Arial" panose="020B0604020202020204" pitchFamily="34" charset="0"/>
        <a:buChar char="•"/>
        <a:defRPr sz="2193" kern="1200">
          <a:solidFill>
            <a:schemeClr val="tx1"/>
          </a:solidFill>
          <a:latin typeface="+mn-lt"/>
          <a:ea typeface="+mn-ea"/>
          <a:cs typeface="+mn-cs"/>
        </a:defRPr>
      </a:lvl8pPr>
      <a:lvl9pPr marL="4208725" indent="-247573" algn="l" defTabSz="990287" rtl="0" eaLnBrk="1" latinLnBrk="0" hangingPunct="1">
        <a:spcBef>
          <a:spcPct val="20000"/>
        </a:spcBef>
        <a:buFont typeface="Arial" panose="020B0604020202020204" pitchFamily="34" charset="0"/>
        <a:buChar char="•"/>
        <a:defRPr sz="2193" kern="1200">
          <a:solidFill>
            <a:schemeClr val="tx1"/>
          </a:solidFill>
          <a:latin typeface="+mn-lt"/>
          <a:ea typeface="+mn-ea"/>
          <a:cs typeface="+mn-cs"/>
        </a:defRPr>
      </a:lvl9pPr>
    </p:bodyStyle>
    <p:otherStyle>
      <a:defPPr>
        <a:defRPr lang="en-US"/>
      </a:defPPr>
      <a:lvl1pPr marL="0" algn="l" defTabSz="990287" rtl="0" eaLnBrk="1" latinLnBrk="0" hangingPunct="1">
        <a:defRPr sz="1930" kern="1200">
          <a:solidFill>
            <a:schemeClr val="tx1"/>
          </a:solidFill>
          <a:latin typeface="+mn-lt"/>
          <a:ea typeface="+mn-ea"/>
          <a:cs typeface="+mn-cs"/>
        </a:defRPr>
      </a:lvl1pPr>
      <a:lvl2pPr marL="495143" algn="l" defTabSz="990287" rtl="0" eaLnBrk="1" latinLnBrk="0" hangingPunct="1">
        <a:defRPr sz="1930" kern="1200">
          <a:solidFill>
            <a:schemeClr val="tx1"/>
          </a:solidFill>
          <a:latin typeface="+mn-lt"/>
          <a:ea typeface="+mn-ea"/>
          <a:cs typeface="+mn-cs"/>
        </a:defRPr>
      </a:lvl2pPr>
      <a:lvl3pPr marL="990287" algn="l" defTabSz="990287" rtl="0" eaLnBrk="1" latinLnBrk="0" hangingPunct="1">
        <a:defRPr sz="1930" kern="1200">
          <a:solidFill>
            <a:schemeClr val="tx1"/>
          </a:solidFill>
          <a:latin typeface="+mn-lt"/>
          <a:ea typeface="+mn-ea"/>
          <a:cs typeface="+mn-cs"/>
        </a:defRPr>
      </a:lvl3pPr>
      <a:lvl4pPr marL="1485432" algn="l" defTabSz="990287" rtl="0" eaLnBrk="1" latinLnBrk="0" hangingPunct="1">
        <a:defRPr sz="1930" kern="1200">
          <a:solidFill>
            <a:schemeClr val="tx1"/>
          </a:solidFill>
          <a:latin typeface="+mn-lt"/>
          <a:ea typeface="+mn-ea"/>
          <a:cs typeface="+mn-cs"/>
        </a:defRPr>
      </a:lvl4pPr>
      <a:lvl5pPr marL="1980576" algn="l" defTabSz="990287" rtl="0" eaLnBrk="1" latinLnBrk="0" hangingPunct="1">
        <a:defRPr sz="1930" kern="1200">
          <a:solidFill>
            <a:schemeClr val="tx1"/>
          </a:solidFill>
          <a:latin typeface="+mn-lt"/>
          <a:ea typeface="+mn-ea"/>
          <a:cs typeface="+mn-cs"/>
        </a:defRPr>
      </a:lvl5pPr>
      <a:lvl6pPr marL="2475720" algn="l" defTabSz="990287" rtl="0" eaLnBrk="1" latinLnBrk="0" hangingPunct="1">
        <a:defRPr sz="1930" kern="1200">
          <a:solidFill>
            <a:schemeClr val="tx1"/>
          </a:solidFill>
          <a:latin typeface="+mn-lt"/>
          <a:ea typeface="+mn-ea"/>
          <a:cs typeface="+mn-cs"/>
        </a:defRPr>
      </a:lvl6pPr>
      <a:lvl7pPr marL="2970865" algn="l" defTabSz="990287" rtl="0" eaLnBrk="1" latinLnBrk="0" hangingPunct="1">
        <a:defRPr sz="1930" kern="1200">
          <a:solidFill>
            <a:schemeClr val="tx1"/>
          </a:solidFill>
          <a:latin typeface="+mn-lt"/>
          <a:ea typeface="+mn-ea"/>
          <a:cs typeface="+mn-cs"/>
        </a:defRPr>
      </a:lvl7pPr>
      <a:lvl8pPr marL="3466009" algn="l" defTabSz="990287" rtl="0" eaLnBrk="1" latinLnBrk="0" hangingPunct="1">
        <a:defRPr sz="1930" kern="1200">
          <a:solidFill>
            <a:schemeClr val="tx1"/>
          </a:solidFill>
          <a:latin typeface="+mn-lt"/>
          <a:ea typeface="+mn-ea"/>
          <a:cs typeface="+mn-cs"/>
        </a:defRPr>
      </a:lvl8pPr>
      <a:lvl9pPr marL="3961152" algn="l" defTabSz="990287" rtl="0" eaLnBrk="1" latinLnBrk="0" hangingPunct="1">
        <a:defRPr sz="19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ind.org.uk/information-support/drugs-and-treatments/mindfulness/about-mindfulness/#:~:text=Mindfulness%20is%20a%20technique%20you,your%20mind%2C%20body%20or%20surrounding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uh.nhs.uk/patients/services/clinical_depts/paediatric_cfs_me/documents/CFSActivityRestSleepdiary.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diabetes.co.uk/emotions/" TargetMode="External"/><Relationship Id="rId13" Type="http://schemas.openxmlformats.org/officeDocument/2006/relationships/hyperlink" Target="https://www.diabetes.org.uk/guide-to-diabetes/emotions/diabetes-burnout" TargetMode="External"/><Relationship Id="rId3" Type="http://schemas.openxmlformats.org/officeDocument/2006/relationships/hyperlink" Target="https://www.digibete.org/digibete-16plus/19-25s/" TargetMode="External"/><Relationship Id="rId7" Type="http://schemas.openxmlformats.org/officeDocument/2006/relationships/hyperlink" Target="https://jdrf.org.uk/information-support/living-with-type-1-diabetes/health-and-wellness/emotional-wellbeing/" TargetMode="External"/><Relationship Id="rId12" Type="http://schemas.openxmlformats.org/officeDocument/2006/relationships/hyperlink" Target="https://www.diabetes.org.uk/guide-to-diabetes/emotions/your-feelings-about-food-and-diabetes" TargetMode="External"/><Relationship Id="rId17" Type="http://schemas.openxmlformats.org/officeDocument/2006/relationships/hyperlink" Target="https://www.epilepsy.org.uk/living/parents-and-children" TargetMode="External"/><Relationship Id="rId2" Type="http://schemas.openxmlformats.org/officeDocument/2006/relationships/notesSlide" Target="../notesSlides/notesSlide12.xml"/><Relationship Id="rId16" Type="http://schemas.openxmlformats.org/officeDocument/2006/relationships/hyperlink" Target="https://www.epilepsy.org.uk/living/parents-and-children/just-for-kids" TargetMode="External"/><Relationship Id="rId1" Type="http://schemas.openxmlformats.org/officeDocument/2006/relationships/slideLayout" Target="../slideLayouts/slideLayout2.xml"/><Relationship Id="rId6" Type="http://schemas.openxmlformats.org/officeDocument/2006/relationships/hyperlink" Target="https://www.diabetes.org.uk/how_we_help/community/youth-programme" TargetMode="External"/><Relationship Id="rId11" Type="http://schemas.openxmlformats.org/officeDocument/2006/relationships/hyperlink" Target="https://www.diabetes.org.uk/guide-to-diabetes/diabetes-technology/diabetes-technology-emotions" TargetMode="External"/><Relationship Id="rId5" Type="http://schemas.openxmlformats.org/officeDocument/2006/relationships/hyperlink" Target="https://www.diabetes.org.uk/guide-to-diabetes/emotions" TargetMode="External"/><Relationship Id="rId15" Type="http://schemas.openxmlformats.org/officeDocument/2006/relationships/hyperlink" Target="https://www.youngepilepsy.org.uk/i-have-epilepsy" TargetMode="External"/><Relationship Id="rId10" Type="http://schemas.openxmlformats.org/officeDocument/2006/relationships/hyperlink" Target="https://www.youtube.com/watch?v=ZQwGKEa_MkM" TargetMode="External"/><Relationship Id="rId4" Type="http://schemas.openxmlformats.org/officeDocument/2006/relationships/hyperlink" Target="https://www.diabetes.org.uk/guide-to-diabetes/podcasts" TargetMode="External"/><Relationship Id="rId9" Type="http://schemas.openxmlformats.org/officeDocument/2006/relationships/hyperlink" Target="https://www.cdc.gov/diabetes/managing/diabetes-distress/ten-tips-coping-diabetes-distress.html" TargetMode="External"/><Relationship Id="rId14" Type="http://schemas.openxmlformats.org/officeDocument/2006/relationships/hyperlink" Target="https://www.cdc.gov/diabetes/library/spotlights/diabetes-burnout.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getselfhelp.co.uk/cbtsetp6.htm" TargetMode="External"/><Relationship Id="rId13" Type="http://schemas.openxmlformats.org/officeDocument/2006/relationships/hyperlink" Target="https://theallergyteam.com/support-and-events/" TargetMode="External"/><Relationship Id="rId3" Type="http://schemas.openxmlformats.org/officeDocument/2006/relationships/hyperlink" Target="http://www.youngminds.org.uk/" TargetMode="External"/><Relationship Id="rId7" Type="http://schemas.openxmlformats.org/officeDocument/2006/relationships/hyperlink" Target="http://www.getselfhelp.co.uk/relax.htm" TargetMode="External"/><Relationship Id="rId12" Type="http://schemas.openxmlformats.org/officeDocument/2006/relationships/hyperlink" Target="https://movingonasthma.org.uk/" TargetMode="External"/><Relationship Id="rId17" Type="http://schemas.openxmlformats.org/officeDocument/2006/relationships/hyperlink" Target="https://www.cysticfibrosis.org.uk/get-involved/cf-youth" TargetMode="External"/><Relationship Id="rId2" Type="http://schemas.openxmlformats.org/officeDocument/2006/relationships/notesSlide" Target="../notesSlides/notesSlide13.xml"/><Relationship Id="rId16" Type="http://schemas.openxmlformats.org/officeDocument/2006/relationships/hyperlink" Target="https://www.cfkids.org.uk/" TargetMode="External"/><Relationship Id="rId1" Type="http://schemas.openxmlformats.org/officeDocument/2006/relationships/slideLayout" Target="../slideLayouts/slideLayout2.xml"/><Relationship Id="rId6" Type="http://schemas.openxmlformats.org/officeDocument/2006/relationships/hyperlink" Target="http://www.getselfhelp.co.uk/mindfulness.htm" TargetMode="External"/><Relationship Id="rId11" Type="http://schemas.openxmlformats.org/officeDocument/2006/relationships/hyperlink" Target="https://www.asthmaandlung.org.uk/conditions/asthma/manage/asthma-young-people" TargetMode="External"/><Relationship Id="rId5" Type="http://schemas.openxmlformats.org/officeDocument/2006/relationships/hyperlink" Target="https://www.nhs.uk/conditions/stress-anxiety-depression/anxiety-in-children/" TargetMode="External"/><Relationship Id="rId15" Type="http://schemas.openxmlformats.org/officeDocument/2006/relationships/hyperlink" Target="https://www.allergyuk.org/living-with-an-allergy/parent-pathways/5-11/youth-activities/" TargetMode="External"/><Relationship Id="rId10" Type="http://schemas.openxmlformats.org/officeDocument/2006/relationships/hyperlink" Target="https://www.beatasthma.co.uk/resources/young-people-with-asthma/" TargetMode="External"/><Relationship Id="rId4" Type="http://schemas.openxmlformats.org/officeDocument/2006/relationships/hyperlink" Target="https://www.moodcafe.co.uk/for-children-and-young-people/feeling-worried,-frightened,-stressed-or-anxious.aspx" TargetMode="External"/><Relationship Id="rId9" Type="http://schemas.openxmlformats.org/officeDocument/2006/relationships/hyperlink" Target="http://www.getselfhelp.co.uk/sleep.htm" TargetMode="External"/><Relationship Id="rId14" Type="http://schemas.openxmlformats.org/officeDocument/2006/relationships/hyperlink" Target="https://www.allergyuk.org/youth-engage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hlineuk.com/counselling-enquiry" TargetMode="External"/><Relationship Id="rId13" Type="http://schemas.openxmlformats.org/officeDocument/2006/relationships/hyperlink" Target="https://gateway.mayden.co.uk/referral-v2/7c824928-ff62-4838-855e-80d1281dfb94" TargetMode="External"/><Relationship Id="rId3" Type="http://schemas.openxmlformats.org/officeDocument/2006/relationships/hyperlink" Target="https://number22.org/enquiry-form/" TargetMode="External"/><Relationship Id="rId7" Type="http://schemas.openxmlformats.org/officeDocument/2006/relationships/hyperlink" Target="mailto:ask@youthlineuk.com" TargetMode="External"/><Relationship Id="rId12" Type="http://schemas.openxmlformats.org/officeDocument/2006/relationships/hyperlink" Target="mailto:talkingtherapies@berkshire.nhs.uk" TargetMode="External"/><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hyperlink" Target="https://arcweb.org.uk/get-in-touch/" TargetMode="External"/><Relationship Id="rId11" Type="http://schemas.openxmlformats.org/officeDocument/2006/relationships/hyperlink" Target="https://forms.berkshirehealthcare.nhs.uk/cypf/" TargetMode="External"/><Relationship Id="rId5" Type="http://schemas.openxmlformats.org/officeDocument/2006/relationships/hyperlink" Target="mailto:Office@arcweb.org.uk" TargetMode="External"/><Relationship Id="rId10" Type="http://schemas.openxmlformats.org/officeDocument/2006/relationships/hyperlink" Target="https://t2twb.counsel360.co.uk/referral/create" TargetMode="External"/><Relationship Id="rId4" Type="http://schemas.openxmlformats.org/officeDocument/2006/relationships/hyperlink" Target="https://number22.org/support22/" TargetMode="External"/><Relationship Id="rId9" Type="http://schemas.openxmlformats.org/officeDocument/2006/relationships/hyperlink" Target="mailto:office@t2twb.org" TargetMode="External"/><Relationship Id="rId14" Type="http://schemas.openxmlformats.org/officeDocument/2006/relationships/hyperlink" Target="https://www.kooth.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info@yeswycombe.org" TargetMode="External"/><Relationship Id="rId13" Type="http://schemas.openxmlformats.org/officeDocument/2006/relationships/hyperlink" Target="https://www.kooth.com/" TargetMode="External"/><Relationship Id="rId3" Type="http://schemas.openxmlformats.org/officeDocument/2006/relationships/image" Target="../media/image53.png"/><Relationship Id="rId7" Type="http://schemas.openxmlformats.org/officeDocument/2006/relationships/hyperlink" Target="https://www.bucksmind.org.uk/young-peoples-counselling-referral-form/" TargetMode="External"/><Relationship Id="rId12" Type="http://schemas.openxmlformats.org/officeDocument/2006/relationships/hyperlink" Target="https://www.iaptportal.co.uk/ServiceUser/SelfReferralForm.aspx?sd=eb19256a-1304-4192-bbc3-56aab5e1c7c6" TargetMode="External"/><Relationship Id="rId2" Type="http://schemas.openxmlformats.org/officeDocument/2006/relationships/hyperlink" Target="mailto:admin@youthconcern.org.uk" TargetMode="External"/><Relationship Id="rId1" Type="http://schemas.openxmlformats.org/officeDocument/2006/relationships/slideLayout" Target="../slideLayouts/slideLayout7.xml"/><Relationship Id="rId6" Type="http://schemas.openxmlformats.org/officeDocument/2006/relationships/hyperlink" Target="mailto:ypcounselling@bucksmind.org.uk" TargetMode="External"/><Relationship Id="rId11" Type="http://schemas.openxmlformats.org/officeDocument/2006/relationships/hyperlink" Target="https://secureforms.oxfordhealth.nhs.uk/camhs/Buckinghamshire.aspx" TargetMode="External"/><Relationship Id="rId5" Type="http://schemas.openxmlformats.org/officeDocument/2006/relationships/hyperlink" Target="https://themix.my.salesforce-sites.com/CounsellingBooking" TargetMode="External"/><Relationship Id="rId10" Type="http://schemas.openxmlformats.org/officeDocument/2006/relationships/hyperlink" Target="mailto:BucksCAMHSSPA@oxfordhealth.nhs.uk" TargetMode="External"/><Relationship Id="rId4" Type="http://schemas.openxmlformats.org/officeDocument/2006/relationships/hyperlink" Target="https://www.themix.org.uk/about-us/contact-us" TargetMode="External"/><Relationship Id="rId9" Type="http://schemas.openxmlformats.org/officeDocument/2006/relationships/hyperlink" Target="https://www.yeswycombe.org/get-in-touch"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57E351A-1073-1F6B-DB28-F022A055F1D8}"/>
              </a:ext>
            </a:extLst>
          </p:cNvPr>
          <p:cNvSpPr>
            <a:spLocks noGrp="1"/>
          </p:cNvSpPr>
          <p:nvPr>
            <p:ph type="ctrTitle"/>
          </p:nvPr>
        </p:nvSpPr>
        <p:spPr>
          <a:xfrm>
            <a:off x="800523" y="2921565"/>
            <a:ext cx="5900151" cy="2424341"/>
          </a:xfrm>
        </p:spPr>
        <p:txBody>
          <a:bodyPr/>
          <a:lstStyle/>
          <a:p>
            <a:pPr eaLnBrk="1" hangingPunct="1"/>
            <a:r>
              <a:rPr lang="en-GB" altLang="en-US" sz="2456" dirty="0"/>
              <a:t>Managing the Emotional Impact of a </a:t>
            </a:r>
            <a:br>
              <a:rPr lang="en-GB" altLang="en-US" sz="2456" dirty="0"/>
            </a:br>
            <a:r>
              <a:rPr lang="en-GB" altLang="en-US" sz="2456" dirty="0"/>
              <a:t>Long Term Health Condition</a:t>
            </a:r>
            <a:br>
              <a:rPr lang="en-GB" altLang="en-US" dirty="0"/>
            </a:br>
            <a:br>
              <a:rPr lang="en-GB" altLang="en-US" dirty="0"/>
            </a:br>
            <a:r>
              <a:rPr lang="en-GB" altLang="en-US" sz="1579" dirty="0"/>
              <a:t>Paediatric Psychology Services</a:t>
            </a:r>
            <a:br>
              <a:rPr lang="en-GB" altLang="en-US" sz="1579" dirty="0"/>
            </a:br>
            <a:r>
              <a:rPr lang="en-GB" altLang="en-US" sz="1579" dirty="0"/>
              <a:t>Wexham Park Hospital</a:t>
            </a:r>
            <a:endParaRPr lang="en-GB" altLang="en-US" dirty="0"/>
          </a:p>
        </p:txBody>
      </p:sp>
      <p:pic>
        <p:nvPicPr>
          <p:cNvPr id="3075" name="Picture 2">
            <a:extLst>
              <a:ext uri="{FF2B5EF4-FFF2-40B4-BE49-F238E27FC236}">
                <a16:creationId xmlns:a16="http://schemas.microsoft.com/office/drawing/2014/main" id="{70D8DFDD-CC01-AAB3-E1DD-FFD15151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19" t="17026" r="15709" b="74159"/>
          <a:stretch>
            <a:fillRect/>
          </a:stretch>
        </p:blipFill>
        <p:spPr bwMode="auto">
          <a:xfrm>
            <a:off x="61188" y="533570"/>
            <a:ext cx="7437298" cy="94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Subtitle 2">
            <a:extLst>
              <a:ext uri="{FF2B5EF4-FFF2-40B4-BE49-F238E27FC236}">
                <a16:creationId xmlns:a16="http://schemas.microsoft.com/office/drawing/2014/main" id="{76486ECD-4506-E96E-9E32-443F4B76017E}"/>
              </a:ext>
            </a:extLst>
          </p:cNvPr>
          <p:cNvSpPr>
            <a:spLocks noGrp="1"/>
          </p:cNvSpPr>
          <p:nvPr>
            <p:ph type="subTitle" idx="1"/>
          </p:nvPr>
        </p:nvSpPr>
        <p:spPr>
          <a:xfrm>
            <a:off x="1523542" y="5914680"/>
            <a:ext cx="4512589" cy="3441875"/>
          </a:xfrm>
        </p:spPr>
        <p:txBody>
          <a:bodyPr/>
          <a:lstStyle/>
          <a:p>
            <a:pPr eaLnBrk="1" hangingPunct="1"/>
            <a:r>
              <a:rPr lang="en-GB" altLang="en-US" sz="1400" dirty="0">
                <a:solidFill>
                  <a:schemeClr val="tx1"/>
                </a:solidFill>
              </a:rPr>
              <a:t>Produced by:</a:t>
            </a:r>
          </a:p>
          <a:p>
            <a:pPr eaLnBrk="1" hangingPunct="1"/>
            <a:r>
              <a:rPr lang="en-GB" altLang="en-US" sz="1400" dirty="0" err="1">
                <a:solidFill>
                  <a:schemeClr val="tx1"/>
                </a:solidFill>
              </a:rPr>
              <a:t>Dr.</a:t>
            </a:r>
            <a:r>
              <a:rPr lang="en-GB" altLang="en-US" sz="1400" dirty="0">
                <a:solidFill>
                  <a:schemeClr val="tx1"/>
                </a:solidFill>
              </a:rPr>
              <a:t> Hayley </a:t>
            </a:r>
            <a:r>
              <a:rPr lang="en-GB" altLang="en-US" sz="1400" dirty="0" err="1">
                <a:solidFill>
                  <a:schemeClr val="tx1"/>
                </a:solidFill>
              </a:rPr>
              <a:t>Thompson,</a:t>
            </a:r>
            <a:r>
              <a:rPr lang="en-GB" altLang="en-US" sz="1400" dirty="0">
                <a:solidFill>
                  <a:schemeClr val="tx1"/>
                </a:solidFill>
              </a:rPr>
              <a:t> Principal Clinical Psychologist</a:t>
            </a:r>
          </a:p>
          <a:p>
            <a:pPr eaLnBrk="1" hangingPunct="1"/>
            <a:endParaRPr lang="en-GB" altLang="en-US" sz="1400" dirty="0">
              <a:solidFill>
                <a:schemeClr val="tx1"/>
              </a:solidFill>
            </a:endParaRPr>
          </a:p>
          <a:p>
            <a:pPr eaLnBrk="1" hangingPunct="1"/>
            <a:endParaRPr lang="en-GB" altLang="en-US" sz="1400" dirty="0">
              <a:solidFill>
                <a:schemeClr val="tx1"/>
              </a:solidFill>
            </a:endParaRPr>
          </a:p>
          <a:p>
            <a:pPr eaLnBrk="1" hangingPunct="1">
              <a:spcBef>
                <a:spcPts val="0"/>
              </a:spcBef>
            </a:pPr>
            <a:r>
              <a:rPr lang="en-GB" altLang="en-US" sz="1400" dirty="0">
                <a:solidFill>
                  <a:schemeClr val="tx1"/>
                </a:solidFill>
              </a:rPr>
              <a:t>With Thanks for Contributions From:</a:t>
            </a:r>
          </a:p>
          <a:p>
            <a:pPr eaLnBrk="1" hangingPunct="1">
              <a:spcBef>
                <a:spcPts val="0"/>
              </a:spcBef>
            </a:pPr>
            <a:r>
              <a:rPr lang="en-GB" sz="1400" dirty="0">
                <a:solidFill>
                  <a:schemeClr val="tx1"/>
                </a:solidFill>
              </a:rPr>
              <a:t>Jessica Stacey, Undergraduate Assistant Psychologist </a:t>
            </a:r>
            <a:r>
              <a:rPr lang="en-US" sz="1400" dirty="0" err="1">
                <a:solidFill>
                  <a:schemeClr val="tx1"/>
                </a:solidFill>
              </a:rPr>
              <a:t>Torileigh</a:t>
            </a:r>
            <a:r>
              <a:rPr lang="en-US" sz="1400" dirty="0">
                <a:solidFill>
                  <a:schemeClr val="tx1"/>
                </a:solidFill>
              </a:rPr>
              <a:t> Matthews, Trainee Clinical Psychologist</a:t>
            </a:r>
          </a:p>
          <a:p>
            <a:pPr eaLnBrk="1" hangingPunct="1">
              <a:spcBef>
                <a:spcPts val="0"/>
              </a:spcBef>
            </a:pPr>
            <a:r>
              <a:rPr lang="en-GB" sz="1400" dirty="0">
                <a:solidFill>
                  <a:schemeClr val="tx1"/>
                </a:solidFill>
              </a:rPr>
              <a:t>Tamsin Thompson, Paediatric Diabetes Specialist Dietitian</a:t>
            </a:r>
          </a:p>
          <a:p>
            <a:pPr eaLnBrk="1" hangingPunct="1">
              <a:spcBef>
                <a:spcPts val="0"/>
              </a:spcBef>
            </a:pPr>
            <a:r>
              <a:rPr lang="en-GB" sz="1400" dirty="0">
                <a:solidFill>
                  <a:schemeClr val="tx1"/>
                </a:solidFill>
              </a:rPr>
              <a:t>Dr Katie Henderson, Clinical Psychologist</a:t>
            </a:r>
          </a:p>
          <a:p>
            <a:pPr eaLnBrk="1" hangingPunct="1"/>
            <a:r>
              <a:rPr lang="en-GB" sz="1400" dirty="0"/>
              <a:t> </a:t>
            </a:r>
          </a:p>
          <a:p>
            <a:pPr eaLnBrk="1" hangingPunct="1"/>
            <a:endParaRPr lang="en-GB" altLang="en-US" sz="1228" dirty="0">
              <a:solidFill>
                <a:schemeClr val="tx1"/>
              </a:solidFill>
            </a:endParaRPr>
          </a:p>
        </p:txBody>
      </p:sp>
      <p:sp>
        <p:nvSpPr>
          <p:cNvPr id="3077" name="Slide Number Placeholder 7">
            <a:extLst>
              <a:ext uri="{FF2B5EF4-FFF2-40B4-BE49-F238E27FC236}">
                <a16:creationId xmlns:a16="http://schemas.microsoft.com/office/drawing/2014/main" id="{217DE176-A538-51A1-214E-0CE2A99618CB}"/>
              </a:ext>
            </a:extLst>
          </p:cNvPr>
          <p:cNvSpPr txBox="1">
            <a:spLocks/>
          </p:cNvSpPr>
          <p:nvPr/>
        </p:nvSpPr>
        <p:spPr bwMode="auto">
          <a:xfrm>
            <a:off x="3728858" y="9807698"/>
            <a:ext cx="284038" cy="59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19737AF0-22EC-0642-9075-C52478D705C8}" type="slidenum">
              <a:rPr lang="en-GB" altLang="en-US" sz="965"/>
              <a:pPr algn="r" eaLnBrk="1" hangingPunct="1">
                <a:spcBef>
                  <a:spcPct val="0"/>
                </a:spcBef>
                <a:buFontTx/>
                <a:buNone/>
              </a:pPr>
              <a:t>1</a:t>
            </a:fld>
            <a:endParaRPr lang="en-GB" altLang="en-US" sz="965" dirty="0"/>
          </a:p>
        </p:txBody>
      </p:sp>
      <p:sp>
        <p:nvSpPr>
          <p:cNvPr id="8" name="Oval 7">
            <a:extLst>
              <a:ext uri="{FF2B5EF4-FFF2-40B4-BE49-F238E27FC236}">
                <a16:creationId xmlns:a16="http://schemas.microsoft.com/office/drawing/2014/main" id="{0E069428-E4BC-02F6-626A-1571EE8154CB}"/>
              </a:ext>
            </a:extLst>
          </p:cNvPr>
          <p:cNvSpPr/>
          <p:nvPr/>
        </p:nvSpPr>
        <p:spPr>
          <a:xfrm>
            <a:off x="3676803" y="9905163"/>
            <a:ext cx="394034" cy="3968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014" tIns="49507" rIns="99014" bIns="49507" anchor="ctr"/>
          <a:lstStyle/>
          <a:p>
            <a:pPr algn="ctr" eaLnBrk="1" fontAlgn="auto" hangingPunct="1">
              <a:spcBef>
                <a:spcPts val="0"/>
              </a:spcBef>
              <a:spcAft>
                <a:spcPts val="0"/>
              </a:spcAft>
              <a:defRPr/>
            </a:pPr>
            <a:endParaRPr lang="en-GB"/>
          </a:p>
        </p:txBody>
      </p:sp>
      <p:pic>
        <p:nvPicPr>
          <p:cNvPr id="3080" name="Picture 2" descr="C:\Users\Maria.Langdrige.XFPH-TR\AppData\Local\Microsoft\Windows\Temporary Internet Files\Content.IE5\A3DBUCRT\a9[1].png">
            <a:extLst>
              <a:ext uri="{FF2B5EF4-FFF2-40B4-BE49-F238E27FC236}">
                <a16:creationId xmlns:a16="http://schemas.microsoft.com/office/drawing/2014/main" id="{241DD48D-3C94-BAA6-D3FB-58E0D60E9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867" t="28667" r="29105" b="26915"/>
          <a:stretch>
            <a:fillRect/>
          </a:stretch>
        </p:blipFill>
        <p:spPr bwMode="auto">
          <a:xfrm>
            <a:off x="5528365" y="3537674"/>
            <a:ext cx="235306" cy="2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3D016-DB05-F6CF-3E52-600687D5E6AA}"/>
              </a:ext>
            </a:extLst>
          </p:cNvPr>
          <p:cNvSpPr txBox="1"/>
          <p:nvPr/>
        </p:nvSpPr>
        <p:spPr>
          <a:xfrm>
            <a:off x="136478" y="821352"/>
            <a:ext cx="7300368" cy="954107"/>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4445"/>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times, we can all experience difficult emotions. Many young people, with or without a health condition, experience feelings of low mood and anxiety. </a:t>
            </a:r>
            <a:r>
              <a:rPr lang="en-U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Low mood </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can be temporary, and pass within a couple of days or weeks, or it can last longer. It is sometimes referred to as </a:t>
            </a:r>
            <a:r>
              <a:rPr lang="en-U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depression</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especially if it lasts longer than two weeks and starts to affect all areas of life.</a:t>
            </a:r>
            <a:endParaRPr lang="en-GB"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4F2D1BF3-F74F-F094-88B9-C3B604C151BB}"/>
              </a:ext>
            </a:extLst>
          </p:cNvPr>
          <p:cNvSpPr txBox="1"/>
          <p:nvPr/>
        </p:nvSpPr>
        <p:spPr>
          <a:xfrm>
            <a:off x="136478" y="2053607"/>
            <a:ext cx="3541595" cy="4160434"/>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does </a:t>
            </a:r>
            <a:r>
              <a:rPr lang="en-US" sz="1400" b="1"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low mood or depression</a:t>
            </a:r>
            <a:r>
              <a:rPr lang="en-US" sz="14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feel like?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Depression can affect people very differently. Here is how some people feel:</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Depressed (low) mood most of the day almost every day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Reduced interest or pleasure in activities some of the time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Significant weight loss or gain, or decrease/increase in appetite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slowing down of thought and being less physically active (observable by others)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Fatigue or loss of energy most days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Feelings of worthlessness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Thoughts of/actually self-harming</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Feeling that you don’t want to be here anymore</a:t>
            </a:r>
          </a:p>
        </p:txBody>
      </p:sp>
      <p:sp>
        <p:nvSpPr>
          <p:cNvPr id="9" name="TextBox 8">
            <a:extLst>
              <a:ext uri="{FF2B5EF4-FFF2-40B4-BE49-F238E27FC236}">
                <a16:creationId xmlns:a16="http://schemas.microsoft.com/office/drawing/2014/main" id="{069E6779-707D-5577-2285-24CD05F98B85}"/>
              </a:ext>
            </a:extLst>
          </p:cNvPr>
          <p:cNvSpPr txBox="1"/>
          <p:nvPr/>
        </p:nvSpPr>
        <p:spPr>
          <a:xfrm>
            <a:off x="3779837" y="2060050"/>
            <a:ext cx="3643360" cy="4160434"/>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does </a:t>
            </a:r>
            <a:r>
              <a:rPr lang="en-US" sz="1400" b="1"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anxiety</a:t>
            </a:r>
            <a:r>
              <a:rPr lang="en-US" sz="14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feel like?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r>
              <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Anxiety can affect people very differently. Here is how some people feel:</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Stop enjoying normal life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Constantly worrying</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Obsessively researching </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your health condition</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complications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Avoiding any reminders of </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your health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Fatigue or loss of energy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Difficulty sleeping</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Inability to relax</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Unable to concentrate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Feeling constant ‘butterflies’ or a ‘lump’ in your throat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Heart beat racing</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Often causes tummy ache/headaches </a:t>
            </a:r>
          </a:p>
        </p:txBody>
      </p:sp>
      <p:sp>
        <p:nvSpPr>
          <p:cNvPr id="2" name="Title 1">
            <a:extLst>
              <a:ext uri="{FF2B5EF4-FFF2-40B4-BE49-F238E27FC236}">
                <a16:creationId xmlns:a16="http://schemas.microsoft.com/office/drawing/2014/main" id="{8BFE54F5-CD3C-C617-AF87-B2396E3002D0}"/>
              </a:ext>
            </a:extLst>
          </p:cNvPr>
          <p:cNvSpPr>
            <a:spLocks noGrp="1"/>
          </p:cNvSpPr>
          <p:nvPr>
            <p:ph type="title"/>
          </p:nvPr>
        </p:nvSpPr>
        <p:spPr>
          <a:xfrm>
            <a:off x="1713888" y="324840"/>
            <a:ext cx="4001852" cy="656017"/>
          </a:xfrm>
        </p:spPr>
        <p:txBody>
          <a:bodyPr/>
          <a:lstStyle/>
          <a:p>
            <a:pPr eaLnBrk="1" hangingPunct="1"/>
            <a:r>
              <a:rPr lang="en-GB" altLang="en-US" sz="1579" u="sng" dirty="0"/>
              <a:t>Difficult Emotions </a:t>
            </a:r>
            <a:br>
              <a:rPr lang="en-GB" altLang="en-US" sz="1579" u="sng" dirty="0"/>
            </a:br>
            <a:endParaRPr lang="en-GB" altLang="en-US" sz="1579" u="sng" dirty="0"/>
          </a:p>
        </p:txBody>
      </p:sp>
      <p:sp>
        <p:nvSpPr>
          <p:cNvPr id="3" name="Slide Number Placeholder 7">
            <a:extLst>
              <a:ext uri="{FF2B5EF4-FFF2-40B4-BE49-F238E27FC236}">
                <a16:creationId xmlns:a16="http://schemas.microsoft.com/office/drawing/2014/main" id="{ED78CCE7-0048-BBBA-415C-589B64DCD9BF}"/>
              </a:ext>
            </a:extLst>
          </p:cNvPr>
          <p:cNvSpPr txBox="1">
            <a:spLocks/>
          </p:cNvSpPr>
          <p:nvPr/>
        </p:nvSpPr>
        <p:spPr bwMode="auto">
          <a:xfrm>
            <a:off x="6139122" y="356605"/>
            <a:ext cx="712789" cy="29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10</a:t>
            </a:fld>
            <a:endParaRPr lang="en-GB" altLang="en-US" sz="789" dirty="0"/>
          </a:p>
        </p:txBody>
      </p:sp>
      <p:sp>
        <p:nvSpPr>
          <p:cNvPr id="4" name="Oval 3">
            <a:extLst>
              <a:ext uri="{FF2B5EF4-FFF2-40B4-BE49-F238E27FC236}">
                <a16:creationId xmlns:a16="http://schemas.microsoft.com/office/drawing/2014/main" id="{CFE5D7EB-BA66-14C0-C9D4-F89CCBC514EC}"/>
              </a:ext>
            </a:extLst>
          </p:cNvPr>
          <p:cNvSpPr/>
          <p:nvPr/>
        </p:nvSpPr>
        <p:spPr>
          <a:xfrm>
            <a:off x="6602682" y="363077"/>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TextBox 3">
            <a:extLst>
              <a:ext uri="{FF2B5EF4-FFF2-40B4-BE49-F238E27FC236}">
                <a16:creationId xmlns:a16="http://schemas.microsoft.com/office/drawing/2014/main" id="{76E13473-D94A-14A5-D279-7218F91E1C7A}"/>
              </a:ext>
            </a:extLst>
          </p:cNvPr>
          <p:cNvSpPr txBox="1">
            <a:spLocks noChangeArrowheads="1"/>
          </p:cNvSpPr>
          <p:nvPr/>
        </p:nvSpPr>
        <p:spPr bwMode="auto">
          <a:xfrm>
            <a:off x="179884" y="6451379"/>
            <a:ext cx="7256962" cy="530868"/>
          </a:xfrm>
          <a:prstGeom prst="rect">
            <a:avLst/>
          </a:prstGeom>
          <a:solidFill>
            <a:srgbClr val="FFC0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Take a moment to think about how you have been feeling lately. Some examples are below, and you can use the blank spaces to write other emotions that you are noticing. </a:t>
            </a:r>
          </a:p>
        </p:txBody>
      </p:sp>
      <p:pic>
        <p:nvPicPr>
          <p:cNvPr id="7" name="Picture 6" descr="1,053 Chronic Fatigue Syndrome Illustrations &amp; Clip Art - iStock">
            <a:extLst>
              <a:ext uri="{FF2B5EF4-FFF2-40B4-BE49-F238E27FC236}">
                <a16:creationId xmlns:a16="http://schemas.microsoft.com/office/drawing/2014/main" id="{7B5BF614-493B-C04D-D9E8-0278704C08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35" t="18535" r="9016"/>
          <a:stretch/>
        </p:blipFill>
        <p:spPr bwMode="auto">
          <a:xfrm>
            <a:off x="2842245" y="7969705"/>
            <a:ext cx="1558289" cy="151039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27">
            <a:extLst>
              <a:ext uri="{FF2B5EF4-FFF2-40B4-BE49-F238E27FC236}">
                <a16:creationId xmlns:a16="http://schemas.microsoft.com/office/drawing/2014/main" id="{D9235FAC-C1A6-0660-9D2E-E09A2EA03886}"/>
              </a:ext>
            </a:extLst>
          </p:cNvPr>
          <p:cNvCxnSpPr>
            <a:cxnSpLocks noChangeShapeType="1"/>
          </p:cNvCxnSpPr>
          <p:nvPr/>
        </p:nvCxnSpPr>
        <p:spPr bwMode="auto">
          <a:xfrm flipH="1" flipV="1">
            <a:off x="2432474" y="7795824"/>
            <a:ext cx="479685" cy="449705"/>
          </a:xfrm>
          <a:prstGeom prst="straightConnector1">
            <a:avLst/>
          </a:prstGeom>
          <a:noFill/>
          <a:ln w="508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4" name="TextBox 48">
            <a:extLst>
              <a:ext uri="{FF2B5EF4-FFF2-40B4-BE49-F238E27FC236}">
                <a16:creationId xmlns:a16="http://schemas.microsoft.com/office/drawing/2014/main" id="{56F41EC6-1CE0-E90D-332F-BAB70B6B7912}"/>
              </a:ext>
            </a:extLst>
          </p:cNvPr>
          <p:cNvSpPr txBox="1">
            <a:spLocks noChangeArrowheads="1"/>
          </p:cNvSpPr>
          <p:nvPr/>
        </p:nvSpPr>
        <p:spPr bwMode="auto">
          <a:xfrm>
            <a:off x="508970" y="7213142"/>
            <a:ext cx="1860172" cy="58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579" dirty="0"/>
              <a:t>1._______________________________</a:t>
            </a:r>
          </a:p>
        </p:txBody>
      </p:sp>
      <p:cxnSp>
        <p:nvCxnSpPr>
          <p:cNvPr id="15" name="Straight Arrow Connector 23">
            <a:extLst>
              <a:ext uri="{FF2B5EF4-FFF2-40B4-BE49-F238E27FC236}">
                <a16:creationId xmlns:a16="http://schemas.microsoft.com/office/drawing/2014/main" id="{D323F68A-3E74-A684-93F4-C27CD27ADA9B}"/>
              </a:ext>
            </a:extLst>
          </p:cNvPr>
          <p:cNvCxnSpPr>
            <a:cxnSpLocks noChangeShapeType="1"/>
          </p:cNvCxnSpPr>
          <p:nvPr/>
        </p:nvCxnSpPr>
        <p:spPr bwMode="auto">
          <a:xfrm flipV="1">
            <a:off x="4107641" y="7754674"/>
            <a:ext cx="539876" cy="395022"/>
          </a:xfrm>
          <a:prstGeom prst="straightConnector1">
            <a:avLst/>
          </a:prstGeom>
          <a:noFill/>
          <a:ln w="508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 name="TextBox 52">
            <a:extLst>
              <a:ext uri="{FF2B5EF4-FFF2-40B4-BE49-F238E27FC236}">
                <a16:creationId xmlns:a16="http://schemas.microsoft.com/office/drawing/2014/main" id="{9FED5C5A-AF3F-D9CA-270F-6194020992E0}"/>
              </a:ext>
            </a:extLst>
          </p:cNvPr>
          <p:cNvSpPr txBox="1">
            <a:spLocks noChangeArrowheads="1"/>
          </p:cNvSpPr>
          <p:nvPr/>
        </p:nvSpPr>
        <p:spPr bwMode="auto">
          <a:xfrm>
            <a:off x="4784958" y="7222083"/>
            <a:ext cx="1861564" cy="58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579" dirty="0"/>
              <a:t>2._______________________________</a:t>
            </a:r>
          </a:p>
        </p:txBody>
      </p:sp>
      <p:cxnSp>
        <p:nvCxnSpPr>
          <p:cNvPr id="18" name="Straight Arrow Connector 45">
            <a:extLst>
              <a:ext uri="{FF2B5EF4-FFF2-40B4-BE49-F238E27FC236}">
                <a16:creationId xmlns:a16="http://schemas.microsoft.com/office/drawing/2014/main" id="{A933677F-657D-B61F-08DA-541B48E5C213}"/>
              </a:ext>
            </a:extLst>
          </p:cNvPr>
          <p:cNvCxnSpPr>
            <a:cxnSpLocks noChangeShapeType="1"/>
          </p:cNvCxnSpPr>
          <p:nvPr/>
        </p:nvCxnSpPr>
        <p:spPr bwMode="auto">
          <a:xfrm flipH="1">
            <a:off x="2432474" y="9291086"/>
            <a:ext cx="625367" cy="514383"/>
          </a:xfrm>
          <a:prstGeom prst="straightConnector1">
            <a:avLst/>
          </a:prstGeom>
          <a:noFill/>
          <a:ln w="508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0" name="TextBox 54">
            <a:extLst>
              <a:ext uri="{FF2B5EF4-FFF2-40B4-BE49-F238E27FC236}">
                <a16:creationId xmlns:a16="http://schemas.microsoft.com/office/drawing/2014/main" id="{7449E0F5-5034-6EBD-F3D6-8F002402EAAF}"/>
              </a:ext>
            </a:extLst>
          </p:cNvPr>
          <p:cNvSpPr txBox="1">
            <a:spLocks noChangeArrowheads="1"/>
          </p:cNvSpPr>
          <p:nvPr/>
        </p:nvSpPr>
        <p:spPr bwMode="auto">
          <a:xfrm>
            <a:off x="497504" y="9735062"/>
            <a:ext cx="1858780" cy="58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14" tIns="49507" rIns="99014" bIns="49507">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579" dirty="0"/>
              <a:t>3._______________________________</a:t>
            </a:r>
          </a:p>
        </p:txBody>
      </p:sp>
      <p:sp>
        <p:nvSpPr>
          <p:cNvPr id="21" name="Footer Placeholder 5">
            <a:extLst>
              <a:ext uri="{FF2B5EF4-FFF2-40B4-BE49-F238E27FC236}">
                <a16:creationId xmlns:a16="http://schemas.microsoft.com/office/drawing/2014/main" id="{A24D97E6-2C06-2018-C3E8-DA66166FFA17}"/>
              </a:ext>
            </a:extLst>
          </p:cNvPr>
          <p:cNvSpPr>
            <a:spLocks noGrp="1"/>
          </p:cNvSpPr>
          <p:nvPr>
            <p:ph type="ftr" sz="quarter" idx="11"/>
          </p:nvPr>
        </p:nvSpPr>
        <p:spPr>
          <a:xfrm>
            <a:off x="3794184" y="9870461"/>
            <a:ext cx="3614666" cy="568077"/>
          </a:xfrm>
        </p:spPr>
        <p:txBody>
          <a:bodyPr/>
          <a:lstStyle/>
          <a:p>
            <a:pPr>
              <a:defRPr/>
            </a:pPr>
            <a:r>
              <a:rPr lang="en-GB" sz="1050" dirty="0"/>
              <a:t>Developed by: </a:t>
            </a:r>
          </a:p>
          <a:p>
            <a:pPr>
              <a:defRPr/>
            </a:pPr>
            <a:r>
              <a:rPr lang="en-GB" sz="1050" dirty="0"/>
              <a:t>Jessica Stacey (Undergraduate Assistant Psychologist) </a:t>
            </a:r>
          </a:p>
          <a:p>
            <a:pPr>
              <a:defRPr/>
            </a:pPr>
            <a:r>
              <a:rPr lang="en-GB" sz="1050" dirty="0"/>
              <a:t>and Dr Hayley Thompson (Principal Clinical Psychologist)</a:t>
            </a:r>
          </a:p>
        </p:txBody>
      </p:sp>
      <p:sp>
        <p:nvSpPr>
          <p:cNvPr id="22" name="Cloud Callout 11">
            <a:extLst>
              <a:ext uri="{FF2B5EF4-FFF2-40B4-BE49-F238E27FC236}">
                <a16:creationId xmlns:a16="http://schemas.microsoft.com/office/drawing/2014/main" id="{5D4DA7F8-F12B-F64F-E2D6-9EE1AC8DF450}"/>
              </a:ext>
            </a:extLst>
          </p:cNvPr>
          <p:cNvSpPr/>
          <p:nvPr/>
        </p:nvSpPr>
        <p:spPr>
          <a:xfrm>
            <a:off x="3110248" y="7122826"/>
            <a:ext cx="1071168" cy="491269"/>
          </a:xfrm>
          <a:prstGeom prst="cloudCallout">
            <a:avLst>
              <a:gd name="adj1" fmla="val -699"/>
              <a:gd name="adj2" fmla="val 178630"/>
            </a:avLst>
          </a:prstGeom>
          <a:solidFill>
            <a:schemeClr val="accent3">
              <a:lumMod val="60000"/>
              <a:lumOff val="40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014" tIns="49507" rIns="99014" bIns="49507" anchor="ctr"/>
          <a:lstStyle/>
          <a:p>
            <a:pPr algn="ctr" eaLnBrk="1" hangingPunct="1">
              <a:defRPr/>
            </a:pPr>
            <a:r>
              <a:rPr lang="en-GB" sz="1100" dirty="0">
                <a:solidFill>
                  <a:schemeClr val="tx1"/>
                </a:solidFill>
              </a:rPr>
              <a:t>stressed</a:t>
            </a:r>
          </a:p>
        </p:txBody>
      </p:sp>
      <p:sp>
        <p:nvSpPr>
          <p:cNvPr id="24" name="Cloud Callout 9">
            <a:extLst>
              <a:ext uri="{FF2B5EF4-FFF2-40B4-BE49-F238E27FC236}">
                <a16:creationId xmlns:a16="http://schemas.microsoft.com/office/drawing/2014/main" id="{2446CF83-7905-E1CF-EA19-4061557BA9D1}"/>
              </a:ext>
            </a:extLst>
          </p:cNvPr>
          <p:cNvSpPr/>
          <p:nvPr/>
        </p:nvSpPr>
        <p:spPr>
          <a:xfrm>
            <a:off x="4841754" y="7969705"/>
            <a:ext cx="1558289" cy="586010"/>
          </a:xfrm>
          <a:prstGeom prst="cloudCallout">
            <a:avLst>
              <a:gd name="adj1" fmla="val -90938"/>
              <a:gd name="adj2" fmla="val 19994"/>
            </a:avLst>
          </a:prstGeom>
          <a:solidFill>
            <a:schemeClr val="accent6">
              <a:lumMod val="60000"/>
              <a:lumOff val="40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014" tIns="49507" rIns="99014" bIns="49507" anchor="ctr"/>
          <a:lstStyle/>
          <a:p>
            <a:pPr algn="ctr" eaLnBrk="1" hangingPunct="1">
              <a:defRPr/>
            </a:pPr>
            <a:r>
              <a:rPr lang="en-GB" sz="1100" dirty="0">
                <a:solidFill>
                  <a:schemeClr val="tx1"/>
                </a:solidFill>
              </a:rPr>
              <a:t>Overwhelmed</a:t>
            </a:r>
          </a:p>
        </p:txBody>
      </p:sp>
      <p:sp>
        <p:nvSpPr>
          <p:cNvPr id="25" name="Cloud Callout 10">
            <a:extLst>
              <a:ext uri="{FF2B5EF4-FFF2-40B4-BE49-F238E27FC236}">
                <a16:creationId xmlns:a16="http://schemas.microsoft.com/office/drawing/2014/main" id="{A58429D3-AC2E-0B2B-7434-0D84B0D5B9A6}"/>
              </a:ext>
            </a:extLst>
          </p:cNvPr>
          <p:cNvSpPr/>
          <p:nvPr/>
        </p:nvSpPr>
        <p:spPr>
          <a:xfrm>
            <a:off x="4997981" y="9044614"/>
            <a:ext cx="1207072" cy="568078"/>
          </a:xfrm>
          <a:prstGeom prst="cloudCallout">
            <a:avLst>
              <a:gd name="adj1" fmla="val -105890"/>
              <a:gd name="adj2" fmla="val -84628"/>
            </a:avLst>
          </a:prstGeom>
          <a:solidFill>
            <a:schemeClr val="accent5">
              <a:lumMod val="60000"/>
              <a:lumOff val="40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014" tIns="49507" rIns="99014" bIns="49507" anchor="ctr"/>
          <a:lstStyle/>
          <a:p>
            <a:pPr algn="ctr" eaLnBrk="1" hangingPunct="1">
              <a:defRPr/>
            </a:pPr>
            <a:r>
              <a:rPr lang="en-GB" sz="1100" dirty="0">
                <a:solidFill>
                  <a:schemeClr val="tx1"/>
                </a:solidFill>
              </a:rPr>
              <a:t>Angry or frustrated</a:t>
            </a:r>
          </a:p>
        </p:txBody>
      </p:sp>
      <p:sp>
        <p:nvSpPr>
          <p:cNvPr id="29" name="Cloud Callout 15">
            <a:extLst>
              <a:ext uri="{FF2B5EF4-FFF2-40B4-BE49-F238E27FC236}">
                <a16:creationId xmlns:a16="http://schemas.microsoft.com/office/drawing/2014/main" id="{540B1FE7-266F-7A86-481B-8565CD7398BA}"/>
              </a:ext>
            </a:extLst>
          </p:cNvPr>
          <p:cNvSpPr/>
          <p:nvPr/>
        </p:nvSpPr>
        <p:spPr>
          <a:xfrm>
            <a:off x="3026115" y="9922934"/>
            <a:ext cx="886318" cy="398139"/>
          </a:xfrm>
          <a:prstGeom prst="cloudCallout">
            <a:avLst>
              <a:gd name="adj1" fmla="val 3271"/>
              <a:gd name="adj2" fmla="val -194180"/>
            </a:avLst>
          </a:prstGeom>
          <a:solidFill>
            <a:schemeClr val="accent4">
              <a:lumMod val="60000"/>
              <a:lumOff val="40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014" tIns="49507" rIns="99014" bIns="49507" anchor="ctr"/>
          <a:lstStyle/>
          <a:p>
            <a:pPr algn="ctr" eaLnBrk="1" hangingPunct="1">
              <a:defRPr/>
            </a:pPr>
            <a:r>
              <a:rPr lang="en-GB" sz="1100" dirty="0">
                <a:solidFill>
                  <a:schemeClr val="tx1"/>
                </a:solidFill>
              </a:rPr>
              <a:t>Lonely</a:t>
            </a:r>
          </a:p>
        </p:txBody>
      </p:sp>
      <p:sp>
        <p:nvSpPr>
          <p:cNvPr id="30" name="Cloud Callout 14">
            <a:extLst>
              <a:ext uri="{FF2B5EF4-FFF2-40B4-BE49-F238E27FC236}">
                <a16:creationId xmlns:a16="http://schemas.microsoft.com/office/drawing/2014/main" id="{891A34DA-2E56-2B4D-C7DD-B51C18A4B847}"/>
              </a:ext>
            </a:extLst>
          </p:cNvPr>
          <p:cNvSpPr/>
          <p:nvPr/>
        </p:nvSpPr>
        <p:spPr>
          <a:xfrm>
            <a:off x="508971" y="9044615"/>
            <a:ext cx="1735828" cy="568078"/>
          </a:xfrm>
          <a:prstGeom prst="cloudCallout">
            <a:avLst>
              <a:gd name="adj1" fmla="val 91393"/>
              <a:gd name="adj2" fmla="val -59022"/>
            </a:avLst>
          </a:prstGeom>
          <a:solidFill>
            <a:schemeClr val="accent2">
              <a:lumMod val="60000"/>
              <a:lumOff val="40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014" tIns="49507" rIns="99014" bIns="49507" anchor="ctr"/>
          <a:lstStyle/>
          <a:p>
            <a:pPr algn="ctr" eaLnBrk="1" hangingPunct="1">
              <a:defRPr/>
            </a:pPr>
            <a:r>
              <a:rPr lang="en-GB" sz="1100" dirty="0">
                <a:solidFill>
                  <a:schemeClr val="tx1"/>
                </a:solidFill>
              </a:rPr>
              <a:t>Uncomfortable</a:t>
            </a:r>
          </a:p>
        </p:txBody>
      </p:sp>
      <p:sp>
        <p:nvSpPr>
          <p:cNvPr id="31" name="Cloud Callout 12">
            <a:extLst>
              <a:ext uri="{FF2B5EF4-FFF2-40B4-BE49-F238E27FC236}">
                <a16:creationId xmlns:a16="http://schemas.microsoft.com/office/drawing/2014/main" id="{58A3A132-DA34-B1CD-E26D-61F17687DAFF}"/>
              </a:ext>
            </a:extLst>
          </p:cNvPr>
          <p:cNvSpPr/>
          <p:nvPr/>
        </p:nvSpPr>
        <p:spPr>
          <a:xfrm>
            <a:off x="709370" y="8043858"/>
            <a:ext cx="1055244" cy="403341"/>
          </a:xfrm>
          <a:prstGeom prst="cloudCallout">
            <a:avLst>
              <a:gd name="adj1" fmla="val 127809"/>
              <a:gd name="adj2" fmla="val 77667"/>
            </a:avLst>
          </a:prstGeom>
          <a:solidFill>
            <a:schemeClr val="bg1">
              <a:lumMod val="75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014" tIns="49507" rIns="99014" bIns="49507" anchor="ctr"/>
          <a:lstStyle/>
          <a:p>
            <a:pPr algn="ctr" eaLnBrk="1" hangingPunct="1">
              <a:defRPr/>
            </a:pPr>
            <a:r>
              <a:rPr lang="en-GB" sz="1100" dirty="0">
                <a:solidFill>
                  <a:schemeClr val="tx1"/>
                </a:solidFill>
              </a:rPr>
              <a:t>Numb</a:t>
            </a:r>
          </a:p>
        </p:txBody>
      </p:sp>
    </p:spTree>
    <p:extLst>
      <p:ext uri="{BB962C8B-B14F-4D97-AF65-F5344CB8AC3E}">
        <p14:creationId xmlns:p14="http://schemas.microsoft.com/office/powerpoint/2010/main" val="182926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56">
            <a:extLst>
              <a:ext uri="{FF2B5EF4-FFF2-40B4-BE49-F238E27FC236}">
                <a16:creationId xmlns:a16="http://schemas.microsoft.com/office/drawing/2014/main" id="{45E8ACA1-03A9-6D7C-0F70-FA0083E7EB4C}"/>
              </a:ext>
            </a:extLst>
          </p:cNvPr>
          <p:cNvSpPr txBox="1">
            <a:spLocks noChangeArrowheads="1"/>
          </p:cNvSpPr>
          <p:nvPr/>
        </p:nvSpPr>
        <p:spPr bwMode="auto">
          <a:xfrm>
            <a:off x="149225" y="923482"/>
            <a:ext cx="7165975" cy="1169551"/>
          </a:xfrm>
          <a:prstGeom prst="rect">
            <a:avLst/>
          </a:prstGeom>
          <a:solidFill>
            <a:srgbClr val="FFF2CC">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Some people experiencing difficult emotions can get caught in an unhelpful cycle, resulting in them withdrawing from previously enjoyed activities, </a:t>
            </a:r>
            <a:r>
              <a:rPr lang="en-GB" altLang="en-US" sz="1400" dirty="0">
                <a:solidFill>
                  <a:srgbClr val="000000"/>
                </a:solidFill>
              </a:rPr>
              <a:t>not managing their</a:t>
            </a:r>
            <a:r>
              <a:rPr kumimoji="0" lang="en-GB" altLang="en-US" sz="1400" b="0" i="0" u="none" strike="noStrike" cap="none" normalizeH="0" baseline="0" dirty="0">
                <a:ln>
                  <a:noFill/>
                </a:ln>
                <a:solidFill>
                  <a:srgbClr val="000000"/>
                </a:solidFill>
                <a:effectLst/>
                <a:latin typeface="Calibri" panose="020F0502020204030204" pitchFamily="34" charset="0"/>
              </a:rPr>
              <a:t> </a:t>
            </a:r>
            <a:r>
              <a:rPr lang="en-GB" altLang="en-US" sz="1400" dirty="0">
                <a:solidFill>
                  <a:srgbClr val="000000"/>
                </a:solidFill>
              </a:rPr>
              <a:t>health</a:t>
            </a:r>
            <a:r>
              <a:rPr kumimoji="0" lang="en-GB" altLang="en-US" sz="1400" b="0" i="0" u="none" strike="noStrike" cap="none" normalizeH="0" baseline="0" dirty="0">
                <a:ln>
                  <a:noFill/>
                </a:ln>
                <a:solidFill>
                  <a:srgbClr val="000000"/>
                </a:solidFill>
                <a:effectLst/>
                <a:latin typeface="Calibri" panose="020F0502020204030204" pitchFamily="34" charset="0"/>
              </a:rPr>
              <a:t> condition, sleep disturbances, and isolation. It is important to recognise this cycle, so we can break it</a:t>
            </a:r>
            <a:r>
              <a:rPr lang="en-GB" altLang="en-US" sz="1400" dirty="0">
                <a:solidFill>
                  <a:srgbClr val="000000"/>
                </a:solidFill>
              </a:rPr>
              <a:t> </a:t>
            </a:r>
            <a:r>
              <a:rPr kumimoji="0" lang="en-GB" altLang="en-US" sz="1400" b="0" i="0" u="none" strike="noStrike" cap="none" normalizeH="0" baseline="0" dirty="0">
                <a:ln>
                  <a:noFill/>
                </a:ln>
                <a:solidFill>
                  <a:srgbClr val="000000"/>
                </a:solidFill>
                <a:effectLst/>
                <a:latin typeface="Calibri" panose="020F0502020204030204" pitchFamily="34" charset="0"/>
              </a:rPr>
              <a:t>and begin enjoying life again. Below is an example of how our thoughts, feelings, body sensations and behaviours are all connected.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660A2399-B64B-11DF-730F-6452DAA691FB}"/>
              </a:ext>
            </a:extLst>
          </p:cNvPr>
          <p:cNvSpPr txBox="1">
            <a:spLocks noChangeArrowheads="1"/>
          </p:cNvSpPr>
          <p:nvPr/>
        </p:nvSpPr>
        <p:spPr bwMode="auto">
          <a:xfrm>
            <a:off x="1932211" y="2248840"/>
            <a:ext cx="3600000" cy="1344910"/>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1" i="0" u="sng" strike="noStrike" cap="none" normalizeH="0" baseline="0" dirty="0">
                <a:ln>
                  <a:noFill/>
                </a:ln>
                <a:solidFill>
                  <a:srgbClr val="4472C4"/>
                </a:solidFill>
                <a:effectLst/>
                <a:latin typeface="Calibri" panose="020F0502020204030204" pitchFamily="34" charset="0"/>
              </a:rPr>
              <a:t>Situation</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Who? What? Where? When? How?</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sz="1400" b="0" i="0" u="none" strike="noStrike" cap="none" normalizeH="0" baseline="0" dirty="0">
                <a:ln>
                  <a:noFill/>
                </a:ln>
                <a:solidFill>
                  <a:schemeClr val="tx2"/>
                </a:solidFill>
                <a:effectLst/>
                <a:latin typeface="Calibri" panose="020F0502020204030204" pitchFamily="34" charset="0"/>
              </a:rPr>
              <a:t>e.g. A friend makes a rude comment about my </a:t>
            </a:r>
            <a:r>
              <a:rPr lang="en-US" altLang="en-US" sz="1400" dirty="0">
                <a:solidFill>
                  <a:schemeClr val="tx2"/>
                </a:solidFill>
              </a:rPr>
              <a:t>condition</a:t>
            </a:r>
            <a:r>
              <a:rPr kumimoji="0" lang="en-US" altLang="en-US" sz="1400" b="0" i="0" u="none" strike="noStrike" cap="none" normalizeH="0" baseline="0" dirty="0">
                <a:ln>
                  <a:noFill/>
                </a:ln>
                <a:solidFill>
                  <a:schemeClr val="tx2"/>
                </a:solidFill>
                <a:effectLst/>
                <a:latin typeface="Calibri" panose="020F0502020204030204" pitchFamily="34" charset="0"/>
              </a:rPr>
              <a:t> (there is a lot of misunderstanding, and people can make unhelpful comments)</a:t>
            </a:r>
            <a:endParaRPr kumimoji="0" lang="en-US" altLang="en-US" sz="14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2">
            <a:extLst>
              <a:ext uri="{FF2B5EF4-FFF2-40B4-BE49-F238E27FC236}">
                <a16:creationId xmlns:a16="http://schemas.microsoft.com/office/drawing/2014/main" id="{79DAB36D-48A4-8199-7AAD-76DD8B2DEF26}"/>
              </a:ext>
            </a:extLst>
          </p:cNvPr>
          <p:cNvSpPr txBox="1">
            <a:spLocks noChangeArrowheads="1"/>
          </p:cNvSpPr>
          <p:nvPr/>
        </p:nvSpPr>
        <p:spPr bwMode="auto">
          <a:xfrm>
            <a:off x="4932796" y="5926207"/>
            <a:ext cx="2382404" cy="1685448"/>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1" i="0" u="sng" strike="noStrike" cap="none" normalizeH="0" baseline="0" dirty="0">
                <a:ln>
                  <a:noFill/>
                </a:ln>
                <a:solidFill>
                  <a:srgbClr val="70AD47"/>
                </a:solidFill>
                <a:effectLst/>
                <a:latin typeface="Calibri" panose="020F0502020204030204" pitchFamily="34" charset="0"/>
              </a:rPr>
              <a:t>Emotions</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What emotions did I feel at the time?</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sz="1400" b="0" i="0" u="none" strike="noStrike" cap="none" normalizeH="0" baseline="0" dirty="0">
                <a:ln>
                  <a:noFill/>
                </a:ln>
                <a:solidFill>
                  <a:schemeClr val="tx2"/>
                </a:solidFill>
                <a:effectLst/>
                <a:latin typeface="Calibri" panose="020F0502020204030204" pitchFamily="34" charset="0"/>
              </a:rPr>
              <a:t>e.g. </a:t>
            </a:r>
            <a:r>
              <a:rPr lang="en-US" altLang="en-US" sz="1400" dirty="0">
                <a:solidFill>
                  <a:schemeClr val="tx2"/>
                </a:solidFill>
              </a:rPr>
              <a:t>S</a:t>
            </a:r>
            <a:r>
              <a:rPr kumimoji="0" lang="en-US" altLang="en-US" sz="1400" b="0" i="0" u="none" strike="noStrike" cap="none" normalizeH="0" baseline="0" dirty="0">
                <a:ln>
                  <a:noFill/>
                </a:ln>
                <a:solidFill>
                  <a:schemeClr val="tx2"/>
                </a:solidFill>
                <a:effectLst/>
                <a:latin typeface="Calibri" panose="020F0502020204030204" pitchFamily="34" charset="0"/>
              </a:rPr>
              <a:t>ad, low, angry, </a:t>
            </a:r>
          </a:p>
          <a:p>
            <a:pPr marL="0" marR="0" lvl="0" indent="0" algn="ctr" defTabSz="914400" rtl="0" eaLnBrk="0" fontAlgn="base" latinLnBrk="0" hangingPunct="0">
              <a:lnSpc>
                <a:spcPct val="100000"/>
              </a:lnSpc>
              <a:spcBef>
                <a:spcPct val="0"/>
              </a:spcBef>
              <a:spcAft>
                <a:spcPts val="200"/>
              </a:spcAft>
              <a:buClrTx/>
              <a:buSzTx/>
              <a:buFontTx/>
              <a:buNone/>
              <a:tabLst/>
            </a:pPr>
            <a:r>
              <a:rPr lang="en-US" altLang="en-US" sz="1400" dirty="0">
                <a:solidFill>
                  <a:schemeClr val="tx2"/>
                </a:solidFill>
              </a:rPr>
              <a:t>f</a:t>
            </a:r>
            <a:r>
              <a:rPr kumimoji="0" lang="en-US" altLang="en-US" sz="1400" b="0" i="0" u="none" strike="noStrike" cap="none" normalizeH="0" baseline="0" dirty="0">
                <a:ln>
                  <a:noFill/>
                </a:ln>
                <a:solidFill>
                  <a:schemeClr val="tx2"/>
                </a:solidFill>
                <a:effectLst/>
                <a:latin typeface="Calibri" panose="020F0502020204030204" pitchFamily="34" charset="0"/>
              </a:rPr>
              <a:t>rustrated</a:t>
            </a:r>
            <a:r>
              <a:rPr lang="en-US" altLang="en-US" sz="1400" dirty="0">
                <a:solidFill>
                  <a:schemeClr val="tx2"/>
                </a:solidFill>
              </a:rPr>
              <a:t>, l</a:t>
            </a:r>
            <a:r>
              <a:rPr kumimoji="0" lang="en-US" altLang="en-US" sz="1400" b="0" i="0" u="none" strike="noStrike" cap="none" normalizeH="0" baseline="0" dirty="0">
                <a:ln>
                  <a:noFill/>
                </a:ln>
                <a:solidFill>
                  <a:schemeClr val="tx2"/>
                </a:solidFill>
                <a:effectLst/>
                <a:latin typeface="Calibri" panose="020F0502020204030204" pitchFamily="34" charset="0"/>
              </a:rPr>
              <a:t>onely, embarrassed, scared, worried</a:t>
            </a:r>
            <a:endParaRPr kumimoji="0" lang="en-US" altLang="en-US" sz="1400" b="0" i="0" u="none" strike="noStrike" cap="none" normalizeH="0" baseline="0" dirty="0">
              <a:ln>
                <a:noFill/>
              </a:ln>
              <a:solidFill>
                <a:schemeClr val="tx2"/>
              </a:solidFill>
              <a:effectLst/>
              <a:latin typeface="Arial" panose="020B0604020202020204" pitchFamily="34" charset="0"/>
            </a:endParaRPr>
          </a:p>
        </p:txBody>
      </p:sp>
      <p:sp>
        <p:nvSpPr>
          <p:cNvPr id="15" name="Rectangle 1">
            <a:extLst>
              <a:ext uri="{FF2B5EF4-FFF2-40B4-BE49-F238E27FC236}">
                <a16:creationId xmlns:a16="http://schemas.microsoft.com/office/drawing/2014/main" id="{8B5E8839-AA22-A647-60D4-39FA44110ECA}"/>
              </a:ext>
            </a:extLst>
          </p:cNvPr>
          <p:cNvSpPr>
            <a:spLocks noChangeArrowheads="1"/>
          </p:cNvSpPr>
          <p:nvPr/>
        </p:nvSpPr>
        <p:spPr bwMode="auto">
          <a:xfrm>
            <a:off x="2948621" y="402975"/>
            <a:ext cx="1693092"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b="1" u="sng" dirty="0"/>
              <a:t>Difficult Emotions</a:t>
            </a:r>
          </a:p>
        </p:txBody>
      </p:sp>
      <p:sp>
        <p:nvSpPr>
          <p:cNvPr id="16" name="Text Box 2">
            <a:extLst>
              <a:ext uri="{FF2B5EF4-FFF2-40B4-BE49-F238E27FC236}">
                <a16:creationId xmlns:a16="http://schemas.microsoft.com/office/drawing/2014/main" id="{A8912132-FD5C-E05D-63F7-931BE23ADE7B}"/>
              </a:ext>
            </a:extLst>
          </p:cNvPr>
          <p:cNvSpPr txBox="1">
            <a:spLocks noChangeArrowheads="1"/>
          </p:cNvSpPr>
          <p:nvPr/>
        </p:nvSpPr>
        <p:spPr bwMode="auto">
          <a:xfrm>
            <a:off x="1946274" y="4127508"/>
            <a:ext cx="3571875" cy="1123950"/>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1" i="0" u="sng" strike="noStrike" cap="none" normalizeH="0" baseline="0" dirty="0">
                <a:ln>
                  <a:noFill/>
                </a:ln>
                <a:solidFill>
                  <a:srgbClr val="ED7D31"/>
                </a:solidFill>
                <a:effectLst/>
                <a:latin typeface="Calibri" panose="020F0502020204030204" pitchFamily="34" charset="0"/>
              </a:rPr>
              <a:t>Thoughts</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What went through my mind at the time?</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sz="1400" b="0" i="0" u="none" strike="noStrike" cap="none" normalizeH="0" baseline="0" dirty="0">
                <a:ln>
                  <a:noFill/>
                </a:ln>
                <a:solidFill>
                  <a:schemeClr val="tx2"/>
                </a:solidFill>
                <a:effectLst/>
                <a:latin typeface="Calibri" panose="020F0502020204030204" pitchFamily="34" charset="0"/>
              </a:rPr>
              <a:t>e.g. I hate myself, I am useless</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sz="1400" b="0" i="0" u="none" strike="noStrike" cap="none" normalizeH="0" baseline="0" dirty="0">
                <a:ln>
                  <a:noFill/>
                </a:ln>
                <a:solidFill>
                  <a:schemeClr val="tx2"/>
                </a:solidFill>
                <a:effectLst/>
                <a:latin typeface="Calibri" panose="020F0502020204030204" pitchFamily="34" charset="0"/>
              </a:rPr>
              <a:t>My friends don’t like me anymore</a:t>
            </a:r>
            <a:endParaRPr kumimoji="0" lang="en-US" altLang="en-US" sz="14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2">
            <a:extLst>
              <a:ext uri="{FF2B5EF4-FFF2-40B4-BE49-F238E27FC236}">
                <a16:creationId xmlns:a16="http://schemas.microsoft.com/office/drawing/2014/main" id="{4BA8B85B-BF07-2830-DFC9-DDBC5CC352EE}"/>
              </a:ext>
            </a:extLst>
          </p:cNvPr>
          <p:cNvSpPr txBox="1">
            <a:spLocks noChangeArrowheads="1"/>
          </p:cNvSpPr>
          <p:nvPr/>
        </p:nvSpPr>
        <p:spPr bwMode="auto">
          <a:xfrm>
            <a:off x="146383" y="5560554"/>
            <a:ext cx="2569912" cy="2583321"/>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400" b="1" u="sng" dirty="0">
                <a:solidFill>
                  <a:srgbClr val="FF66CC"/>
                </a:solidFill>
              </a:rPr>
              <a:t>Behaviour</a:t>
            </a:r>
            <a:endParaRPr kumimoji="0" lang="en-US" altLang="en-US" sz="1400" b="1" i="0" u="sng" strike="noStrike" cap="none" normalizeH="0" baseline="0" dirty="0">
              <a:ln>
                <a:noFill/>
              </a:ln>
              <a:solidFill>
                <a:srgbClr val="FF66CC"/>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How did I respond to the current situation?</a:t>
            </a:r>
          </a:p>
          <a:p>
            <a:pPr marL="0" marR="0" lvl="0" indent="0" algn="ctr" defTabSz="914400" rtl="0" eaLnBrk="0" fontAlgn="base" latinLnBrk="0" hangingPunct="0">
              <a:lnSpc>
                <a:spcPct val="100000"/>
              </a:lnSpc>
              <a:spcBef>
                <a:spcPct val="0"/>
              </a:spcBef>
              <a:spcAft>
                <a:spcPts val="200"/>
              </a:spcAft>
              <a:buClrTx/>
              <a:buSzTx/>
              <a:buFontTx/>
              <a:buNone/>
              <a:tabLst/>
            </a:pPr>
            <a:r>
              <a:rPr lang="en-US" altLang="en-US" sz="1400" dirty="0">
                <a:solidFill>
                  <a:schemeClr val="tx2"/>
                </a:solidFill>
              </a:rPr>
              <a:t>e.g. Overthinking</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sz="1400" b="0" i="0" u="none" strike="noStrike" cap="none" normalizeH="0" baseline="0" dirty="0">
                <a:ln>
                  <a:noFill/>
                </a:ln>
                <a:solidFill>
                  <a:schemeClr val="tx2"/>
                </a:solidFill>
                <a:effectLst/>
                <a:latin typeface="Calibri" panose="020F0502020204030204" pitchFamily="34" charset="0"/>
              </a:rPr>
              <a:t>Avoiding seeing my friends</a:t>
            </a:r>
          </a:p>
          <a:p>
            <a:pPr marL="0" marR="0" lvl="0" indent="0" algn="ctr" defTabSz="914400" rtl="0" eaLnBrk="0" fontAlgn="base" latinLnBrk="0" hangingPunct="0">
              <a:lnSpc>
                <a:spcPct val="100000"/>
              </a:lnSpc>
              <a:spcBef>
                <a:spcPct val="0"/>
              </a:spcBef>
              <a:spcAft>
                <a:spcPts val="200"/>
              </a:spcAft>
              <a:buClrTx/>
              <a:buSzTx/>
              <a:buFontTx/>
              <a:buNone/>
              <a:tabLst/>
            </a:pPr>
            <a:r>
              <a:rPr lang="en-US" altLang="en-US" sz="1400" dirty="0">
                <a:solidFill>
                  <a:schemeClr val="tx2"/>
                </a:solidFill>
              </a:rPr>
              <a:t>Stopped taking medication</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sz="1400" b="0" i="0" u="none" strike="noStrike" cap="none" normalizeH="0" baseline="0" dirty="0">
                <a:ln>
                  <a:noFill/>
                </a:ln>
                <a:solidFill>
                  <a:schemeClr val="tx2"/>
                </a:solidFill>
                <a:effectLst/>
                <a:latin typeface="Calibri" panose="020F0502020204030204" pitchFamily="34" charset="0"/>
              </a:rPr>
              <a:t>Staying in my room/in bed</a:t>
            </a:r>
          </a:p>
          <a:p>
            <a:pPr marL="0" marR="0" lvl="0" indent="0" algn="ctr" defTabSz="914400" rtl="0" eaLnBrk="0" fontAlgn="base" latinLnBrk="0" hangingPunct="0">
              <a:lnSpc>
                <a:spcPct val="100000"/>
              </a:lnSpc>
              <a:spcBef>
                <a:spcPct val="0"/>
              </a:spcBef>
              <a:spcAft>
                <a:spcPts val="200"/>
              </a:spcAft>
              <a:buClrTx/>
              <a:buSzTx/>
              <a:buFontTx/>
              <a:buNone/>
              <a:tabLst/>
            </a:pPr>
            <a:r>
              <a:rPr lang="en-US" altLang="en-US" sz="1400" dirty="0">
                <a:solidFill>
                  <a:schemeClr val="tx2"/>
                </a:solidFill>
              </a:rPr>
              <a:t>Not doing normal activities</a:t>
            </a:r>
          </a:p>
          <a:p>
            <a:pPr marL="0" marR="0" lvl="0" indent="0" algn="ctr" defTabSz="914400" rtl="0" eaLnBrk="0" fontAlgn="base" latinLnBrk="0" hangingPunct="0">
              <a:lnSpc>
                <a:spcPct val="100000"/>
              </a:lnSpc>
              <a:spcBef>
                <a:spcPct val="0"/>
              </a:spcBef>
              <a:spcAft>
                <a:spcPts val="200"/>
              </a:spcAft>
              <a:buClrTx/>
              <a:buSzTx/>
              <a:buFontTx/>
              <a:buNone/>
              <a:tabLst/>
            </a:pPr>
            <a:r>
              <a:rPr lang="en-US" altLang="en-US" sz="1400" dirty="0">
                <a:solidFill>
                  <a:schemeClr val="tx2"/>
                </a:solidFill>
              </a:rPr>
              <a:t>C</a:t>
            </a:r>
            <a:r>
              <a:rPr kumimoji="0" lang="en-US" altLang="en-US" sz="1400" b="0" i="0" u="none" strike="noStrike" cap="none" normalizeH="0" baseline="0" dirty="0">
                <a:ln>
                  <a:noFill/>
                </a:ln>
                <a:solidFill>
                  <a:schemeClr val="tx2"/>
                </a:solidFill>
                <a:effectLst/>
                <a:latin typeface="Calibri" panose="020F0502020204030204" pitchFamily="34" charset="0"/>
              </a:rPr>
              <a:t>rying</a:t>
            </a:r>
          </a:p>
          <a:p>
            <a:pPr marL="0" marR="0" lvl="0" indent="0" algn="ctr" defTabSz="914400" rtl="0" eaLnBrk="0" fontAlgn="base" latinLnBrk="0" hangingPunct="0">
              <a:lnSpc>
                <a:spcPct val="100000"/>
              </a:lnSpc>
              <a:spcBef>
                <a:spcPct val="0"/>
              </a:spcBef>
              <a:spcAft>
                <a:spcPts val="200"/>
              </a:spcAft>
              <a:buClrTx/>
              <a:buSzTx/>
              <a:buFontTx/>
              <a:buNone/>
              <a:tabLst/>
            </a:pPr>
            <a:r>
              <a:rPr lang="en-US" altLang="en-US" sz="1400" dirty="0">
                <a:solidFill>
                  <a:schemeClr val="tx2"/>
                </a:solidFill>
              </a:rPr>
              <a:t>Shouting</a:t>
            </a:r>
            <a:endParaRPr kumimoji="0" lang="en-US" altLang="en-US" sz="1400" b="0" i="0" u="none" strike="noStrike" cap="none" normalizeH="0" baseline="0" dirty="0">
              <a:ln>
                <a:noFill/>
              </a:ln>
              <a:solidFill>
                <a:schemeClr val="tx2"/>
              </a:solidFill>
              <a:effectLst/>
              <a:latin typeface="Calibri" panose="020F0502020204030204" pitchFamily="34" charset="0"/>
            </a:endParaRPr>
          </a:p>
        </p:txBody>
      </p:sp>
      <p:sp>
        <p:nvSpPr>
          <p:cNvPr id="20" name="Text Box 2">
            <a:extLst>
              <a:ext uri="{FF2B5EF4-FFF2-40B4-BE49-F238E27FC236}">
                <a16:creationId xmlns:a16="http://schemas.microsoft.com/office/drawing/2014/main" id="{EB134AAF-BDE0-1F77-6042-C52AA0BC1600}"/>
              </a:ext>
            </a:extLst>
          </p:cNvPr>
          <p:cNvSpPr txBox="1">
            <a:spLocks noChangeArrowheads="1"/>
          </p:cNvSpPr>
          <p:nvPr/>
        </p:nvSpPr>
        <p:spPr bwMode="auto">
          <a:xfrm>
            <a:off x="2146049" y="8286403"/>
            <a:ext cx="3172324" cy="1638711"/>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400" b="1" u="sng" dirty="0">
                <a:solidFill>
                  <a:srgbClr val="7030A0"/>
                </a:solidFill>
              </a:rPr>
              <a:t>Bodily sensations</a:t>
            </a:r>
            <a:endParaRPr kumimoji="0" lang="en-US" altLang="en-US" sz="1400" b="1" i="0" u="sng" strike="noStrike" cap="none" normalizeH="0" baseline="0" dirty="0">
              <a:ln>
                <a:noFill/>
              </a:ln>
              <a:solidFill>
                <a:srgbClr val="7030A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What emotions did I notice in my body? What did I feel? Where did I feel it?</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sz="1400" b="0" i="0" u="none" strike="noStrike" cap="none" normalizeH="0" baseline="0" dirty="0">
                <a:ln>
                  <a:noFill/>
                </a:ln>
                <a:solidFill>
                  <a:schemeClr val="tx2"/>
                </a:solidFill>
                <a:effectLst/>
                <a:latin typeface="Calibri" panose="020F0502020204030204" pitchFamily="34" charset="0"/>
              </a:rPr>
              <a:t>e.g. Tired, no energy,</a:t>
            </a:r>
          </a:p>
          <a:p>
            <a:pPr marL="0" marR="0" lvl="0" indent="0" algn="ctr" defTabSz="914400" rtl="0" eaLnBrk="0" fontAlgn="base" latinLnBrk="0" hangingPunct="0">
              <a:lnSpc>
                <a:spcPct val="100000"/>
              </a:lnSpc>
              <a:spcBef>
                <a:spcPct val="0"/>
              </a:spcBef>
              <a:spcAft>
                <a:spcPts val="200"/>
              </a:spcAft>
              <a:buClrTx/>
              <a:buSzTx/>
              <a:buFontTx/>
              <a:buNone/>
              <a:tabLst/>
            </a:pPr>
            <a:r>
              <a:rPr lang="en-US" altLang="en-US" sz="1400" dirty="0">
                <a:solidFill>
                  <a:schemeClr val="tx2"/>
                </a:solidFill>
              </a:rPr>
              <a:t>heavy feeling in my chest,</a:t>
            </a:r>
          </a:p>
          <a:p>
            <a:pPr marL="0" marR="0" lvl="0" indent="0" algn="ctr" defTabSz="914400" rtl="0" eaLnBrk="0" fontAlgn="base" latinLnBrk="0" hangingPunct="0">
              <a:lnSpc>
                <a:spcPct val="100000"/>
              </a:lnSpc>
              <a:spcBef>
                <a:spcPct val="0"/>
              </a:spcBef>
              <a:spcAft>
                <a:spcPts val="200"/>
              </a:spcAft>
              <a:buClrTx/>
              <a:buSzTx/>
              <a:buFontTx/>
              <a:buNone/>
              <a:tabLst/>
            </a:pPr>
            <a:r>
              <a:rPr lang="en-US" altLang="en-US" sz="1400" dirty="0">
                <a:solidFill>
                  <a:schemeClr val="tx2"/>
                </a:solidFill>
                <a:cs typeface="Calibri" panose="020F0502020204030204" pitchFamily="34" charset="0"/>
              </a:rPr>
              <a:t>h</a:t>
            </a:r>
            <a:r>
              <a:rPr kumimoji="0" lang="en-US" altLang="en-US" sz="1400" b="0" i="0" u="none" strike="noStrike" cap="none" normalizeH="0" baseline="0" dirty="0">
                <a:ln>
                  <a:noFill/>
                </a:ln>
                <a:solidFill>
                  <a:schemeClr val="tx2"/>
                </a:solidFill>
                <a:effectLst/>
                <a:cs typeface="Calibri" panose="020F0502020204030204" pitchFamily="34" charset="0"/>
              </a:rPr>
              <a:t>eart racing</a:t>
            </a:r>
          </a:p>
        </p:txBody>
      </p:sp>
      <p:cxnSp>
        <p:nvCxnSpPr>
          <p:cNvPr id="22" name="Straight Arrow Connector 21">
            <a:extLst>
              <a:ext uri="{FF2B5EF4-FFF2-40B4-BE49-F238E27FC236}">
                <a16:creationId xmlns:a16="http://schemas.microsoft.com/office/drawing/2014/main" id="{1D4AA4BF-D114-2169-3237-324360B30325}"/>
              </a:ext>
            </a:extLst>
          </p:cNvPr>
          <p:cNvCxnSpPr>
            <a:cxnSpLocks/>
            <a:stCxn id="3" idx="2"/>
            <a:endCxn id="16" idx="0"/>
          </p:cNvCxnSpPr>
          <p:nvPr/>
        </p:nvCxnSpPr>
        <p:spPr>
          <a:xfrm>
            <a:off x="3732211" y="3593750"/>
            <a:ext cx="1" cy="5337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3D898F-FDF7-838E-4818-60A11243A41C}"/>
              </a:ext>
            </a:extLst>
          </p:cNvPr>
          <p:cNvCxnSpPr>
            <a:cxnSpLocks/>
            <a:stCxn id="16" idx="3"/>
            <a:endCxn id="7" idx="0"/>
          </p:cNvCxnSpPr>
          <p:nvPr/>
        </p:nvCxnSpPr>
        <p:spPr>
          <a:xfrm>
            <a:off x="5518149" y="4689483"/>
            <a:ext cx="605849" cy="12367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30E4E23-1D00-1B8A-CE36-77944BE6F8EC}"/>
              </a:ext>
            </a:extLst>
          </p:cNvPr>
          <p:cNvCxnSpPr>
            <a:cxnSpLocks/>
            <a:stCxn id="19" idx="2"/>
            <a:endCxn id="20" idx="1"/>
          </p:cNvCxnSpPr>
          <p:nvPr/>
        </p:nvCxnSpPr>
        <p:spPr>
          <a:xfrm>
            <a:off x="1431339" y="8143875"/>
            <a:ext cx="714710" cy="9618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499A43-F064-72F8-DC82-F2AC051D4197}"/>
              </a:ext>
            </a:extLst>
          </p:cNvPr>
          <p:cNvCxnSpPr>
            <a:cxnSpLocks/>
            <a:stCxn id="20" idx="3"/>
            <a:endCxn id="7" idx="2"/>
          </p:cNvCxnSpPr>
          <p:nvPr/>
        </p:nvCxnSpPr>
        <p:spPr>
          <a:xfrm flipV="1">
            <a:off x="5318373" y="7611655"/>
            <a:ext cx="805625" cy="14941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014422A-3572-4656-0F88-006872A95DEF}"/>
              </a:ext>
            </a:extLst>
          </p:cNvPr>
          <p:cNvCxnSpPr>
            <a:cxnSpLocks/>
            <a:stCxn id="19" idx="3"/>
          </p:cNvCxnSpPr>
          <p:nvPr/>
        </p:nvCxnSpPr>
        <p:spPr>
          <a:xfrm>
            <a:off x="2716295" y="6852215"/>
            <a:ext cx="221650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8D9C9ED-3BD1-7DB6-43C4-3E34CAF3FA46}"/>
              </a:ext>
            </a:extLst>
          </p:cNvPr>
          <p:cNvCxnSpPr>
            <a:cxnSpLocks/>
            <a:endCxn id="20" idx="0"/>
          </p:cNvCxnSpPr>
          <p:nvPr/>
        </p:nvCxnSpPr>
        <p:spPr>
          <a:xfrm>
            <a:off x="3732210" y="5275348"/>
            <a:ext cx="1" cy="30110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96D7EEE-4685-5AEA-C911-27E06A20BABC}"/>
              </a:ext>
            </a:extLst>
          </p:cNvPr>
          <p:cNvCxnSpPr>
            <a:cxnSpLocks/>
            <a:stCxn id="19" idx="0"/>
            <a:endCxn id="16" idx="1"/>
          </p:cNvCxnSpPr>
          <p:nvPr/>
        </p:nvCxnSpPr>
        <p:spPr>
          <a:xfrm flipV="1">
            <a:off x="1431339" y="4689483"/>
            <a:ext cx="514935" cy="8710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5">
            <a:extLst>
              <a:ext uri="{FF2B5EF4-FFF2-40B4-BE49-F238E27FC236}">
                <a16:creationId xmlns:a16="http://schemas.microsoft.com/office/drawing/2014/main" id="{CDD03722-4E60-A543-8162-E4EC6D3E6B67}"/>
              </a:ext>
            </a:extLst>
          </p:cNvPr>
          <p:cNvSpPr>
            <a:spLocks noGrp="1"/>
          </p:cNvSpPr>
          <p:nvPr>
            <p:ph type="ftr" sz="quarter" idx="11"/>
          </p:nvPr>
        </p:nvSpPr>
        <p:spPr>
          <a:xfrm>
            <a:off x="1903483" y="10067642"/>
            <a:ext cx="3614666" cy="568077"/>
          </a:xfrm>
        </p:spPr>
        <p:txBody>
          <a:bodyPr/>
          <a:lstStyle/>
          <a:p>
            <a:pPr>
              <a:defRPr/>
            </a:pPr>
            <a:r>
              <a:rPr lang="en-GB" sz="1050" dirty="0"/>
              <a:t>Developed by: </a:t>
            </a:r>
          </a:p>
          <a:p>
            <a:pPr>
              <a:defRPr/>
            </a:pPr>
            <a:r>
              <a:rPr lang="en-GB" sz="1050" dirty="0"/>
              <a:t>Jessica Stacey (Undergraduate Assistant Psychologist) </a:t>
            </a:r>
          </a:p>
          <a:p>
            <a:pPr>
              <a:defRPr/>
            </a:pPr>
            <a:r>
              <a:rPr lang="en-GB" sz="1050" dirty="0"/>
              <a:t>and Dr Hayley Thompson (Principal Clinical Psychologist)</a:t>
            </a:r>
          </a:p>
        </p:txBody>
      </p:sp>
      <p:sp>
        <p:nvSpPr>
          <p:cNvPr id="6" name="Oval 5">
            <a:extLst>
              <a:ext uri="{FF2B5EF4-FFF2-40B4-BE49-F238E27FC236}">
                <a16:creationId xmlns:a16="http://schemas.microsoft.com/office/drawing/2014/main" id="{BC66D097-72DF-DA2E-4FFC-F5D1BD27A9BA}"/>
              </a:ext>
            </a:extLst>
          </p:cNvPr>
          <p:cNvSpPr/>
          <p:nvPr/>
        </p:nvSpPr>
        <p:spPr>
          <a:xfrm>
            <a:off x="6602682" y="363077"/>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TextBox 8">
            <a:extLst>
              <a:ext uri="{FF2B5EF4-FFF2-40B4-BE49-F238E27FC236}">
                <a16:creationId xmlns:a16="http://schemas.microsoft.com/office/drawing/2014/main" id="{7338E350-F791-4942-3929-6C3AB3608D23}"/>
              </a:ext>
            </a:extLst>
          </p:cNvPr>
          <p:cNvSpPr txBox="1"/>
          <p:nvPr/>
        </p:nvSpPr>
        <p:spPr>
          <a:xfrm>
            <a:off x="6602682" y="403640"/>
            <a:ext cx="425916" cy="215444"/>
          </a:xfrm>
          <a:prstGeom prst="rect">
            <a:avLst/>
          </a:prstGeom>
          <a:noFill/>
        </p:spPr>
        <p:txBody>
          <a:bodyPr wrap="square">
            <a:spAutoFit/>
          </a:bodyPr>
          <a:lstStyle/>
          <a:p>
            <a:fld id="{4D3DE6F7-2037-9443-81E7-0D29AB7888CE}" type="slidenum">
              <a:rPr lang="en-GB" altLang="en-US" sz="800" smtClean="0"/>
              <a:pPr/>
              <a:t>11</a:t>
            </a:fld>
            <a:endParaRPr lang="en-GB" dirty="0"/>
          </a:p>
        </p:txBody>
      </p:sp>
    </p:spTree>
    <p:extLst>
      <p:ext uri="{BB962C8B-B14F-4D97-AF65-F5344CB8AC3E}">
        <p14:creationId xmlns:p14="http://schemas.microsoft.com/office/powerpoint/2010/main" val="422127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4BE6E-CB0F-E861-EE33-FB449C876124}"/>
            </a:ext>
          </a:extLst>
        </p:cNvPr>
        <p:cNvGrpSpPr/>
        <p:nvPr/>
      </p:nvGrpSpPr>
      <p:grpSpPr>
        <a:xfrm>
          <a:off x="0" y="0"/>
          <a:ext cx="0" cy="0"/>
          <a:chOff x="0" y="0"/>
          <a:chExt cx="0" cy="0"/>
        </a:xfrm>
      </p:grpSpPr>
      <p:sp>
        <p:nvSpPr>
          <p:cNvPr id="2" name="TextBox 2056">
            <a:extLst>
              <a:ext uri="{FF2B5EF4-FFF2-40B4-BE49-F238E27FC236}">
                <a16:creationId xmlns:a16="http://schemas.microsoft.com/office/drawing/2014/main" id="{F2503B1C-F7B5-4D75-5118-436A911FA260}"/>
              </a:ext>
            </a:extLst>
          </p:cNvPr>
          <p:cNvSpPr txBox="1">
            <a:spLocks noChangeArrowheads="1"/>
          </p:cNvSpPr>
          <p:nvPr/>
        </p:nvSpPr>
        <p:spPr bwMode="auto">
          <a:xfrm>
            <a:off x="1" y="923482"/>
            <a:ext cx="7315200" cy="307777"/>
          </a:xfrm>
          <a:prstGeom prst="rect">
            <a:avLst/>
          </a:prstGeom>
          <a:no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At each step of the cycle, there are things we can do to try and change </a:t>
            </a:r>
            <a:r>
              <a:rPr lang="en-US" altLang="en-US" sz="1400" dirty="0">
                <a:latin typeface="Arial" panose="020B0604020202020204" pitchFamily="34" charset="0"/>
              </a:rPr>
              <a:t>things for the better</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5" name="Rectangle 1">
            <a:extLst>
              <a:ext uri="{FF2B5EF4-FFF2-40B4-BE49-F238E27FC236}">
                <a16:creationId xmlns:a16="http://schemas.microsoft.com/office/drawing/2014/main" id="{213638AA-3BDC-299D-6C34-8D59A28E4A64}"/>
              </a:ext>
            </a:extLst>
          </p:cNvPr>
          <p:cNvSpPr>
            <a:spLocks noChangeArrowheads="1"/>
          </p:cNvSpPr>
          <p:nvPr/>
        </p:nvSpPr>
        <p:spPr bwMode="auto">
          <a:xfrm>
            <a:off x="2953559" y="402975"/>
            <a:ext cx="1683218"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b="1" u="sng" dirty="0"/>
              <a:t>Difficult Thoughts</a:t>
            </a:r>
          </a:p>
        </p:txBody>
      </p:sp>
      <p:sp>
        <p:nvSpPr>
          <p:cNvPr id="20" name="Text Box 2">
            <a:extLst>
              <a:ext uri="{FF2B5EF4-FFF2-40B4-BE49-F238E27FC236}">
                <a16:creationId xmlns:a16="http://schemas.microsoft.com/office/drawing/2014/main" id="{F1FF490A-809A-5B52-E28A-036612BFF83D}"/>
              </a:ext>
            </a:extLst>
          </p:cNvPr>
          <p:cNvSpPr txBox="1">
            <a:spLocks noChangeArrowheads="1"/>
          </p:cNvSpPr>
          <p:nvPr/>
        </p:nvSpPr>
        <p:spPr bwMode="auto">
          <a:xfrm>
            <a:off x="3065124" y="4488690"/>
            <a:ext cx="1693100" cy="642221"/>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200" b="1" u="sng" dirty="0">
                <a:solidFill>
                  <a:srgbClr val="7030A0"/>
                </a:solidFill>
              </a:rPr>
              <a:t>Bodily sensations</a:t>
            </a:r>
            <a:endParaRPr kumimoji="0" lang="en-US" altLang="en-US" sz="1200" b="1" i="0" u="sng" strike="noStrike" cap="none" normalizeH="0" baseline="0" dirty="0">
              <a:ln>
                <a:noFill/>
              </a:ln>
              <a:solidFill>
                <a:srgbClr val="7030A0"/>
              </a:solidFill>
              <a:effectLst/>
              <a:latin typeface="Calibri" panose="020F0502020204030204" pitchFamily="34" charset="0"/>
            </a:endParaRPr>
          </a:p>
        </p:txBody>
      </p:sp>
      <p:cxnSp>
        <p:nvCxnSpPr>
          <p:cNvPr id="28" name="Straight Arrow Connector 27">
            <a:extLst>
              <a:ext uri="{FF2B5EF4-FFF2-40B4-BE49-F238E27FC236}">
                <a16:creationId xmlns:a16="http://schemas.microsoft.com/office/drawing/2014/main" id="{31A010FA-7703-76A8-5D00-9DDE349937E4}"/>
              </a:ext>
            </a:extLst>
          </p:cNvPr>
          <p:cNvCxnSpPr>
            <a:cxnSpLocks/>
            <a:stCxn id="19" idx="2"/>
            <a:endCxn id="20" idx="1"/>
          </p:cNvCxnSpPr>
          <p:nvPr/>
        </p:nvCxnSpPr>
        <p:spPr>
          <a:xfrm>
            <a:off x="2643674" y="4104125"/>
            <a:ext cx="421450" cy="7056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4D63F1B-3571-F901-7DDC-BB0B88850F3F}"/>
              </a:ext>
            </a:extLst>
          </p:cNvPr>
          <p:cNvGrpSpPr/>
          <p:nvPr/>
        </p:nvGrpSpPr>
        <p:grpSpPr>
          <a:xfrm>
            <a:off x="1962861" y="1399653"/>
            <a:ext cx="3798277" cy="3410148"/>
            <a:chOff x="146383" y="2248840"/>
            <a:chExt cx="7168817" cy="6702569"/>
          </a:xfrm>
        </p:grpSpPr>
        <p:sp>
          <p:nvSpPr>
            <p:cNvPr id="3" name="Text Box 2">
              <a:extLst>
                <a:ext uri="{FF2B5EF4-FFF2-40B4-BE49-F238E27FC236}">
                  <a16:creationId xmlns:a16="http://schemas.microsoft.com/office/drawing/2014/main" id="{49DFC485-799E-484E-9ADA-B91F008260F4}"/>
                </a:ext>
              </a:extLst>
            </p:cNvPr>
            <p:cNvSpPr txBox="1">
              <a:spLocks noChangeArrowheads="1"/>
            </p:cNvSpPr>
            <p:nvPr/>
          </p:nvSpPr>
          <p:spPr bwMode="auto">
            <a:xfrm>
              <a:off x="1932211" y="2248840"/>
              <a:ext cx="3600000" cy="1344910"/>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200" b="1" i="0" u="sng" strike="noStrike" cap="none" normalizeH="0" baseline="0" dirty="0">
                  <a:ln>
                    <a:noFill/>
                  </a:ln>
                  <a:solidFill>
                    <a:srgbClr val="4472C4"/>
                  </a:solidFill>
                  <a:effectLst/>
                  <a:latin typeface="Calibri" panose="020F0502020204030204" pitchFamily="34" charset="0"/>
                </a:rPr>
                <a:t>Situation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2">
              <a:extLst>
                <a:ext uri="{FF2B5EF4-FFF2-40B4-BE49-F238E27FC236}">
                  <a16:creationId xmlns:a16="http://schemas.microsoft.com/office/drawing/2014/main" id="{991A710B-29B1-CD89-4448-63E65ED65915}"/>
                </a:ext>
              </a:extLst>
            </p:cNvPr>
            <p:cNvSpPr txBox="1">
              <a:spLocks noChangeArrowheads="1"/>
            </p:cNvSpPr>
            <p:nvPr/>
          </p:nvSpPr>
          <p:spPr bwMode="auto">
            <a:xfrm>
              <a:off x="4932796" y="5926207"/>
              <a:ext cx="2382404" cy="1685448"/>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200" b="1" i="0" u="sng" strike="noStrike" cap="none" normalizeH="0" baseline="0" dirty="0">
                  <a:ln>
                    <a:noFill/>
                  </a:ln>
                  <a:solidFill>
                    <a:srgbClr val="70AD47"/>
                  </a:solidFill>
                  <a:effectLst/>
                  <a:latin typeface="Calibri" panose="020F0502020204030204" pitchFamily="34" charset="0"/>
                </a:rPr>
                <a:t>Emotions</a:t>
              </a:r>
            </a:p>
          </p:txBody>
        </p:sp>
        <p:sp>
          <p:nvSpPr>
            <p:cNvPr id="16" name="Text Box 2">
              <a:extLst>
                <a:ext uri="{FF2B5EF4-FFF2-40B4-BE49-F238E27FC236}">
                  <a16:creationId xmlns:a16="http://schemas.microsoft.com/office/drawing/2014/main" id="{A0B64C27-057F-4E2D-FE92-B00F2E03D9A6}"/>
                </a:ext>
              </a:extLst>
            </p:cNvPr>
            <p:cNvSpPr txBox="1">
              <a:spLocks noChangeArrowheads="1"/>
            </p:cNvSpPr>
            <p:nvPr/>
          </p:nvSpPr>
          <p:spPr bwMode="auto">
            <a:xfrm>
              <a:off x="1946274" y="4127508"/>
              <a:ext cx="3571875" cy="1123950"/>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200" b="1" i="0" u="sng" strike="noStrike" cap="none" normalizeH="0" baseline="0" dirty="0">
                  <a:ln>
                    <a:noFill/>
                  </a:ln>
                  <a:solidFill>
                    <a:srgbClr val="ED7D31"/>
                  </a:solidFill>
                  <a:effectLst/>
                  <a:latin typeface="Calibri" panose="020F0502020204030204" pitchFamily="34" charset="0"/>
                </a:rPr>
                <a:t>Thoughts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2">
              <a:extLst>
                <a:ext uri="{FF2B5EF4-FFF2-40B4-BE49-F238E27FC236}">
                  <a16:creationId xmlns:a16="http://schemas.microsoft.com/office/drawing/2014/main" id="{B84768C0-2FA4-341F-A9DC-4110E1898582}"/>
                </a:ext>
              </a:extLst>
            </p:cNvPr>
            <p:cNvSpPr txBox="1">
              <a:spLocks noChangeArrowheads="1"/>
            </p:cNvSpPr>
            <p:nvPr/>
          </p:nvSpPr>
          <p:spPr bwMode="auto">
            <a:xfrm>
              <a:off x="146383" y="6000368"/>
              <a:ext cx="2569913" cy="1564050"/>
            </a:xfrm>
            <a:prstGeom prst="rect">
              <a:avLst/>
            </a:prstGeom>
            <a:solidFill>
              <a:srgbClr val="FFFFFF"/>
            </a:solidFill>
            <a:ln w="1270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200" b="1" u="sng" dirty="0" err="1">
                  <a:solidFill>
                    <a:srgbClr val="FF66CC"/>
                  </a:solidFill>
                </a:rPr>
                <a:t>Behaviour</a:t>
              </a:r>
              <a:endParaRPr kumimoji="0" lang="en-US" altLang="en-US" sz="1200" b="1" i="0" u="sng" strike="noStrike" cap="none" normalizeH="0" baseline="0" dirty="0">
                <a:ln>
                  <a:noFill/>
                </a:ln>
                <a:solidFill>
                  <a:srgbClr val="FF66CC"/>
                </a:solidFill>
                <a:effectLst/>
                <a:latin typeface="Calibri" panose="020F0502020204030204" pitchFamily="34" charset="0"/>
              </a:endParaRPr>
            </a:p>
          </p:txBody>
        </p:sp>
        <p:cxnSp>
          <p:nvCxnSpPr>
            <p:cNvPr id="22" name="Straight Arrow Connector 21">
              <a:extLst>
                <a:ext uri="{FF2B5EF4-FFF2-40B4-BE49-F238E27FC236}">
                  <a16:creationId xmlns:a16="http://schemas.microsoft.com/office/drawing/2014/main" id="{1BE5DA82-50B5-EDA7-E173-8109F9690678}"/>
                </a:ext>
              </a:extLst>
            </p:cNvPr>
            <p:cNvCxnSpPr>
              <a:cxnSpLocks/>
              <a:stCxn id="3" idx="2"/>
              <a:endCxn id="16" idx="0"/>
            </p:cNvCxnSpPr>
            <p:nvPr/>
          </p:nvCxnSpPr>
          <p:spPr>
            <a:xfrm>
              <a:off x="3732211" y="3593750"/>
              <a:ext cx="1" cy="5337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A9EF44E-EBDA-6D2F-9E89-ADBA6570005E}"/>
                </a:ext>
              </a:extLst>
            </p:cNvPr>
            <p:cNvCxnSpPr>
              <a:cxnSpLocks/>
              <a:stCxn id="16" idx="3"/>
              <a:endCxn id="7" idx="0"/>
            </p:cNvCxnSpPr>
            <p:nvPr/>
          </p:nvCxnSpPr>
          <p:spPr>
            <a:xfrm>
              <a:off x="5518149" y="4689483"/>
              <a:ext cx="605849" cy="12367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6DC85CE-91CF-5348-728B-C27E7E2584EA}"/>
                </a:ext>
              </a:extLst>
            </p:cNvPr>
            <p:cNvCxnSpPr>
              <a:cxnSpLocks/>
              <a:stCxn id="20" idx="3"/>
              <a:endCxn id="7" idx="2"/>
            </p:cNvCxnSpPr>
            <p:nvPr/>
          </p:nvCxnSpPr>
          <p:spPr>
            <a:xfrm flipV="1">
              <a:off x="5422314" y="7611655"/>
              <a:ext cx="701685" cy="13397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3DBBA4-D4A3-9538-C142-5ADB373D41E8}"/>
                </a:ext>
              </a:extLst>
            </p:cNvPr>
            <p:cNvCxnSpPr>
              <a:cxnSpLocks/>
              <a:stCxn id="19" idx="3"/>
              <a:endCxn id="7" idx="1"/>
            </p:cNvCxnSpPr>
            <p:nvPr/>
          </p:nvCxnSpPr>
          <p:spPr>
            <a:xfrm flipV="1">
              <a:off x="2716296" y="6768931"/>
              <a:ext cx="2216500" cy="13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8F12C0A-87D7-D01C-DEE1-AB860D21AAB7}"/>
                </a:ext>
              </a:extLst>
            </p:cNvPr>
            <p:cNvCxnSpPr>
              <a:cxnSpLocks/>
              <a:stCxn id="16" idx="2"/>
              <a:endCxn id="20" idx="0"/>
            </p:cNvCxnSpPr>
            <p:nvPr/>
          </p:nvCxnSpPr>
          <p:spPr>
            <a:xfrm>
              <a:off x="3732212" y="5251459"/>
              <a:ext cx="92335" cy="3068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2150F92E-5608-CFF3-63E4-3E8504BDF171}"/>
              </a:ext>
            </a:extLst>
          </p:cNvPr>
          <p:cNvCxnSpPr>
            <a:cxnSpLocks/>
            <a:stCxn id="19" idx="0"/>
            <a:endCxn id="16" idx="1"/>
          </p:cNvCxnSpPr>
          <p:nvPr/>
        </p:nvCxnSpPr>
        <p:spPr>
          <a:xfrm flipV="1">
            <a:off x="2643674" y="2641409"/>
            <a:ext cx="272829" cy="6669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5">
            <a:extLst>
              <a:ext uri="{FF2B5EF4-FFF2-40B4-BE49-F238E27FC236}">
                <a16:creationId xmlns:a16="http://schemas.microsoft.com/office/drawing/2014/main" id="{96D2F922-DEF9-5726-56BE-5FD52EE294D2}"/>
              </a:ext>
            </a:extLst>
          </p:cNvPr>
          <p:cNvSpPr>
            <a:spLocks noGrp="1"/>
          </p:cNvSpPr>
          <p:nvPr>
            <p:ph type="ftr" sz="quarter" idx="11"/>
          </p:nvPr>
        </p:nvSpPr>
        <p:spPr>
          <a:xfrm>
            <a:off x="4284317" y="9695567"/>
            <a:ext cx="3201040" cy="568077"/>
          </a:xfrm>
        </p:spPr>
        <p:txBody>
          <a:bodyPr/>
          <a:lstStyle/>
          <a:p>
            <a:pPr>
              <a:defRPr/>
            </a:pPr>
            <a:r>
              <a:rPr lang="en-GB" sz="1050" dirty="0"/>
              <a:t>Developed by: </a:t>
            </a:r>
          </a:p>
          <a:p>
            <a:pPr>
              <a:defRPr/>
            </a:pPr>
            <a:r>
              <a:rPr lang="en-GB" sz="1050" dirty="0"/>
              <a:t>Dr Hayley Thompson (Principal Clinical Psychologist) and </a:t>
            </a:r>
            <a:r>
              <a:rPr lang="en-US" sz="1050" dirty="0" err="1">
                <a:solidFill>
                  <a:schemeClr val="bg1">
                    <a:lumMod val="50000"/>
                  </a:schemeClr>
                </a:solidFill>
              </a:rPr>
              <a:t>Torileigh</a:t>
            </a:r>
            <a:r>
              <a:rPr lang="en-US" sz="1050" dirty="0">
                <a:solidFill>
                  <a:schemeClr val="bg1">
                    <a:lumMod val="50000"/>
                  </a:schemeClr>
                </a:solidFill>
              </a:rPr>
              <a:t> Matthews (Trainee Clinical Psychologist)</a:t>
            </a:r>
            <a:endParaRPr lang="en-GB" sz="1050" dirty="0"/>
          </a:p>
        </p:txBody>
      </p:sp>
      <p:sp>
        <p:nvSpPr>
          <p:cNvPr id="6" name="Oval 5">
            <a:extLst>
              <a:ext uri="{FF2B5EF4-FFF2-40B4-BE49-F238E27FC236}">
                <a16:creationId xmlns:a16="http://schemas.microsoft.com/office/drawing/2014/main" id="{21B8125D-C561-10D8-36D5-E14770E409A9}"/>
              </a:ext>
            </a:extLst>
          </p:cNvPr>
          <p:cNvSpPr/>
          <p:nvPr/>
        </p:nvSpPr>
        <p:spPr>
          <a:xfrm>
            <a:off x="6602682" y="363077"/>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TextBox 8">
            <a:extLst>
              <a:ext uri="{FF2B5EF4-FFF2-40B4-BE49-F238E27FC236}">
                <a16:creationId xmlns:a16="http://schemas.microsoft.com/office/drawing/2014/main" id="{C659AF6A-F2F2-0F90-C963-7324AF26B954}"/>
              </a:ext>
            </a:extLst>
          </p:cNvPr>
          <p:cNvSpPr txBox="1"/>
          <p:nvPr/>
        </p:nvSpPr>
        <p:spPr>
          <a:xfrm>
            <a:off x="6602682" y="403640"/>
            <a:ext cx="425916" cy="215444"/>
          </a:xfrm>
          <a:prstGeom prst="rect">
            <a:avLst/>
          </a:prstGeom>
          <a:noFill/>
        </p:spPr>
        <p:txBody>
          <a:bodyPr wrap="square">
            <a:spAutoFit/>
          </a:bodyPr>
          <a:lstStyle/>
          <a:p>
            <a:fld id="{4D3DE6F7-2037-9443-81E7-0D29AB7888CE}" type="slidenum">
              <a:rPr lang="en-GB" altLang="en-US" sz="800" smtClean="0"/>
              <a:pPr/>
              <a:t>12</a:t>
            </a:fld>
            <a:endParaRPr lang="en-GB" dirty="0"/>
          </a:p>
        </p:txBody>
      </p:sp>
      <p:sp>
        <p:nvSpPr>
          <p:cNvPr id="21" name="Rectangle: Rounded Corners 20">
            <a:extLst>
              <a:ext uri="{FF2B5EF4-FFF2-40B4-BE49-F238E27FC236}">
                <a16:creationId xmlns:a16="http://schemas.microsoft.com/office/drawing/2014/main" id="{93D8A40F-6C41-ABDC-4FEB-9D8DA20D3130}"/>
              </a:ext>
            </a:extLst>
          </p:cNvPr>
          <p:cNvSpPr/>
          <p:nvPr/>
        </p:nvSpPr>
        <p:spPr>
          <a:xfrm>
            <a:off x="5254486" y="4249130"/>
            <a:ext cx="2129399" cy="1041238"/>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Notice our emotions, accept they are valid and OK. Ride the emotion wave</a:t>
            </a:r>
          </a:p>
        </p:txBody>
      </p:sp>
      <p:sp>
        <p:nvSpPr>
          <p:cNvPr id="23" name="Rectangle: Rounded Corners 22">
            <a:extLst>
              <a:ext uri="{FF2B5EF4-FFF2-40B4-BE49-F238E27FC236}">
                <a16:creationId xmlns:a16="http://schemas.microsoft.com/office/drawing/2014/main" id="{CF28BD4A-D3EE-9C5C-11D5-B80978A9947F}"/>
              </a:ext>
            </a:extLst>
          </p:cNvPr>
          <p:cNvSpPr/>
          <p:nvPr/>
        </p:nvSpPr>
        <p:spPr>
          <a:xfrm>
            <a:off x="5230614" y="2073567"/>
            <a:ext cx="2034788" cy="806733"/>
          </a:xfrm>
          <a:prstGeom prst="roundRect">
            <a:avLst/>
          </a:prstGeom>
          <a:solidFill>
            <a:schemeClr val="accent6">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Notice our thoughts and question them</a:t>
            </a:r>
          </a:p>
        </p:txBody>
      </p:sp>
      <p:sp>
        <p:nvSpPr>
          <p:cNvPr id="24" name="Rectangle: Rounded Corners 23">
            <a:extLst>
              <a:ext uri="{FF2B5EF4-FFF2-40B4-BE49-F238E27FC236}">
                <a16:creationId xmlns:a16="http://schemas.microsoft.com/office/drawing/2014/main" id="{CF573AB3-0C20-6041-4FB3-A2E414A338FC}"/>
              </a:ext>
            </a:extLst>
          </p:cNvPr>
          <p:cNvSpPr/>
          <p:nvPr/>
        </p:nvSpPr>
        <p:spPr>
          <a:xfrm>
            <a:off x="212180" y="2004221"/>
            <a:ext cx="2298691" cy="895161"/>
          </a:xfrm>
          <a:prstGeom prst="roundRect">
            <a:avLst/>
          </a:prstGeom>
          <a:solidFill>
            <a:srgbClr val="FEC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Think about how we respond. What will help?</a:t>
            </a:r>
          </a:p>
        </p:txBody>
      </p:sp>
      <p:sp>
        <p:nvSpPr>
          <p:cNvPr id="25" name="Rectangle: Rounded Corners 24">
            <a:extLst>
              <a:ext uri="{FF2B5EF4-FFF2-40B4-BE49-F238E27FC236}">
                <a16:creationId xmlns:a16="http://schemas.microsoft.com/office/drawing/2014/main" id="{61C654AA-3785-7361-4AEC-E7DD9098096A}"/>
              </a:ext>
            </a:extLst>
          </p:cNvPr>
          <p:cNvSpPr/>
          <p:nvPr/>
        </p:nvSpPr>
        <p:spPr>
          <a:xfrm>
            <a:off x="175790" y="4279567"/>
            <a:ext cx="2496773" cy="936633"/>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Regulate our bodily sensations through breathing/ mindfulness </a:t>
            </a:r>
          </a:p>
        </p:txBody>
      </p:sp>
      <p:sp>
        <p:nvSpPr>
          <p:cNvPr id="27" name="TextBox 2056">
            <a:extLst>
              <a:ext uri="{FF2B5EF4-FFF2-40B4-BE49-F238E27FC236}">
                <a16:creationId xmlns:a16="http://schemas.microsoft.com/office/drawing/2014/main" id="{9BE25FA2-F64E-6812-5CBD-3A0690D9AF15}"/>
              </a:ext>
            </a:extLst>
          </p:cNvPr>
          <p:cNvSpPr txBox="1">
            <a:spLocks noChangeArrowheads="1"/>
          </p:cNvSpPr>
          <p:nvPr/>
        </p:nvSpPr>
        <p:spPr bwMode="auto">
          <a:xfrm>
            <a:off x="212180" y="5463867"/>
            <a:ext cx="4025991" cy="4719241"/>
          </a:xfrm>
          <a:prstGeom prst="rect">
            <a:avLst/>
          </a:prstGeom>
          <a:solidFill>
            <a:srgbClr val="FFF2CC">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a:ln>
                  <a:noFill/>
                </a:ln>
                <a:solidFill>
                  <a:schemeClr val="tx1"/>
                </a:solidFill>
                <a:effectLst/>
                <a:latin typeface="+mn-lt"/>
              </a:rPr>
              <a:t>Noticing any Unhelpful Thoughts:</a:t>
            </a:r>
          </a:p>
          <a:p>
            <a:pPr algn="ctr">
              <a:spcBef>
                <a:spcPct val="0"/>
              </a:spcBef>
            </a:pPr>
            <a:r>
              <a:rPr lang="en-US" sz="1400" dirty="0">
                <a:solidFill>
                  <a:srgbClr val="000000"/>
                </a:solidFill>
                <a:latin typeface="+mn-lt"/>
              </a:rPr>
              <a:t>When we are facing a stressful situation, it’s common for us to experience negative thoughts.</a:t>
            </a:r>
          </a:p>
          <a:p>
            <a:pPr algn="ctr">
              <a:spcBef>
                <a:spcPct val="0"/>
              </a:spcBef>
            </a:pPr>
            <a:r>
              <a:rPr lang="en-US" sz="1400" dirty="0">
                <a:solidFill>
                  <a:srgbClr val="000000"/>
                </a:solidFill>
                <a:latin typeface="+mn-lt"/>
              </a:rPr>
              <a:t>When you are living with a health condition you may have thoughts like:</a:t>
            </a:r>
          </a:p>
          <a:p>
            <a:pPr algn="ctr">
              <a:spcBef>
                <a:spcPct val="0"/>
              </a:spcBef>
            </a:pPr>
            <a:endParaRPr lang="en-US" sz="1400" dirty="0">
              <a:solidFill>
                <a:srgbClr val="000000"/>
              </a:solidFill>
              <a:latin typeface="+mn-lt"/>
            </a:endParaRPr>
          </a:p>
          <a:p>
            <a:pPr algn="ctr">
              <a:spcBef>
                <a:spcPct val="0"/>
              </a:spcBef>
            </a:pPr>
            <a:r>
              <a:rPr lang="en-US" sz="1400" dirty="0">
                <a:solidFill>
                  <a:schemeClr val="accent2"/>
                </a:solidFill>
                <a:latin typeface="+mn-lt"/>
              </a:rPr>
              <a:t>My life is too hard.</a:t>
            </a:r>
          </a:p>
          <a:p>
            <a:pPr algn="ctr">
              <a:spcBef>
                <a:spcPct val="0"/>
              </a:spcBef>
            </a:pPr>
            <a:r>
              <a:rPr lang="en-US" sz="1400" dirty="0">
                <a:solidFill>
                  <a:schemeClr val="accent2"/>
                </a:solidFill>
                <a:latin typeface="+mn-lt"/>
              </a:rPr>
              <a:t>I can’t cope with all of the things I have to do.</a:t>
            </a:r>
          </a:p>
          <a:p>
            <a:pPr algn="ctr">
              <a:spcBef>
                <a:spcPct val="0"/>
              </a:spcBef>
            </a:pPr>
            <a:r>
              <a:rPr lang="en-US" sz="1400" dirty="0">
                <a:solidFill>
                  <a:schemeClr val="accent2"/>
                </a:solidFill>
                <a:latin typeface="+mn-lt"/>
              </a:rPr>
              <a:t>None of my friends can ever understand what I’m going through.</a:t>
            </a:r>
          </a:p>
          <a:p>
            <a:pPr algn="ctr">
              <a:spcBef>
                <a:spcPct val="0"/>
              </a:spcBef>
            </a:pPr>
            <a:r>
              <a:rPr lang="en-US" sz="1400" dirty="0">
                <a:solidFill>
                  <a:schemeClr val="accent2"/>
                </a:solidFill>
                <a:latin typeface="+mn-lt"/>
              </a:rPr>
              <a:t>People will judge me because I look different to them.</a:t>
            </a:r>
          </a:p>
          <a:p>
            <a:pPr algn="ctr">
              <a:spcBef>
                <a:spcPct val="0"/>
              </a:spcBef>
            </a:pPr>
            <a:r>
              <a:rPr lang="en-US" sz="1400" dirty="0">
                <a:solidFill>
                  <a:schemeClr val="accent2"/>
                </a:solidFill>
                <a:latin typeface="+mn-lt"/>
              </a:rPr>
              <a:t>I’ll never be able to live the life I want to.</a:t>
            </a:r>
          </a:p>
          <a:p>
            <a:pPr algn="ctr">
              <a:spcBef>
                <a:spcPct val="0"/>
              </a:spcBef>
            </a:pPr>
            <a:endParaRPr lang="en-US" sz="1400" dirty="0">
              <a:solidFill>
                <a:srgbClr val="000000"/>
              </a:solidFill>
              <a:latin typeface="+mn-lt"/>
            </a:endParaRPr>
          </a:p>
          <a:p>
            <a:r>
              <a:rPr lang="en-GB" sz="1400" dirty="0">
                <a:latin typeface="+mn-lt"/>
              </a:rPr>
              <a:t>Sometimes we need to allow ourselves permission to have these thoughts, and just notice they are there. </a:t>
            </a:r>
          </a:p>
          <a:p>
            <a:endParaRPr lang="en-GB" sz="1400" dirty="0">
              <a:latin typeface="+mn-lt"/>
            </a:endParaRPr>
          </a:p>
          <a:p>
            <a:r>
              <a:rPr lang="en-GB" sz="1400" dirty="0">
                <a:latin typeface="+mn-lt"/>
              </a:rPr>
              <a:t>But we know that if our thoughts are negative a lot of the time, this may begin to impact how we are feeling, our bodily sensations and our behaviour and can make coping with our condition tricky. </a:t>
            </a:r>
          </a:p>
        </p:txBody>
      </p:sp>
      <p:sp>
        <p:nvSpPr>
          <p:cNvPr id="41" name="TextBox 2056">
            <a:extLst>
              <a:ext uri="{FF2B5EF4-FFF2-40B4-BE49-F238E27FC236}">
                <a16:creationId xmlns:a16="http://schemas.microsoft.com/office/drawing/2014/main" id="{2763CB3C-5E7D-2274-ADF9-C1122049F2BE}"/>
              </a:ext>
            </a:extLst>
          </p:cNvPr>
          <p:cNvSpPr txBox="1">
            <a:spLocks noChangeArrowheads="1"/>
          </p:cNvSpPr>
          <p:nvPr/>
        </p:nvSpPr>
        <p:spPr bwMode="auto">
          <a:xfrm>
            <a:off x="4442325" y="5470199"/>
            <a:ext cx="2885024" cy="4072910"/>
          </a:xfrm>
          <a:prstGeom prst="rect">
            <a:avLst/>
          </a:prstGeom>
          <a:solidFill>
            <a:srgbClr val="FFF2CC">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a:ln>
                  <a:noFill/>
                </a:ln>
                <a:solidFill>
                  <a:schemeClr val="tx1"/>
                </a:solidFill>
                <a:effectLst/>
                <a:latin typeface="+mn-lt"/>
              </a:rPr>
              <a:t>Managing any Unhelpful Thoughts:</a:t>
            </a:r>
          </a:p>
          <a:p>
            <a:r>
              <a:rPr lang="en-GB" sz="1400" dirty="0">
                <a:latin typeface="+mn-lt"/>
              </a:rPr>
              <a:t>It’s important to remember, Thoughts are not Facts! </a:t>
            </a:r>
          </a:p>
          <a:p>
            <a:endParaRPr lang="en-GB" sz="1400" b="1" dirty="0">
              <a:latin typeface="+mn-lt"/>
            </a:endParaRPr>
          </a:p>
          <a:p>
            <a:r>
              <a:rPr lang="en-GB" sz="1400" b="1" dirty="0">
                <a:latin typeface="+mn-lt"/>
              </a:rPr>
              <a:t>Thought Checker:</a:t>
            </a:r>
          </a:p>
          <a:p>
            <a:pPr marL="179388" indent="-179388">
              <a:spcBef>
                <a:spcPct val="0"/>
              </a:spcBef>
              <a:buFont typeface="Courier New" panose="02070309020205020404" pitchFamily="49" charset="0"/>
              <a:buChar char="o"/>
            </a:pPr>
            <a:r>
              <a:rPr lang="en-US" sz="1400" dirty="0">
                <a:solidFill>
                  <a:srgbClr val="000000"/>
                </a:solidFill>
                <a:latin typeface="+mn-lt"/>
              </a:rPr>
              <a:t>Am I thinking it’s going to be worse than it might actually be?</a:t>
            </a:r>
          </a:p>
          <a:p>
            <a:pPr marL="179388" indent="-179388">
              <a:spcBef>
                <a:spcPct val="0"/>
              </a:spcBef>
              <a:buFont typeface="Courier New" panose="02070309020205020404" pitchFamily="49" charset="0"/>
              <a:buChar char="o"/>
            </a:pPr>
            <a:r>
              <a:rPr lang="en-US" sz="1400" dirty="0">
                <a:solidFill>
                  <a:srgbClr val="000000"/>
                </a:solidFill>
                <a:latin typeface="+mn-lt"/>
              </a:rPr>
              <a:t>Am I trying to predict the future when I can’t really know for sure what will happen?</a:t>
            </a:r>
          </a:p>
          <a:p>
            <a:pPr marL="179388" indent="-179388">
              <a:spcBef>
                <a:spcPct val="0"/>
              </a:spcBef>
              <a:buFont typeface="Courier New" panose="02070309020205020404" pitchFamily="49" charset="0"/>
              <a:buChar char="o"/>
            </a:pPr>
            <a:r>
              <a:rPr lang="en-US" sz="1400" dirty="0">
                <a:solidFill>
                  <a:srgbClr val="000000"/>
                </a:solidFill>
                <a:latin typeface="+mn-lt"/>
              </a:rPr>
              <a:t>Am I forgetting to think of the positives in this situation?</a:t>
            </a:r>
          </a:p>
          <a:p>
            <a:pPr marL="179388" indent="-179388">
              <a:spcBef>
                <a:spcPct val="0"/>
              </a:spcBef>
              <a:buFont typeface="Courier New" panose="02070309020205020404" pitchFamily="49" charset="0"/>
              <a:buChar char="o"/>
            </a:pPr>
            <a:r>
              <a:rPr lang="en-US" sz="1400" dirty="0">
                <a:solidFill>
                  <a:srgbClr val="000000"/>
                </a:solidFill>
                <a:latin typeface="+mn-lt"/>
              </a:rPr>
              <a:t>Am I thinking in black-and-white terms, that things will either be good or bad with no in-between?</a:t>
            </a:r>
          </a:p>
          <a:p>
            <a:pPr marL="179388" indent="-179388">
              <a:spcBef>
                <a:spcPct val="0"/>
              </a:spcBef>
              <a:buFont typeface="Courier New" panose="02070309020205020404" pitchFamily="49" charset="0"/>
              <a:buChar char="o"/>
            </a:pPr>
            <a:r>
              <a:rPr lang="en-US" sz="1400" dirty="0">
                <a:solidFill>
                  <a:srgbClr val="000000"/>
                </a:solidFill>
                <a:latin typeface="+mn-lt"/>
              </a:rPr>
              <a:t>Am I thinking that just because I had one bad experience, it will definitely happen again?</a:t>
            </a:r>
          </a:p>
        </p:txBody>
      </p:sp>
      <p:cxnSp>
        <p:nvCxnSpPr>
          <p:cNvPr id="44" name="Straight Arrow Connector 43">
            <a:extLst>
              <a:ext uri="{FF2B5EF4-FFF2-40B4-BE49-F238E27FC236}">
                <a16:creationId xmlns:a16="http://schemas.microsoft.com/office/drawing/2014/main" id="{0C61E319-822C-C7D4-CA08-B80E6445D74C}"/>
              </a:ext>
            </a:extLst>
          </p:cNvPr>
          <p:cNvCxnSpPr>
            <a:endCxn id="23" idx="1"/>
          </p:cNvCxnSpPr>
          <p:nvPr/>
        </p:nvCxnSpPr>
        <p:spPr>
          <a:xfrm>
            <a:off x="4809001" y="2476933"/>
            <a:ext cx="42161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7FDF353-C106-7313-303D-A2362FA94BC5}"/>
              </a:ext>
            </a:extLst>
          </p:cNvPr>
          <p:cNvCxnSpPr>
            <a:stCxn id="7" idx="3"/>
          </p:cNvCxnSpPr>
          <p:nvPr/>
        </p:nvCxnSpPr>
        <p:spPr>
          <a:xfrm>
            <a:off x="5761138" y="3699395"/>
            <a:ext cx="344694" cy="547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87D64E6-43A5-7569-5185-5850AD08E545}"/>
              </a:ext>
            </a:extLst>
          </p:cNvPr>
          <p:cNvCxnSpPr>
            <a:cxnSpLocks/>
            <a:endCxn id="24" idx="2"/>
          </p:cNvCxnSpPr>
          <p:nvPr/>
        </p:nvCxnSpPr>
        <p:spPr>
          <a:xfrm flipH="1" flipV="1">
            <a:off x="1361526" y="2899382"/>
            <a:ext cx="601335" cy="684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C379E9F-E86A-BB9F-6D23-CA757AEAE484}"/>
              </a:ext>
            </a:extLst>
          </p:cNvPr>
          <p:cNvCxnSpPr>
            <a:stCxn id="20" idx="1"/>
          </p:cNvCxnSpPr>
          <p:nvPr/>
        </p:nvCxnSpPr>
        <p:spPr>
          <a:xfrm flipH="1" flipV="1">
            <a:off x="2672563" y="4809800"/>
            <a:ext cx="3925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6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EE4620-3FA1-A917-1A2D-FFB9123FA8CD}"/>
              </a:ext>
            </a:extLst>
          </p:cNvPr>
          <p:cNvSpPr txBox="1"/>
          <p:nvPr/>
        </p:nvSpPr>
        <p:spPr>
          <a:xfrm>
            <a:off x="149643" y="625714"/>
            <a:ext cx="7110965" cy="954107"/>
          </a:xfrm>
          <a:prstGeom prst="rect">
            <a:avLst/>
          </a:prstGeom>
          <a:noFill/>
        </p:spPr>
        <p:txBody>
          <a:bodyPr wrap="square">
            <a:spAutoFit/>
          </a:bodyPr>
          <a:lstStyle/>
          <a:p>
            <a:r>
              <a:rPr lang="en-GB" sz="1400" dirty="0">
                <a:effectLst/>
                <a:latin typeface="Calibri" panose="020F0502020204030204" pitchFamily="34" charset="0"/>
                <a:ea typeface="Arial" panose="020B0604020202020204" pitchFamily="34" charset="0"/>
              </a:rPr>
              <a:t>Think of something you would like to change or are trying to change at the moment, about your relationship with your health condition. For example, it might be to eat a healthier meal in the evening, give your medication more consistently, or to increase the amount of exercise you do. Then look at the Stage of Change below: which stage are you in?</a:t>
            </a:r>
            <a:endParaRPr lang="en-GB" sz="1400" dirty="0"/>
          </a:p>
        </p:txBody>
      </p:sp>
      <p:sp>
        <p:nvSpPr>
          <p:cNvPr id="7" name="TextBox 6">
            <a:extLst>
              <a:ext uri="{FF2B5EF4-FFF2-40B4-BE49-F238E27FC236}">
                <a16:creationId xmlns:a16="http://schemas.microsoft.com/office/drawing/2014/main" id="{2B5FE52D-2FE9-19B6-5614-FA92DD249A11}"/>
              </a:ext>
            </a:extLst>
          </p:cNvPr>
          <p:cNvSpPr txBox="1"/>
          <p:nvPr/>
        </p:nvSpPr>
        <p:spPr>
          <a:xfrm>
            <a:off x="1473365" y="1638471"/>
            <a:ext cx="4612943" cy="523220"/>
          </a:xfrm>
          <a:prstGeom prst="rect">
            <a:avLst/>
          </a:prstGeom>
          <a:solidFill>
            <a:schemeClr val="accent6"/>
          </a:solidFill>
          <a:ln>
            <a:solidFill>
              <a:schemeClr val="accent1"/>
            </a:solidFill>
          </a:ln>
        </p:spPr>
        <p:txBody>
          <a:bodyPr wrap="square">
            <a:spAutoFit/>
          </a:bodyPr>
          <a:lstStyle/>
          <a:p>
            <a:pPr marL="4445" algn="ct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Often, we know what we need to do differently,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4445" algn="ct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but it’s not always easy to actually do it, then maintain it.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CFB1009-BB06-D7DE-AE2C-ABCFF67B3C6C}"/>
              </a:ext>
            </a:extLst>
          </p:cNvPr>
          <p:cNvPicPr>
            <a:picLocks noChangeAspect="1"/>
          </p:cNvPicPr>
          <p:nvPr/>
        </p:nvPicPr>
        <p:blipFill>
          <a:blip r:embed="rId2"/>
          <a:stretch>
            <a:fillRect/>
          </a:stretch>
        </p:blipFill>
        <p:spPr>
          <a:xfrm>
            <a:off x="888444" y="2103041"/>
            <a:ext cx="5691116" cy="5522802"/>
          </a:xfrm>
          <a:prstGeom prst="rect">
            <a:avLst/>
          </a:prstGeom>
        </p:spPr>
      </p:pic>
      <p:sp>
        <p:nvSpPr>
          <p:cNvPr id="10" name="TextBox 9">
            <a:extLst>
              <a:ext uri="{FF2B5EF4-FFF2-40B4-BE49-F238E27FC236}">
                <a16:creationId xmlns:a16="http://schemas.microsoft.com/office/drawing/2014/main" id="{33DCE5EF-0E99-F828-E22E-273FD628D158}"/>
              </a:ext>
            </a:extLst>
          </p:cNvPr>
          <p:cNvSpPr txBox="1"/>
          <p:nvPr/>
        </p:nvSpPr>
        <p:spPr>
          <a:xfrm>
            <a:off x="149643" y="7238262"/>
            <a:ext cx="7260388" cy="3108543"/>
          </a:xfrm>
          <a:prstGeom prst="rect">
            <a:avLst/>
          </a:prstGeom>
          <a:noFill/>
        </p:spPr>
        <p:txBody>
          <a:bodyPr wrap="square">
            <a:spAutoFit/>
          </a:bodyPr>
          <a:lstStyle/>
          <a:p>
            <a:pPr marL="4445"/>
            <a:r>
              <a:rPr lang="en-U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To help you move through this cycle of change: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buClr>
                <a:srgbClr val="000000"/>
              </a:buClr>
              <a:buSzPts val="1200"/>
              <a:buFont typeface="Calibri" panose="020F0502020204030204" pitchFamily="34" charset="0"/>
              <a:buChar char="-"/>
            </a:pP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If you’re in the pre-contemplation stage now, maybe try to set aside some time to think about the pros and cons of making the change.</a:t>
            </a:r>
            <a:endParaRPr lang="en-GB" sz="1400" dirty="0">
              <a:effectLst/>
              <a:latin typeface="Calibri" panose="020F0502020204030204" pitchFamily="34" charset="0"/>
              <a:ea typeface="Arial" panose="020B0604020202020204" pitchFamily="34" charset="0"/>
              <a:cs typeface="Arial" panose="020B0604020202020204" pitchFamily="34" charset="0"/>
            </a:endParaRPr>
          </a:p>
          <a:p>
            <a:pPr marL="180975" lvl="0" indent="-180975">
              <a:buClr>
                <a:srgbClr val="000000"/>
              </a:buClr>
              <a:buSzPts val="1200"/>
              <a:buFont typeface="Calibri" panose="020F0502020204030204" pitchFamily="34" charset="0"/>
              <a:buChar char="-"/>
            </a:pP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If you’re contemplating change, think about what the first step would be in taking action.</a:t>
            </a:r>
            <a:endParaRPr lang="en-GB" sz="1400" dirty="0">
              <a:effectLst/>
              <a:latin typeface="Calibri" panose="020F0502020204030204" pitchFamily="34" charset="0"/>
              <a:ea typeface="Arial" panose="020B0604020202020204" pitchFamily="34" charset="0"/>
              <a:cs typeface="Arial" panose="020B0604020202020204" pitchFamily="34" charset="0"/>
            </a:endParaRPr>
          </a:p>
          <a:p>
            <a:pPr marL="180975" lvl="0" indent="-180975">
              <a:buClr>
                <a:srgbClr val="000000"/>
              </a:buClr>
              <a:buSzPts val="1200"/>
              <a:buFont typeface="Calibri" panose="020F0502020204030204" pitchFamily="34" charset="0"/>
              <a:buChar char="-"/>
            </a:pP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If you’re in the preparation stage now, commit to the time you will start to make the change. </a:t>
            </a:r>
            <a:endParaRPr lang="en-GB" sz="1400" dirty="0">
              <a:effectLst/>
              <a:latin typeface="Calibri" panose="020F0502020204030204" pitchFamily="34" charset="0"/>
              <a:ea typeface="Arial" panose="020B0604020202020204" pitchFamily="34" charset="0"/>
              <a:cs typeface="Arial" panose="020B0604020202020204" pitchFamily="34" charset="0"/>
            </a:endParaRPr>
          </a:p>
          <a:p>
            <a:pPr marL="180975" lvl="0" indent="-180975">
              <a:buClr>
                <a:srgbClr val="000000"/>
              </a:buClr>
              <a:buSzPts val="1200"/>
              <a:buFont typeface="Calibri" panose="020F0502020204030204" pitchFamily="34" charset="0"/>
              <a:buChar char="-"/>
            </a:pP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If you’re in the action stage, well done! You’ve already started making positive changes. Now try to think of how you can maintain this in the longer-term; what needs to be in place to support you?</a:t>
            </a:r>
            <a:endParaRPr lang="en-GB" sz="1400" dirty="0">
              <a:effectLst/>
              <a:latin typeface="Calibri" panose="020F0502020204030204" pitchFamily="34" charset="0"/>
              <a:ea typeface="Arial" panose="020B0604020202020204" pitchFamily="34" charset="0"/>
              <a:cs typeface="Arial" panose="020B0604020202020204" pitchFamily="34" charset="0"/>
            </a:endParaRPr>
          </a:p>
          <a:p>
            <a:pPr marL="180975" lvl="0" indent="-180975">
              <a:buClr>
                <a:srgbClr val="000000"/>
              </a:buClr>
              <a:buSzPts val="1200"/>
              <a:buFont typeface="Calibri" panose="020F0502020204030204" pitchFamily="34" charset="0"/>
              <a:buChar char="-"/>
            </a:pP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If you’re in the maintenance stage, well done! You have made a change and maintained it over time. If you stay here long enough, you will have achieved your goal and your new </a:t>
            </a:r>
            <a:r>
              <a:rPr lang="en-US" sz="14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behaviour</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will become automatic for you. Try to think about anything that could tempt you to give up or lose motivation, and put a plan in place to prevent that. </a:t>
            </a:r>
            <a:endParaRPr lang="en-GB" sz="1400" dirty="0">
              <a:effectLst/>
              <a:latin typeface="Calibri" panose="020F0502020204030204" pitchFamily="34" charset="0"/>
              <a:ea typeface="Arial" panose="020B0604020202020204" pitchFamily="34" charset="0"/>
              <a:cs typeface="Arial" panose="020B0604020202020204" pitchFamily="34" charset="0"/>
            </a:endParaRPr>
          </a:p>
          <a:p>
            <a:pPr marL="180975" lvl="0" indent="-180975">
              <a:buClr>
                <a:srgbClr val="000000"/>
              </a:buClr>
              <a:buSzPts val="1200"/>
              <a:buFont typeface="Calibri" panose="020F0502020204030204" pitchFamily="34" charset="0"/>
              <a:buChar char="-"/>
            </a:pP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If you’re in the relapse stage, well done for giving it a go. The key is to learn from this attempt at change and work out why it didn’t work out this time. Then set a new goal to work towards.    </a:t>
            </a:r>
            <a:endParaRPr lang="en-GB" sz="1400" dirty="0">
              <a:effectLst/>
              <a:latin typeface="Calibri" panose="020F0502020204030204" pitchFamily="34" charset="0"/>
              <a:ea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C71D19F-8E13-9E22-3B69-3E91584526BA}"/>
              </a:ext>
            </a:extLst>
          </p:cNvPr>
          <p:cNvSpPr txBox="1"/>
          <p:nvPr/>
        </p:nvSpPr>
        <p:spPr>
          <a:xfrm>
            <a:off x="1543507" y="256382"/>
            <a:ext cx="4282774" cy="369332"/>
          </a:xfrm>
          <a:prstGeom prst="rect">
            <a:avLst/>
          </a:prstGeom>
          <a:noFill/>
        </p:spPr>
        <p:txBody>
          <a:bodyPr wrap="square">
            <a:spAutoFit/>
          </a:bodyPr>
          <a:lstStyle/>
          <a:p>
            <a:pPr algn="ctr" eaLnBrk="1" hangingPunct="1">
              <a:spcBef>
                <a:spcPct val="0"/>
              </a:spcBef>
              <a:buFontTx/>
              <a:buNone/>
            </a:pPr>
            <a:r>
              <a:rPr lang="en-GB" altLang="en-US" sz="1800" u="sng" dirty="0"/>
              <a:t>Motivation</a:t>
            </a:r>
            <a:r>
              <a:rPr lang="en-GB" altLang="en-US" u="sng" dirty="0"/>
              <a:t> to Make a Change</a:t>
            </a:r>
            <a:endParaRPr lang="en-GB" altLang="en-US" sz="1800" u="sng" dirty="0"/>
          </a:p>
        </p:txBody>
      </p:sp>
      <p:sp>
        <p:nvSpPr>
          <p:cNvPr id="2" name="Slide Number Placeholder 7">
            <a:extLst>
              <a:ext uri="{FF2B5EF4-FFF2-40B4-BE49-F238E27FC236}">
                <a16:creationId xmlns:a16="http://schemas.microsoft.com/office/drawing/2014/main" id="{B84AE3FA-6832-DF99-61E9-D240A4367308}"/>
              </a:ext>
            </a:extLst>
          </p:cNvPr>
          <p:cNvSpPr txBox="1">
            <a:spLocks/>
          </p:cNvSpPr>
          <p:nvPr/>
        </p:nvSpPr>
        <p:spPr bwMode="auto">
          <a:xfrm>
            <a:off x="6281836" y="218243"/>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13</a:t>
            </a:fld>
            <a:endParaRPr lang="en-GB" altLang="en-US" sz="789" dirty="0"/>
          </a:p>
        </p:txBody>
      </p:sp>
      <p:sp>
        <p:nvSpPr>
          <p:cNvPr id="4" name="Oval 3">
            <a:extLst>
              <a:ext uri="{FF2B5EF4-FFF2-40B4-BE49-F238E27FC236}">
                <a16:creationId xmlns:a16="http://schemas.microsoft.com/office/drawing/2014/main" id="{7D1C8D4E-1C53-E08D-8268-C9C6A1D02477}"/>
              </a:ext>
            </a:extLst>
          </p:cNvPr>
          <p:cNvSpPr/>
          <p:nvPr/>
        </p:nvSpPr>
        <p:spPr>
          <a:xfrm>
            <a:off x="6281836" y="27049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 name="Footer Placeholder 5">
            <a:extLst>
              <a:ext uri="{FF2B5EF4-FFF2-40B4-BE49-F238E27FC236}">
                <a16:creationId xmlns:a16="http://schemas.microsoft.com/office/drawing/2014/main" id="{D682E30B-D610-86D2-168E-EA1E84EF0C04}"/>
              </a:ext>
            </a:extLst>
          </p:cNvPr>
          <p:cNvSpPr>
            <a:spLocks noGrp="1"/>
          </p:cNvSpPr>
          <p:nvPr>
            <p:ph type="ftr" sz="quarter" idx="11"/>
          </p:nvPr>
        </p:nvSpPr>
        <p:spPr>
          <a:xfrm>
            <a:off x="1657250" y="10151392"/>
            <a:ext cx="4095749" cy="568077"/>
          </a:xfrm>
        </p:spPr>
        <p:txBody>
          <a:bodyPr/>
          <a:lstStyle/>
          <a:p>
            <a:pPr>
              <a:defRPr/>
            </a:pPr>
            <a:r>
              <a:rPr lang="en-GB" sz="1100" dirty="0"/>
              <a:t>Developed by:  Dr Hayley Thompson (Principal Clinical Psychologist)</a:t>
            </a:r>
          </a:p>
        </p:txBody>
      </p:sp>
    </p:spTree>
    <p:extLst>
      <p:ext uri="{BB962C8B-B14F-4D97-AF65-F5344CB8AC3E}">
        <p14:creationId xmlns:p14="http://schemas.microsoft.com/office/powerpoint/2010/main" val="417294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EE2AA-F439-D60D-6BB2-951F4C1E652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1938971-77AD-4B5C-CAB9-0544F288D5EB}"/>
              </a:ext>
            </a:extLst>
          </p:cNvPr>
          <p:cNvSpPr txBox="1"/>
          <p:nvPr/>
        </p:nvSpPr>
        <p:spPr>
          <a:xfrm>
            <a:off x="149643" y="714651"/>
            <a:ext cx="7110965" cy="954107"/>
          </a:xfrm>
          <a:prstGeom prst="rect">
            <a:avLst/>
          </a:prstGeom>
          <a:noFill/>
        </p:spPr>
        <p:txBody>
          <a:bodyPr wrap="square">
            <a:spAutoFit/>
          </a:bodyPr>
          <a:lstStyle/>
          <a:p>
            <a:r>
              <a:rPr lang="en-GB" sz="1400" dirty="0"/>
              <a:t>If you have been living with your health condition for some time, you may at times feel fed-up with all the tasks you have to do to manage it. This feeling is often referred to as ‘burnout’. One sign of burnout is noticing a change in how you manage your condition; some common examples are below</a:t>
            </a:r>
          </a:p>
        </p:txBody>
      </p:sp>
      <p:sp>
        <p:nvSpPr>
          <p:cNvPr id="10" name="TextBox 9">
            <a:extLst>
              <a:ext uri="{FF2B5EF4-FFF2-40B4-BE49-F238E27FC236}">
                <a16:creationId xmlns:a16="http://schemas.microsoft.com/office/drawing/2014/main" id="{AB1BF4DB-C4B5-D5DB-377E-012F92F7EC7F}"/>
              </a:ext>
            </a:extLst>
          </p:cNvPr>
          <p:cNvSpPr txBox="1"/>
          <p:nvPr/>
        </p:nvSpPr>
        <p:spPr>
          <a:xfrm>
            <a:off x="149643" y="6176938"/>
            <a:ext cx="7251282" cy="3754874"/>
          </a:xfrm>
          <a:prstGeom prst="rect">
            <a:avLst/>
          </a:prstGeom>
          <a:solidFill>
            <a:schemeClr val="accent6">
              <a:lumMod val="20000"/>
              <a:lumOff val="80000"/>
            </a:schemeClr>
          </a:solidFill>
        </p:spPr>
        <p:txBody>
          <a:bodyPr wrap="square">
            <a:spAutoFit/>
          </a:bodyPr>
          <a:lstStyle/>
          <a:p>
            <a:pPr marL="4445"/>
            <a:r>
              <a:rPr lang="en-US" sz="1400" b="1" u="sng" dirty="0">
                <a:effectLst/>
                <a:latin typeface="+mn-lt"/>
                <a:ea typeface="Arial" panose="020B0604020202020204" pitchFamily="34" charset="0"/>
                <a:cs typeface="Calibri" panose="020F0502020204030204" pitchFamily="34" charset="0"/>
              </a:rPr>
              <a:t>To </a:t>
            </a:r>
            <a:r>
              <a:rPr lang="en-US" sz="1400" b="1" u="sng" dirty="0">
                <a:latin typeface="+mn-lt"/>
                <a:ea typeface="Arial" panose="020B0604020202020204" pitchFamily="34" charset="0"/>
                <a:cs typeface="Calibri" panose="020F0502020204030204" pitchFamily="34" charset="0"/>
              </a:rPr>
              <a:t>M</a:t>
            </a:r>
            <a:r>
              <a:rPr lang="en-US" sz="1400" b="1" u="sng" dirty="0">
                <a:effectLst/>
                <a:latin typeface="+mn-lt"/>
                <a:ea typeface="Arial" panose="020B0604020202020204" pitchFamily="34" charset="0"/>
                <a:cs typeface="Calibri" panose="020F0502020204030204" pitchFamily="34" charset="0"/>
              </a:rPr>
              <a:t>anage Burnout:</a:t>
            </a:r>
          </a:p>
          <a:p>
            <a:r>
              <a:rPr lang="en-GB" sz="1400" b="1" dirty="0">
                <a:latin typeface="+mn-lt"/>
              </a:rPr>
              <a:t>- Notice the signs when burnout is bothering you: </a:t>
            </a:r>
            <a:r>
              <a:rPr lang="en-GB" sz="1400" dirty="0">
                <a:latin typeface="+mn-lt"/>
              </a:rPr>
              <a:t>Everyone can experience burnout differently: what are your early warning signs? </a:t>
            </a:r>
          </a:p>
          <a:p>
            <a:r>
              <a:rPr lang="en-GB" sz="1400" b="1" dirty="0">
                <a:latin typeface="+mn-lt"/>
              </a:rPr>
              <a:t>- Be kind to yourself: </a:t>
            </a:r>
            <a:r>
              <a:rPr lang="en-GB" sz="1400" dirty="0">
                <a:latin typeface="+mn-lt"/>
              </a:rPr>
              <a:t>No one can be perfect all the time so if you have a day when you don’t hit your treatment goals, remind yourself that you can start again tomorrow. Remember it is normal to have good and bad days. </a:t>
            </a:r>
          </a:p>
          <a:p>
            <a:r>
              <a:rPr lang="en-GB" sz="1400" b="1" dirty="0">
                <a:latin typeface="+mn-lt"/>
              </a:rPr>
              <a:t>- Book in something to look forward to: </a:t>
            </a:r>
            <a:r>
              <a:rPr lang="en-GB" sz="1400" dirty="0">
                <a:latin typeface="+mn-lt"/>
              </a:rPr>
              <a:t>prioritise doing the activities that you enjoy</a:t>
            </a:r>
          </a:p>
          <a:p>
            <a:r>
              <a:rPr lang="en-GB" sz="1400" b="1" dirty="0">
                <a:latin typeface="+mn-lt"/>
              </a:rPr>
              <a:t>- Celebrate your Sparkling Moments: </a:t>
            </a:r>
            <a:r>
              <a:rPr lang="en-GB" sz="1400" dirty="0">
                <a:latin typeface="+mn-lt"/>
              </a:rPr>
              <a:t>No matter how small they are. Write down what has gone well, even if it is nothing to do with your health condition or only lasted for a couple of minutes.  </a:t>
            </a:r>
          </a:p>
          <a:p>
            <a:r>
              <a:rPr lang="en-GB" sz="1400" b="1" dirty="0">
                <a:effectLst>
                  <a:outerShdw blurRad="38100" dist="19050" dir="2700000" algn="tl">
                    <a:schemeClr val="dk1">
                      <a:alpha val="40000"/>
                    </a:schemeClr>
                  </a:outerShdw>
                </a:effectLst>
                <a:latin typeface="+mn-lt"/>
              </a:rPr>
              <a:t>- Focus on solutions not problems</a:t>
            </a:r>
            <a:r>
              <a:rPr lang="en-GB" sz="1400" b="1" dirty="0">
                <a:latin typeface="+mn-lt"/>
              </a:rPr>
              <a:t>: </a:t>
            </a:r>
            <a:r>
              <a:rPr lang="en-GB" sz="1400" dirty="0">
                <a:effectLst>
                  <a:outerShdw blurRad="38100" dist="19050" dir="2700000" algn="tl">
                    <a:schemeClr val="dk1">
                      <a:alpha val="40000"/>
                    </a:schemeClr>
                  </a:outerShdw>
                </a:effectLst>
                <a:latin typeface="+mn-lt"/>
              </a:rPr>
              <a:t>To get back on track with your treatment, set small goals and take one step at a time. What made this one small positive step possible? </a:t>
            </a:r>
            <a:endParaRPr lang="en-GB" sz="1400" dirty="0">
              <a:latin typeface="+mn-lt"/>
            </a:endParaRPr>
          </a:p>
          <a:p>
            <a:r>
              <a:rPr lang="en-GB" sz="1400" b="1" dirty="0">
                <a:latin typeface="+mn-lt"/>
              </a:rPr>
              <a:t>- Share the Load: </a:t>
            </a:r>
            <a:r>
              <a:rPr lang="en-GB" sz="1400" dirty="0">
                <a:latin typeface="+mn-lt"/>
              </a:rPr>
              <a:t>Can a family member help you “take a break” from the constant need to pay attention to your health and take a few hours off? Are there tasks they could do for you, for now?</a:t>
            </a:r>
          </a:p>
          <a:p>
            <a:r>
              <a:rPr lang="en-GB" sz="1400" b="1" dirty="0"/>
              <a:t>- Ask for Help:</a:t>
            </a:r>
            <a:r>
              <a:rPr lang="en-GB" sz="1400" dirty="0"/>
              <a:t> Burnout loves making people feel like they are isolated - </a:t>
            </a:r>
            <a:r>
              <a:rPr lang="en-GB" sz="1400" i="1" dirty="0"/>
              <a:t>so don’t let it win!</a:t>
            </a:r>
            <a:r>
              <a:rPr lang="en-GB" sz="1400" dirty="0"/>
              <a:t>  Find someone you trust to talk about how you are feeling. Family and friends can provide an ear to vent how you are feeling or to help champion your goals. Tell the medical team too; they might have practical ideas about how to ease the burden for you by reviewing your management plan.  </a:t>
            </a:r>
          </a:p>
        </p:txBody>
      </p:sp>
      <p:sp>
        <p:nvSpPr>
          <p:cNvPr id="12" name="TextBox 11">
            <a:extLst>
              <a:ext uri="{FF2B5EF4-FFF2-40B4-BE49-F238E27FC236}">
                <a16:creationId xmlns:a16="http://schemas.microsoft.com/office/drawing/2014/main" id="{A197F523-976A-939D-C3B9-651097376513}"/>
              </a:ext>
            </a:extLst>
          </p:cNvPr>
          <p:cNvSpPr txBox="1"/>
          <p:nvPr/>
        </p:nvSpPr>
        <p:spPr>
          <a:xfrm>
            <a:off x="1543507" y="256382"/>
            <a:ext cx="4282774" cy="369332"/>
          </a:xfrm>
          <a:prstGeom prst="rect">
            <a:avLst/>
          </a:prstGeom>
          <a:noFill/>
        </p:spPr>
        <p:txBody>
          <a:bodyPr wrap="square">
            <a:spAutoFit/>
          </a:bodyPr>
          <a:lstStyle/>
          <a:p>
            <a:pPr algn="ctr" eaLnBrk="1" hangingPunct="1">
              <a:spcBef>
                <a:spcPct val="0"/>
              </a:spcBef>
              <a:buFontTx/>
              <a:buNone/>
            </a:pPr>
            <a:r>
              <a:rPr lang="en-GB" altLang="en-US" sz="1800" u="sng" dirty="0"/>
              <a:t>Burnout</a:t>
            </a:r>
          </a:p>
        </p:txBody>
      </p:sp>
      <p:sp>
        <p:nvSpPr>
          <p:cNvPr id="2" name="Slide Number Placeholder 7">
            <a:extLst>
              <a:ext uri="{FF2B5EF4-FFF2-40B4-BE49-F238E27FC236}">
                <a16:creationId xmlns:a16="http://schemas.microsoft.com/office/drawing/2014/main" id="{3E3CBB12-3E62-7DDB-951B-7850C536D9FA}"/>
              </a:ext>
            </a:extLst>
          </p:cNvPr>
          <p:cNvSpPr txBox="1">
            <a:spLocks/>
          </p:cNvSpPr>
          <p:nvPr/>
        </p:nvSpPr>
        <p:spPr bwMode="auto">
          <a:xfrm>
            <a:off x="6281836" y="218243"/>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14</a:t>
            </a:fld>
            <a:endParaRPr lang="en-GB" altLang="en-US" sz="789" dirty="0"/>
          </a:p>
        </p:txBody>
      </p:sp>
      <p:sp>
        <p:nvSpPr>
          <p:cNvPr id="4" name="Oval 3">
            <a:extLst>
              <a:ext uri="{FF2B5EF4-FFF2-40B4-BE49-F238E27FC236}">
                <a16:creationId xmlns:a16="http://schemas.microsoft.com/office/drawing/2014/main" id="{4BC1EE7A-D144-EE2A-1C44-1E1261F46CB0}"/>
              </a:ext>
            </a:extLst>
          </p:cNvPr>
          <p:cNvSpPr/>
          <p:nvPr/>
        </p:nvSpPr>
        <p:spPr>
          <a:xfrm>
            <a:off x="6281836" y="27049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 name="Footer Placeholder 5">
            <a:extLst>
              <a:ext uri="{FF2B5EF4-FFF2-40B4-BE49-F238E27FC236}">
                <a16:creationId xmlns:a16="http://schemas.microsoft.com/office/drawing/2014/main" id="{F95E01F1-179D-0A92-C8E2-632DC7EA48B3}"/>
              </a:ext>
            </a:extLst>
          </p:cNvPr>
          <p:cNvSpPr>
            <a:spLocks noGrp="1"/>
          </p:cNvSpPr>
          <p:nvPr>
            <p:ph type="ftr" sz="quarter" idx="11"/>
          </p:nvPr>
        </p:nvSpPr>
        <p:spPr>
          <a:xfrm>
            <a:off x="1637019" y="9977162"/>
            <a:ext cx="4095749" cy="568077"/>
          </a:xfrm>
        </p:spPr>
        <p:txBody>
          <a:bodyPr/>
          <a:lstStyle/>
          <a:p>
            <a:pPr>
              <a:defRPr/>
            </a:pPr>
            <a:r>
              <a:rPr lang="en-GB" sz="1100" dirty="0"/>
              <a:t>Developed by:  Dr Katie Henderson (Clinical Psychologist) and</a:t>
            </a:r>
          </a:p>
          <a:p>
            <a:pPr>
              <a:defRPr/>
            </a:pPr>
            <a:r>
              <a:rPr lang="en-GB" sz="1100" dirty="0"/>
              <a:t>Dr Hayley Thompson (Principal Clinical Psychologist)</a:t>
            </a:r>
          </a:p>
        </p:txBody>
      </p:sp>
      <p:grpSp>
        <p:nvGrpSpPr>
          <p:cNvPr id="8" name="Group 7">
            <a:extLst>
              <a:ext uri="{FF2B5EF4-FFF2-40B4-BE49-F238E27FC236}">
                <a16:creationId xmlns:a16="http://schemas.microsoft.com/office/drawing/2014/main" id="{73F33380-87AE-49EB-9F5C-0E69DB54C39B}"/>
              </a:ext>
            </a:extLst>
          </p:cNvPr>
          <p:cNvGrpSpPr/>
          <p:nvPr/>
        </p:nvGrpSpPr>
        <p:grpSpPr>
          <a:xfrm>
            <a:off x="675459" y="1611861"/>
            <a:ext cx="6208756" cy="4385763"/>
            <a:chOff x="-2408" y="0"/>
            <a:chExt cx="7291087" cy="5571686"/>
          </a:xfrm>
        </p:grpSpPr>
        <p:pic>
          <p:nvPicPr>
            <p:cNvPr id="9" name="Picture 8" descr="Child thinking children thinking clipart - WikiClipArt">
              <a:extLst>
                <a:ext uri="{FF2B5EF4-FFF2-40B4-BE49-F238E27FC236}">
                  <a16:creationId xmlns:a16="http://schemas.microsoft.com/office/drawing/2014/main" id="{CEB8A994-DFFC-4779-9BD8-402E955715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2576" y="1494524"/>
              <a:ext cx="3881120" cy="2409825"/>
            </a:xfrm>
            <a:prstGeom prst="rect">
              <a:avLst/>
            </a:prstGeom>
            <a:noFill/>
            <a:ln>
              <a:noFill/>
            </a:ln>
          </p:spPr>
        </p:pic>
        <p:sp>
          <p:nvSpPr>
            <p:cNvPr id="11" name="Speech Bubble: Oval 10">
              <a:extLst>
                <a:ext uri="{FF2B5EF4-FFF2-40B4-BE49-F238E27FC236}">
                  <a16:creationId xmlns:a16="http://schemas.microsoft.com/office/drawing/2014/main" id="{265A528E-6DF0-43F9-A486-77CCA1580742}"/>
                </a:ext>
              </a:extLst>
            </p:cNvPr>
            <p:cNvSpPr/>
            <p:nvPr/>
          </p:nvSpPr>
          <p:spPr>
            <a:xfrm>
              <a:off x="2273302" y="0"/>
              <a:ext cx="2479673" cy="1173480"/>
            </a:xfrm>
            <a:prstGeom prst="wedgeEllipseCallout">
              <a:avLst>
                <a:gd name="adj1" fmla="val -7888"/>
                <a:gd name="adj2" fmla="val 70942"/>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defTabSz="1257300">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one hand I want to and on the other hand I don’t want to </a:t>
              </a:r>
              <a:r>
                <a:rPr lang="en-GB" sz="1100" dirty="0">
                  <a:solidFill>
                    <a:srgbClr val="000000"/>
                  </a:solidFill>
                  <a:ea typeface="Calibri" panose="020F0502020204030204" pitchFamily="34" charset="0"/>
                  <a:cs typeface="Times New Roman" panose="02020603050405020304" pitchFamily="18" charset="0"/>
                </a:rPr>
                <a:t>manage my</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condition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Speech Bubble: Oval 12">
              <a:extLst>
                <a:ext uri="{FF2B5EF4-FFF2-40B4-BE49-F238E27FC236}">
                  <a16:creationId xmlns:a16="http://schemas.microsoft.com/office/drawing/2014/main" id="{7DF33298-A852-487E-801A-B46D16D2DF09}"/>
                </a:ext>
              </a:extLst>
            </p:cNvPr>
            <p:cNvSpPr/>
            <p:nvPr/>
          </p:nvSpPr>
          <p:spPr>
            <a:xfrm>
              <a:off x="0" y="752475"/>
              <a:ext cx="2273301" cy="1432560"/>
            </a:xfrm>
            <a:prstGeom prst="wedgeEllipseCallout">
              <a:avLst>
                <a:gd name="adj1" fmla="val 58322"/>
                <a:gd name="adj2" fmla="val 46543"/>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 notice I am missing appointments or worried about going to the hospital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Speech Bubble: Oval 13">
              <a:extLst>
                <a:ext uri="{FF2B5EF4-FFF2-40B4-BE49-F238E27FC236}">
                  <a16:creationId xmlns:a16="http://schemas.microsoft.com/office/drawing/2014/main" id="{B3B9C65B-081D-4428-B718-00563BE41F47}"/>
                </a:ext>
              </a:extLst>
            </p:cNvPr>
            <p:cNvSpPr/>
            <p:nvPr/>
          </p:nvSpPr>
          <p:spPr>
            <a:xfrm>
              <a:off x="-2408" y="2329722"/>
              <a:ext cx="2057400" cy="1790700"/>
            </a:xfrm>
            <a:prstGeom prst="wedgeEllipseCallout">
              <a:avLst>
                <a:gd name="adj1" fmla="val 59901"/>
                <a:gd name="adj2" fmla="val -11653"/>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 am finding I am avoiding some parts of my treatment, more often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Speech Bubble: Oval 14">
              <a:extLst>
                <a:ext uri="{FF2B5EF4-FFF2-40B4-BE49-F238E27FC236}">
                  <a16:creationId xmlns:a16="http://schemas.microsoft.com/office/drawing/2014/main" id="{1311302D-215C-4055-9C13-6A182447ECFF}"/>
                </a:ext>
              </a:extLst>
            </p:cNvPr>
            <p:cNvSpPr/>
            <p:nvPr/>
          </p:nvSpPr>
          <p:spPr>
            <a:xfrm>
              <a:off x="4079856" y="3961961"/>
              <a:ext cx="2302849" cy="1609725"/>
            </a:xfrm>
            <a:prstGeom prst="wedgeEllipseCallout">
              <a:avLst>
                <a:gd name="adj1" fmla="val -48611"/>
                <a:gd name="adj2" fmla="val -47803"/>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 am feeling alone with my health care at the moment.  I am arguing more about it with my family.</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Speech Bubble: Oval 15">
              <a:extLst>
                <a:ext uri="{FF2B5EF4-FFF2-40B4-BE49-F238E27FC236}">
                  <a16:creationId xmlns:a16="http://schemas.microsoft.com/office/drawing/2014/main" id="{4A1B3772-1FDD-4E0E-A629-D1FD5E9F34BA}"/>
                </a:ext>
              </a:extLst>
            </p:cNvPr>
            <p:cNvSpPr/>
            <p:nvPr/>
          </p:nvSpPr>
          <p:spPr>
            <a:xfrm>
              <a:off x="4985830" y="2171618"/>
              <a:ext cx="2302849" cy="1516380"/>
            </a:xfrm>
            <a:prstGeom prst="wedgeEllipseCallout">
              <a:avLst>
                <a:gd name="adj1" fmla="val -56906"/>
                <a:gd name="adj2" fmla="val 20917"/>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 feel like </a:t>
              </a:r>
              <a:r>
                <a:rPr lang="en-GB" sz="1100" dirty="0">
                  <a:ea typeface="Calibri" panose="020F0502020204030204" pitchFamily="34" charset="0"/>
                  <a:cs typeface="Times New Roman" panose="02020603050405020304" pitchFamily="18" charset="0"/>
                </a:rPr>
                <a:t>my condition</a:t>
              </a:r>
              <a:r>
                <a:rPr lang="en-GB" sz="1100" dirty="0">
                  <a:effectLst/>
                  <a:latin typeface="Calibri" panose="020F0502020204030204" pitchFamily="34" charset="0"/>
                  <a:ea typeface="Calibri" panose="020F0502020204030204" pitchFamily="34" charset="0"/>
                  <a:cs typeface="Times New Roman" panose="02020603050405020304" pitchFamily="18" charset="0"/>
                </a:rPr>
                <a:t> is controlling me at the moment and not the other way around!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Speech Bubble: Oval 16">
              <a:extLst>
                <a:ext uri="{FF2B5EF4-FFF2-40B4-BE49-F238E27FC236}">
                  <a16:creationId xmlns:a16="http://schemas.microsoft.com/office/drawing/2014/main" id="{38AA520F-02BB-4626-A29E-6E5F78ED50A1}"/>
                </a:ext>
              </a:extLst>
            </p:cNvPr>
            <p:cNvSpPr/>
            <p:nvPr/>
          </p:nvSpPr>
          <p:spPr>
            <a:xfrm>
              <a:off x="1540675" y="4154723"/>
              <a:ext cx="1965686" cy="1257300"/>
            </a:xfrm>
            <a:prstGeom prst="wedgeEllipseCallout">
              <a:avLst>
                <a:gd name="adj1" fmla="val 9144"/>
                <a:gd name="adj2" fmla="val -70227"/>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 am feeling sad or worried about my </a:t>
              </a:r>
              <a:r>
                <a:rPr lang="en-GB" sz="1100" dirty="0">
                  <a:ea typeface="Calibri" panose="020F0502020204030204" pitchFamily="34" charset="0"/>
                  <a:cs typeface="Times New Roman" panose="02020603050405020304" pitchFamily="18" charset="0"/>
                </a:rPr>
                <a:t>health</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the moment.</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Speech Bubble: Oval 17">
              <a:extLst>
                <a:ext uri="{FF2B5EF4-FFF2-40B4-BE49-F238E27FC236}">
                  <a16:creationId xmlns:a16="http://schemas.microsoft.com/office/drawing/2014/main" id="{D7FCDE6F-B01B-4755-B12A-05BDC4A1E8D6}"/>
                </a:ext>
              </a:extLst>
            </p:cNvPr>
            <p:cNvSpPr/>
            <p:nvPr/>
          </p:nvSpPr>
          <p:spPr>
            <a:xfrm>
              <a:off x="4748977" y="665577"/>
              <a:ext cx="1965961" cy="1065535"/>
            </a:xfrm>
            <a:prstGeom prst="wedgeEllipseCallout">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 am exhausted with managing </a:t>
              </a:r>
              <a:r>
                <a:rPr lang="en-GB" sz="1100" dirty="0">
                  <a:ea typeface="Calibri" panose="020F0502020204030204" pitchFamily="34" charset="0"/>
                  <a:cs typeface="Times New Roman" panose="02020603050405020304" pitchFamily="18" charset="0"/>
                </a:rPr>
                <a:t>it</a:t>
              </a:r>
              <a:r>
                <a:rPr lang="en-GB" sz="1100" dirty="0">
                  <a:effectLst/>
                  <a:latin typeface="Calibri" panose="020F0502020204030204" pitchFamily="34" charset="0"/>
                  <a:ea typeface="Calibri" panose="020F0502020204030204" pitchFamily="34" charset="0"/>
                  <a:cs typeface="Times New Roman" panose="02020603050405020304" pitchFamily="18" charset="0"/>
                </a:rPr>
                <a:t> all the time</a:t>
              </a:r>
            </a:p>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9632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43D11F66-6A52-0262-2ED1-6FFBE78D7FA1}"/>
              </a:ext>
            </a:extLst>
          </p:cNvPr>
          <p:cNvSpPr>
            <a:spLocks noChangeArrowheads="1"/>
          </p:cNvSpPr>
          <p:nvPr/>
        </p:nvSpPr>
        <p:spPr bwMode="auto">
          <a:xfrm>
            <a:off x="2305307" y="402975"/>
            <a:ext cx="2979726"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How can I Improve my Wellbeing?</a:t>
            </a:r>
          </a:p>
          <a:p>
            <a:pPr algn="ctr" eaLnBrk="1" hangingPunct="1">
              <a:spcBef>
                <a:spcPct val="0"/>
              </a:spcBef>
              <a:buFontTx/>
              <a:buNone/>
            </a:pPr>
            <a:endParaRPr lang="en-GB" altLang="en-US" sz="1579" b="1" u="sng" dirty="0"/>
          </a:p>
        </p:txBody>
      </p:sp>
      <p:sp>
        <p:nvSpPr>
          <p:cNvPr id="22" name="TextBox 2056">
            <a:extLst>
              <a:ext uri="{FF2B5EF4-FFF2-40B4-BE49-F238E27FC236}">
                <a16:creationId xmlns:a16="http://schemas.microsoft.com/office/drawing/2014/main" id="{2599D1C9-4F20-2C9D-2BF0-A1394DCC9615}"/>
              </a:ext>
            </a:extLst>
          </p:cNvPr>
          <p:cNvSpPr txBox="1">
            <a:spLocks noChangeArrowheads="1"/>
          </p:cNvSpPr>
          <p:nvPr/>
        </p:nvSpPr>
        <p:spPr bwMode="auto">
          <a:xfrm>
            <a:off x="149224" y="785280"/>
            <a:ext cx="7165975" cy="954107"/>
          </a:xfrm>
          <a:prstGeom prst="rect">
            <a:avLst/>
          </a:prstGeom>
          <a:solidFill>
            <a:srgbClr val="FFF2CC">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GB"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good news is a lot of the ideas </a:t>
            </a:r>
            <a:r>
              <a:rPr lang="en-GB" sz="1400" dirty="0">
                <a:solidFill>
                  <a:srgbClr val="000000"/>
                </a:solidFill>
                <a:ea typeface="Calibri" panose="020F0502020204030204" pitchFamily="34" charset="0"/>
                <a:cs typeface="Calibri" panose="020F0502020204030204" pitchFamily="34" charset="0"/>
              </a:rPr>
              <a:t>you’ve likely already discussed in clinic </a:t>
            </a:r>
            <a:r>
              <a:rPr lang="en-GB"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help you manage your health condition will also help you to feel better about yourself. For example, eating healthily, exercising and ensuring you get enough rest/sleep, will all help you to feel better emotionally as well as physically.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TextBox 2056">
            <a:extLst>
              <a:ext uri="{FF2B5EF4-FFF2-40B4-BE49-F238E27FC236}">
                <a16:creationId xmlns:a16="http://schemas.microsoft.com/office/drawing/2014/main" id="{2E0B7727-EAFF-D372-983B-EB769EA4ADA1}"/>
              </a:ext>
            </a:extLst>
          </p:cNvPr>
          <p:cNvSpPr txBox="1">
            <a:spLocks noChangeArrowheads="1"/>
          </p:cNvSpPr>
          <p:nvPr/>
        </p:nvSpPr>
        <p:spPr bwMode="auto">
          <a:xfrm>
            <a:off x="131218" y="1770354"/>
            <a:ext cx="7165975" cy="954107"/>
          </a:xfrm>
          <a:prstGeom prst="rect">
            <a:avLst/>
          </a:prstGeom>
          <a:noFill/>
          <a:ln>
            <a:noFill/>
          </a:ln>
        </p:spPr>
        <p:txBody>
          <a:bodyPr vert="horz" wrap="square" lIns="91440" tIns="45720" rIns="91440" bIns="45720" numCol="1" anchor="t" anchorCtr="0" compatLnSpc="1">
            <a:prstTxWarp prst="textNoShape">
              <a:avLst/>
            </a:prstTxWarp>
            <a:spAutoFit/>
          </a:bodyPr>
          <a:lstStyle/>
          <a:p>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When difficult emotions stop us from doing things that we used to enjoy, this can make us feel even worse in the long-term. Take a moment to</a:t>
            </a:r>
            <a:r>
              <a:rPr lang="en-GB" sz="1400" dirty="0">
                <a:effectLst/>
                <a:latin typeface="Calibri" panose="020F0502020204030204" pitchFamily="34" charset="0"/>
                <a:ea typeface="Arial" panose="020B0604020202020204" pitchFamily="34" charset="0"/>
                <a:cs typeface="Calibri" panose="020F0502020204030204" pitchFamily="34" charset="0"/>
              </a:rPr>
              <a:t> think about the things you have stopped doing or are doing less, because of your feelings around your </a:t>
            </a:r>
            <a:r>
              <a:rPr lang="en-GB" sz="1400" dirty="0">
                <a:ea typeface="Arial" panose="020B0604020202020204" pitchFamily="34" charset="0"/>
                <a:cs typeface="Calibri" panose="020F0502020204030204" pitchFamily="34" charset="0"/>
              </a:rPr>
              <a:t>health condition</a:t>
            </a:r>
            <a:r>
              <a:rPr lang="en-GB" sz="1400" dirty="0">
                <a:effectLst/>
                <a:latin typeface="Calibri" panose="020F0502020204030204" pitchFamily="34" charset="0"/>
                <a:ea typeface="Arial" panose="020B0604020202020204" pitchFamily="34" charset="0"/>
                <a:cs typeface="Calibri" panose="020F0502020204030204" pitchFamily="34" charset="0"/>
              </a:rPr>
              <a:t>. Try making a note below of things you are avoiding:</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69" name="Diagram 54">
            <a:extLst>
              <a:ext uri="{FF2B5EF4-FFF2-40B4-BE49-F238E27FC236}">
                <a16:creationId xmlns:a16="http://schemas.microsoft.com/office/drawing/2014/main" id="{F1C5B8F6-6DDA-8A43-D43E-EB27190CFE5C}"/>
              </a:ext>
            </a:extLst>
          </p:cNvPr>
          <p:cNvPicPr>
            <a:picLocks noChangeArrowheads="1"/>
          </p:cNvPicPr>
          <p:nvPr/>
        </p:nvPicPr>
        <p:blipFill>
          <a:blip r:embed="rId2">
            <a:extLst>
              <a:ext uri="{28A0092B-C50C-407E-A947-70E740481C1C}">
                <a14:useLocalDpi xmlns:a14="http://schemas.microsoft.com/office/drawing/2010/main" val="0"/>
              </a:ext>
            </a:extLst>
          </a:blip>
          <a:srcRect b="-130"/>
          <a:stretch>
            <a:fillRect/>
          </a:stretch>
        </p:blipFill>
        <p:spPr bwMode="auto">
          <a:xfrm>
            <a:off x="115887" y="2795964"/>
            <a:ext cx="7327900" cy="223983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056">
            <a:extLst>
              <a:ext uri="{FF2B5EF4-FFF2-40B4-BE49-F238E27FC236}">
                <a16:creationId xmlns:a16="http://schemas.microsoft.com/office/drawing/2014/main" id="{7F981DEA-F731-5DCB-5BF4-7128CD397A89}"/>
              </a:ext>
            </a:extLst>
          </p:cNvPr>
          <p:cNvSpPr txBox="1">
            <a:spLocks noChangeArrowheads="1"/>
          </p:cNvSpPr>
          <p:nvPr/>
        </p:nvSpPr>
        <p:spPr bwMode="auto">
          <a:xfrm>
            <a:off x="115887" y="5107306"/>
            <a:ext cx="7165975" cy="1600438"/>
          </a:xfrm>
          <a:prstGeom prst="rect">
            <a:avLst/>
          </a:prstGeom>
          <a:noFill/>
          <a:ln>
            <a:noFill/>
          </a:ln>
        </p:spPr>
        <p:txBody>
          <a:bodyPr vert="horz" wrap="square" lIns="91440" tIns="45720" rIns="91440" bIns="45720" numCol="1" anchor="t" anchorCtr="0" compatLnSpc="1">
            <a:prstTxWarp prst="textNoShape">
              <a:avLst/>
            </a:prstTxWarp>
            <a:spAutoFit/>
          </a:bodyPr>
          <a:lstStyle/>
          <a:p>
            <a:pPr marL="4445"/>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next step is to plan how easy it would be to start doing some of these activities again. Create a ladder (hierarchy) of tasks with the most difficult at the top and easiest at the bottom. Then you can start by trying to complete the easiest task. Before you complete each task, write down what you </a:t>
            </a:r>
            <a:r>
              <a:rPr lang="en-US" sz="1400" b="1" u="sng" dirty="0">
                <a:solidFill>
                  <a:srgbClr val="70AD47"/>
                </a:solidFill>
                <a:effectLst/>
                <a:latin typeface="Calibri" panose="020F0502020204030204" pitchFamily="34" charset="0"/>
                <a:ea typeface="Arial" panose="020B0604020202020204" pitchFamily="34" charset="0"/>
                <a:cs typeface="Calibri" panose="020F0502020204030204" pitchFamily="34" charset="0"/>
              </a:rPr>
              <a:t>think</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will happen, then once you’ve completed the task write down what </a:t>
            </a:r>
            <a:r>
              <a:rPr lang="en-US" sz="1400" b="1" u="sng" dirty="0">
                <a:solidFill>
                  <a:srgbClr val="70AD47"/>
                </a:solidFill>
                <a:effectLst/>
                <a:latin typeface="Calibri" panose="020F0502020204030204" pitchFamily="34" charset="0"/>
                <a:ea typeface="Arial" panose="020B0604020202020204" pitchFamily="34" charset="0"/>
                <a:cs typeface="Calibri" panose="020F0502020204030204" pitchFamily="34" charset="0"/>
              </a:rPr>
              <a:t>actually</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happened. Hopefully you will start to see that it is mostly not as bad as you think it is going to be. If a task feels too difficult try to break it down into smaller, more manageable, tasks. Approach this step by step, don’t try to complete all tasks at once.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D3AFE56E-CF0B-06E0-789A-DDE6BCEE3F31}"/>
              </a:ext>
            </a:extLst>
          </p:cNvPr>
          <p:cNvGrpSpPr/>
          <p:nvPr/>
        </p:nvGrpSpPr>
        <p:grpSpPr>
          <a:xfrm>
            <a:off x="131218" y="6800506"/>
            <a:ext cx="7038095" cy="3676248"/>
            <a:chOff x="131218" y="6655883"/>
            <a:chExt cx="7038095" cy="3790476"/>
          </a:xfrm>
        </p:grpSpPr>
        <p:pic>
          <p:nvPicPr>
            <p:cNvPr id="26" name="Picture 25" descr="A screenshot of a computer&#10;&#10;Description automatically generated">
              <a:extLst>
                <a:ext uri="{FF2B5EF4-FFF2-40B4-BE49-F238E27FC236}">
                  <a16:creationId xmlns:a16="http://schemas.microsoft.com/office/drawing/2014/main" id="{9EFC70C7-D076-9AAF-7673-A8367598E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18" y="6655883"/>
              <a:ext cx="7038095" cy="3790476"/>
            </a:xfrm>
            <a:prstGeom prst="rect">
              <a:avLst/>
            </a:prstGeom>
          </p:spPr>
        </p:pic>
        <p:sp>
          <p:nvSpPr>
            <p:cNvPr id="27" name="TextBox 2056">
              <a:extLst>
                <a:ext uri="{FF2B5EF4-FFF2-40B4-BE49-F238E27FC236}">
                  <a16:creationId xmlns:a16="http://schemas.microsoft.com/office/drawing/2014/main" id="{66F74829-0582-F15B-8C61-884B81201895}"/>
                </a:ext>
              </a:extLst>
            </p:cNvPr>
            <p:cNvSpPr txBox="1">
              <a:spLocks noChangeArrowheads="1"/>
            </p:cNvSpPr>
            <p:nvPr/>
          </p:nvSpPr>
          <p:spPr bwMode="auto">
            <a:xfrm>
              <a:off x="2489003" y="6941227"/>
              <a:ext cx="2322523" cy="276999"/>
            </a:xfrm>
            <a:prstGeom prst="rect">
              <a:avLst/>
            </a:prstGeom>
            <a:solidFill>
              <a:schemeClr val="bg1"/>
            </a:solidFill>
            <a:ln>
              <a:noFill/>
            </a:ln>
          </p:spPr>
          <p:txBody>
            <a:bodyPr vert="horz" wrap="square" lIns="91440" tIns="45720" rIns="91440" bIns="45720" numCol="1" anchor="t" anchorCtr="0" compatLnSpc="1">
              <a:prstTxWarp prst="textNoShape">
                <a:avLst/>
              </a:prstTxWarp>
              <a:spAutoFit/>
            </a:bodyPr>
            <a:lstStyle/>
            <a:p>
              <a:pPr marL="4445"/>
              <a:r>
                <a:rPr lang="en-US" sz="1200" dirty="0">
                  <a:solidFill>
                    <a:schemeClr val="tx1">
                      <a:lumMod val="85000"/>
                      <a:lumOff val="15000"/>
                    </a:schemeClr>
                  </a:solidFill>
                  <a:effectLst/>
                  <a:latin typeface="Calibri" panose="020F0502020204030204" pitchFamily="34" charset="0"/>
                  <a:ea typeface="Arial" panose="020B0604020202020204" pitchFamily="34" charset="0"/>
                  <a:cs typeface="Calibri" panose="020F0502020204030204" pitchFamily="34" charset="0"/>
                </a:rPr>
                <a:t>Giving an injection at a sleepover</a:t>
              </a:r>
              <a:endParaRPr lang="en-GB" sz="1200" dirty="0">
                <a:solidFill>
                  <a:schemeClr val="tx1">
                    <a:lumMod val="85000"/>
                    <a:lumOff val="15000"/>
                  </a:schemeClr>
                </a:solidFill>
                <a:effectLst/>
                <a:latin typeface="Calibri" panose="020F0502020204030204" pitchFamily="34" charset="0"/>
                <a:ea typeface="Calibri" panose="020F0502020204030204" pitchFamily="34" charset="0"/>
                <a:cs typeface="Arial" panose="020B0604020202020204" pitchFamily="34" charset="0"/>
              </a:endParaRPr>
            </a:p>
          </p:txBody>
        </p:sp>
      </p:grpSp>
      <p:sp>
        <p:nvSpPr>
          <p:cNvPr id="2" name="Slide Number Placeholder 7">
            <a:extLst>
              <a:ext uri="{FF2B5EF4-FFF2-40B4-BE49-F238E27FC236}">
                <a16:creationId xmlns:a16="http://schemas.microsoft.com/office/drawing/2014/main" id="{67F15BF5-FCC4-1942-44F2-A0B6059D4989}"/>
              </a:ext>
            </a:extLst>
          </p:cNvPr>
          <p:cNvSpPr txBox="1">
            <a:spLocks/>
          </p:cNvSpPr>
          <p:nvPr/>
        </p:nvSpPr>
        <p:spPr bwMode="auto">
          <a:xfrm>
            <a:off x="6121020" y="344986"/>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15</a:t>
            </a:fld>
            <a:endParaRPr lang="en-GB" altLang="en-US" sz="789" dirty="0"/>
          </a:p>
        </p:txBody>
      </p:sp>
      <p:sp>
        <p:nvSpPr>
          <p:cNvPr id="3" name="Oval 2">
            <a:extLst>
              <a:ext uri="{FF2B5EF4-FFF2-40B4-BE49-F238E27FC236}">
                <a16:creationId xmlns:a16="http://schemas.microsoft.com/office/drawing/2014/main" id="{2CF246A6-5505-D85F-BB10-E9296BFE9FD8}"/>
              </a:ext>
            </a:extLst>
          </p:cNvPr>
          <p:cNvSpPr/>
          <p:nvPr/>
        </p:nvSpPr>
        <p:spPr>
          <a:xfrm>
            <a:off x="6139122" y="402283"/>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 name="Footer Placeholder 5">
            <a:extLst>
              <a:ext uri="{FF2B5EF4-FFF2-40B4-BE49-F238E27FC236}">
                <a16:creationId xmlns:a16="http://schemas.microsoft.com/office/drawing/2014/main" id="{481F4453-0422-C929-F940-DDEED72698DE}"/>
              </a:ext>
            </a:extLst>
          </p:cNvPr>
          <p:cNvSpPr>
            <a:spLocks noGrp="1"/>
          </p:cNvSpPr>
          <p:nvPr>
            <p:ph type="ftr" sz="quarter" idx="11"/>
          </p:nvPr>
        </p:nvSpPr>
        <p:spPr>
          <a:xfrm>
            <a:off x="1972504" y="10100456"/>
            <a:ext cx="3614666" cy="568077"/>
          </a:xfrm>
        </p:spPr>
        <p:txBody>
          <a:bodyPr/>
          <a:lstStyle/>
          <a:p>
            <a:pPr>
              <a:defRPr/>
            </a:pPr>
            <a:r>
              <a:rPr lang="en-GB" sz="1050" dirty="0"/>
              <a:t>Developed by: </a:t>
            </a:r>
          </a:p>
          <a:p>
            <a:pPr>
              <a:defRPr/>
            </a:pPr>
            <a:r>
              <a:rPr lang="en-GB" sz="1050" dirty="0"/>
              <a:t>Jessica Stacey (Undergraduate Assistant Psychologist) </a:t>
            </a:r>
          </a:p>
          <a:p>
            <a:pPr>
              <a:defRPr/>
            </a:pPr>
            <a:r>
              <a:rPr lang="en-GB" sz="1050" dirty="0"/>
              <a:t>and Dr Hayley Thompson (Principal Clinical Psychologist)</a:t>
            </a:r>
          </a:p>
        </p:txBody>
      </p:sp>
    </p:spTree>
    <p:extLst>
      <p:ext uri="{BB962C8B-B14F-4D97-AF65-F5344CB8AC3E}">
        <p14:creationId xmlns:p14="http://schemas.microsoft.com/office/powerpoint/2010/main" val="108244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8B87F812-0285-95AB-513A-D98020BD286E}"/>
              </a:ext>
            </a:extLst>
          </p:cNvPr>
          <p:cNvSpPr>
            <a:spLocks noChangeArrowheads="1"/>
          </p:cNvSpPr>
          <p:nvPr/>
        </p:nvSpPr>
        <p:spPr bwMode="auto">
          <a:xfrm>
            <a:off x="2305305" y="402975"/>
            <a:ext cx="2979726"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None/>
            </a:pPr>
            <a:r>
              <a:rPr lang="en-GB" altLang="en-US" sz="1579" u="sng" dirty="0"/>
              <a:t>How can I Improve my Wellbeing?</a:t>
            </a:r>
          </a:p>
          <a:p>
            <a:pPr algn="ctr" eaLnBrk="1" hangingPunct="1">
              <a:spcBef>
                <a:spcPct val="0"/>
              </a:spcBef>
              <a:buFontTx/>
              <a:buNone/>
            </a:pPr>
            <a:endParaRPr lang="en-GB" altLang="en-US" sz="1579" b="1" u="sng" dirty="0"/>
          </a:p>
        </p:txBody>
      </p:sp>
      <p:sp>
        <p:nvSpPr>
          <p:cNvPr id="11" name="TextBox 2056">
            <a:extLst>
              <a:ext uri="{FF2B5EF4-FFF2-40B4-BE49-F238E27FC236}">
                <a16:creationId xmlns:a16="http://schemas.microsoft.com/office/drawing/2014/main" id="{0AB9EB40-6C48-C8E2-4C87-D1CA08CCFCC5}"/>
              </a:ext>
            </a:extLst>
          </p:cNvPr>
          <p:cNvSpPr txBox="1">
            <a:spLocks noChangeArrowheads="1"/>
          </p:cNvSpPr>
          <p:nvPr/>
        </p:nvSpPr>
        <p:spPr bwMode="auto">
          <a:xfrm>
            <a:off x="711766" y="835591"/>
            <a:ext cx="6136142" cy="523220"/>
          </a:xfrm>
          <a:prstGeom prst="rect">
            <a:avLst/>
          </a:prstGeom>
          <a:noFill/>
          <a:ln>
            <a:noFill/>
          </a:ln>
        </p:spPr>
        <p:txBody>
          <a:bodyPr vert="horz" wrap="square" lIns="91440" tIns="45720" rIns="91440" bIns="45720" numCol="1" anchor="t" anchorCtr="0" compatLnSpc="1">
            <a:prstTxWarp prst="textNoShape">
              <a:avLst/>
            </a:prstTxWarp>
            <a:spAutoFit/>
          </a:bodyPr>
          <a:lstStyle/>
          <a:p>
            <a:pPr algn="ctr"/>
            <a:r>
              <a:rPr lang="en-GB"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We might need different strategies to manage our emotions at different times. Here are some things to try</a:t>
            </a:r>
            <a:r>
              <a:rPr lang="en-GB" sz="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2056">
            <a:extLst>
              <a:ext uri="{FF2B5EF4-FFF2-40B4-BE49-F238E27FC236}">
                <a16:creationId xmlns:a16="http://schemas.microsoft.com/office/drawing/2014/main" id="{6333F80B-E5E0-FB51-0727-B4A8C5CB9CAE}"/>
              </a:ext>
            </a:extLst>
          </p:cNvPr>
          <p:cNvSpPr txBox="1">
            <a:spLocks noChangeArrowheads="1"/>
          </p:cNvSpPr>
          <p:nvPr/>
        </p:nvSpPr>
        <p:spPr bwMode="auto">
          <a:xfrm>
            <a:off x="157297" y="1523227"/>
            <a:ext cx="3308352" cy="1538755"/>
          </a:xfrm>
          <a:prstGeom prst="rect">
            <a:avLst/>
          </a:prstGeom>
          <a:noFill/>
          <a:ln w="38100">
            <a:solidFill>
              <a:srgbClr val="0070C0"/>
            </a:solidFill>
          </a:ln>
        </p:spPr>
        <p:txBody>
          <a:bodyPr vert="horz" wrap="square" lIns="91440" tIns="45720" rIns="91440" bIns="45720" numCol="1" anchor="t" anchorCtr="0" compatLnSpc="1">
            <a:prstTxWarp prst="textNoShape">
              <a:avLst/>
            </a:prstTxWarp>
            <a:spAutoFit/>
          </a:bodyPr>
          <a:lstStyle/>
          <a:p>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 It Out Physically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Scream as loud as you can.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Hit a pillow.</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Squeeze a stress ball.</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 loud music and dance energetically, be as wild as you like!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 for a brisk walk/swim/bike ride/running.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2056">
            <a:extLst>
              <a:ext uri="{FF2B5EF4-FFF2-40B4-BE49-F238E27FC236}">
                <a16:creationId xmlns:a16="http://schemas.microsoft.com/office/drawing/2014/main" id="{42A75A2C-C28E-1370-C551-499C47792B3C}"/>
              </a:ext>
            </a:extLst>
          </p:cNvPr>
          <p:cNvSpPr txBox="1">
            <a:spLocks noChangeArrowheads="1"/>
          </p:cNvSpPr>
          <p:nvPr/>
        </p:nvSpPr>
        <p:spPr bwMode="auto">
          <a:xfrm>
            <a:off x="157297" y="3525934"/>
            <a:ext cx="3308352" cy="1963486"/>
          </a:xfrm>
          <a:prstGeom prst="rect">
            <a:avLst/>
          </a:prstGeom>
          <a:noFill/>
          <a:ln w="38100">
            <a:solidFill>
              <a:srgbClr val="EFDF00"/>
            </a:solidFill>
          </a:ln>
        </p:spPr>
        <p:txBody>
          <a:bodyPr vert="horz" wrap="square" lIns="91440" tIns="45720" rIns="91440" bIns="45720" numCol="1" anchor="t" anchorCtr="0" compatLnSpc="1">
            <a:prstTxWarp prst="textNoShape">
              <a:avLst/>
            </a:prstTxWarp>
            <a:spAutoFit/>
          </a:bodyPr>
          <a:lstStyle/>
          <a:p>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Creativity as a way of expression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Draw/paint/use any artistic medium to produce a piece of art depicting how you are feeling.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Write a poem/ story/ song/ joke/ musical about how you are feeling.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 an instrument/sing as loud as you can.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Put on music which expresses how you are feeling.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2056">
            <a:extLst>
              <a:ext uri="{FF2B5EF4-FFF2-40B4-BE49-F238E27FC236}">
                <a16:creationId xmlns:a16="http://schemas.microsoft.com/office/drawing/2014/main" id="{9F3D56C3-20EC-5DAF-2BF2-F3D0FCE93DCD}"/>
              </a:ext>
            </a:extLst>
          </p:cNvPr>
          <p:cNvSpPr txBox="1">
            <a:spLocks noChangeArrowheads="1"/>
          </p:cNvSpPr>
          <p:nvPr/>
        </p:nvSpPr>
        <p:spPr bwMode="auto">
          <a:xfrm>
            <a:off x="157297" y="5953114"/>
            <a:ext cx="3308352" cy="1326389"/>
          </a:xfrm>
          <a:prstGeom prst="rect">
            <a:avLst/>
          </a:prstGeom>
          <a:noFill/>
          <a:ln w="38100">
            <a:solidFill>
              <a:srgbClr val="7030A0"/>
            </a:solidFill>
          </a:ln>
        </p:spPr>
        <p:txBody>
          <a:bodyPr vert="horz" wrap="square" lIns="91440" tIns="45720" rIns="91440" bIns="45720" numCol="1" anchor="t" anchorCtr="0" compatLnSpc="1">
            <a:prstTxWarp prst="textNoShape">
              <a:avLst/>
            </a:prstTxWarp>
            <a:spAutoFit/>
          </a:bodyPr>
          <a:lstStyle/>
          <a:p>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out and about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Take the dog for a walk</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Ride your bike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Help parents with tasks around the house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 for a walk and try to notice all the different </a:t>
            </a:r>
            <a:r>
              <a:rPr lang="en-US"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colours</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sounds around you</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Box 2056">
            <a:extLst>
              <a:ext uri="{FF2B5EF4-FFF2-40B4-BE49-F238E27FC236}">
                <a16:creationId xmlns:a16="http://schemas.microsoft.com/office/drawing/2014/main" id="{33138EEA-18DD-BEDC-2B24-DE58714B1290}"/>
              </a:ext>
            </a:extLst>
          </p:cNvPr>
          <p:cNvSpPr txBox="1">
            <a:spLocks noChangeArrowheads="1"/>
          </p:cNvSpPr>
          <p:nvPr/>
        </p:nvSpPr>
        <p:spPr bwMode="auto">
          <a:xfrm>
            <a:off x="157297" y="7642244"/>
            <a:ext cx="3308352" cy="2677656"/>
          </a:xfrm>
          <a:prstGeom prst="rect">
            <a:avLst/>
          </a:prstGeom>
          <a:noFill/>
          <a:ln w="38100">
            <a:solidFill>
              <a:srgbClr val="FDADF7"/>
            </a:solidFill>
          </a:ln>
        </p:spPr>
        <p:txBody>
          <a:bodyPr vert="horz" wrap="square" lIns="91440" tIns="45720" rIns="91440" bIns="45720" numCol="1" anchor="t" anchorCtr="0" compatLnSpc="1">
            <a:prstTxWarp prst="textNoShape">
              <a:avLst/>
            </a:prstTxWarp>
            <a:spAutoFit/>
          </a:bodyPr>
          <a:lstStyle/>
          <a:p>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Mindfulness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Mindfulness is about paying attention on purpose, and simply noticing what is happening right now. Mindfulness is taking notice of how your body feels, what you see, smell and taste.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Mindfulness can be a group, 1:1, or individual activity. You can practice mindfulness anywhere you feel comfortable. There are many benefits to becoming more ‘mindful’ and accepting of your thoughts and feelings.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more information on mindfulness, have a look at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https://www.mind.org.uk/information-support/drugs-and-treatments/mindfulness/about-mindfulness/</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684082E-367C-6BAF-672D-ACF00B43BEC3}"/>
              </a:ext>
            </a:extLst>
          </p:cNvPr>
          <p:cNvSpPr txBox="1"/>
          <p:nvPr/>
        </p:nvSpPr>
        <p:spPr>
          <a:xfrm>
            <a:off x="3624462" y="1877017"/>
            <a:ext cx="3777916" cy="1326389"/>
          </a:xfrm>
          <a:prstGeom prst="rect">
            <a:avLst/>
          </a:prstGeom>
          <a:noFill/>
          <a:ln w="38100">
            <a:solidFill>
              <a:schemeClr val="accent6"/>
            </a:solidFill>
          </a:ln>
        </p:spPr>
        <p:txBody>
          <a:bodyPr wrap="square">
            <a:spAutoFit/>
          </a:bodyPr>
          <a:lstStyle/>
          <a:p>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 out how you’re feeling</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Ask yourself: do I feel angry? anxious? Low? Numb? What is making me feel like this? What triggered this feeling?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Try drawing or writing down your feelings, or talking to somebody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BCFF0AF-AB5B-BA58-013C-0F9B1E9D1413}"/>
              </a:ext>
            </a:extLst>
          </p:cNvPr>
          <p:cNvSpPr txBox="1"/>
          <p:nvPr/>
        </p:nvSpPr>
        <p:spPr>
          <a:xfrm>
            <a:off x="3624462" y="3653655"/>
            <a:ext cx="3777916" cy="1538755"/>
          </a:xfrm>
          <a:prstGeom prst="rect">
            <a:avLst/>
          </a:prstGeom>
          <a:noFill/>
          <a:ln w="38100">
            <a:solidFill>
              <a:schemeClr val="accent3"/>
            </a:solidFill>
          </a:ln>
        </p:spPr>
        <p:txBody>
          <a:bodyPr wrap="square">
            <a:spAutoFit/>
          </a:bodyPr>
          <a:lstStyle/>
          <a:p>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Comforting yourself</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 warm bubble bath or shower.</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Stroke a pet/cuddly teddy.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Cuddle a friend/family member.</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Practice yoga and meditation.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Write a list of your achievements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a list of things you’re thankful for</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2718965-023B-B7FE-B508-3D80CF83CAD1}"/>
              </a:ext>
            </a:extLst>
          </p:cNvPr>
          <p:cNvSpPr txBox="1"/>
          <p:nvPr/>
        </p:nvSpPr>
        <p:spPr>
          <a:xfrm>
            <a:off x="3624462" y="5639537"/>
            <a:ext cx="3777916" cy="1751120"/>
          </a:xfrm>
          <a:prstGeom prst="rect">
            <a:avLst/>
          </a:prstGeom>
          <a:noFill/>
          <a:ln w="38100">
            <a:solidFill>
              <a:srgbClr val="FF0000"/>
            </a:solidFill>
          </a:ln>
        </p:spPr>
        <p:txBody>
          <a:bodyPr wrap="square">
            <a:spAutoFit/>
          </a:bodyPr>
          <a:lstStyle/>
          <a:p>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Distract yourself</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Watch TV/movies.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 on a computer/phone/tablet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puzzles/games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arts &amp; crafts.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Learn a new skill (e.g. juggling/ speaking another language/drawing).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Playing with brother/sister/friend/pet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FC28E1D-A53D-D848-2511-076ADAEC0D86}"/>
              </a:ext>
            </a:extLst>
          </p:cNvPr>
          <p:cNvSpPr txBox="1"/>
          <p:nvPr/>
        </p:nvSpPr>
        <p:spPr>
          <a:xfrm>
            <a:off x="3624462" y="7840906"/>
            <a:ext cx="3777916" cy="1963486"/>
          </a:xfrm>
          <a:prstGeom prst="rect">
            <a:avLst/>
          </a:prstGeom>
          <a:noFill/>
          <a:ln w="38100">
            <a:solidFill>
              <a:srgbClr val="00B0F0"/>
            </a:solidFill>
          </a:ln>
        </p:spPr>
        <p:txBody>
          <a:bodyPr wrap="square">
            <a:spAutoFit/>
          </a:bodyPr>
          <a:lstStyle/>
          <a:p>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Productive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Catch up on chores and homework.</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Cook/bake something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 clear out – donate your old clothes and toys to charity.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Rearrange your room.</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Volunteer somewhere.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Think about what you would like to change about your life and make a plan.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38F2EC79-C015-0F36-8EA7-9A3A70AF11E8}"/>
              </a:ext>
            </a:extLst>
          </p:cNvPr>
          <p:cNvSpPr/>
          <p:nvPr/>
        </p:nvSpPr>
        <p:spPr>
          <a:xfrm>
            <a:off x="6139122" y="402283"/>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 name="Slide Number Placeholder 7">
            <a:extLst>
              <a:ext uri="{FF2B5EF4-FFF2-40B4-BE49-F238E27FC236}">
                <a16:creationId xmlns:a16="http://schemas.microsoft.com/office/drawing/2014/main" id="{F2896807-8E18-678D-5D7B-4689FDEDFC94}"/>
              </a:ext>
            </a:extLst>
          </p:cNvPr>
          <p:cNvSpPr txBox="1">
            <a:spLocks/>
          </p:cNvSpPr>
          <p:nvPr/>
        </p:nvSpPr>
        <p:spPr bwMode="auto">
          <a:xfrm>
            <a:off x="6139122" y="323065"/>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16</a:t>
            </a:fld>
            <a:endParaRPr lang="en-GB" altLang="en-US" sz="789" dirty="0"/>
          </a:p>
        </p:txBody>
      </p:sp>
    </p:spTree>
    <p:extLst>
      <p:ext uri="{BB962C8B-B14F-4D97-AF65-F5344CB8AC3E}">
        <p14:creationId xmlns:p14="http://schemas.microsoft.com/office/powerpoint/2010/main" val="4096769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7">
            <a:extLst>
              <a:ext uri="{FF2B5EF4-FFF2-40B4-BE49-F238E27FC236}">
                <a16:creationId xmlns:a16="http://schemas.microsoft.com/office/drawing/2014/main" id="{FFBACC6D-B956-68B9-7A54-C612D003C343}"/>
              </a:ext>
            </a:extLst>
          </p:cNvPr>
          <p:cNvSpPr txBox="1">
            <a:spLocks/>
          </p:cNvSpPr>
          <p:nvPr/>
        </p:nvSpPr>
        <p:spPr bwMode="auto">
          <a:xfrm>
            <a:off x="6121020" y="344986"/>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17</a:t>
            </a:fld>
            <a:endParaRPr lang="en-GB" altLang="en-US" sz="789" dirty="0"/>
          </a:p>
        </p:txBody>
      </p:sp>
      <p:sp>
        <p:nvSpPr>
          <p:cNvPr id="10" name="Oval 9">
            <a:extLst>
              <a:ext uri="{FF2B5EF4-FFF2-40B4-BE49-F238E27FC236}">
                <a16:creationId xmlns:a16="http://schemas.microsoft.com/office/drawing/2014/main" id="{65B96EDA-BEAB-7FBE-6DF0-100B13AF51B4}"/>
              </a:ext>
            </a:extLst>
          </p:cNvPr>
          <p:cNvSpPr/>
          <p:nvPr/>
        </p:nvSpPr>
        <p:spPr>
          <a:xfrm>
            <a:off x="6139122" y="402283"/>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363A06BF-69E9-3B90-887B-6C8E206F8E60}"/>
              </a:ext>
            </a:extLst>
          </p:cNvPr>
          <p:cNvSpPr>
            <a:spLocks noGrp="1"/>
          </p:cNvSpPr>
          <p:nvPr>
            <p:ph type="ftr" sz="quarter" idx="11"/>
          </p:nvPr>
        </p:nvSpPr>
        <p:spPr>
          <a:xfrm>
            <a:off x="162331" y="9966577"/>
            <a:ext cx="7235012" cy="568077"/>
          </a:xfrm>
        </p:spPr>
        <p:txBody>
          <a:bodyPr/>
          <a:lstStyle/>
          <a:p>
            <a:pPr>
              <a:defRPr/>
            </a:pPr>
            <a:r>
              <a:rPr lang="en-GB" sz="1100" dirty="0"/>
              <a:t>Developed by: </a:t>
            </a:r>
          </a:p>
          <a:p>
            <a:pPr>
              <a:defRPr/>
            </a:pPr>
            <a:r>
              <a:rPr lang="en-GB" sz="1100" dirty="0"/>
              <a:t>Jessica Stacey (Undergraduate Assistant Psychologist), </a:t>
            </a:r>
            <a:r>
              <a:rPr lang="en-US" sz="1100" dirty="0" err="1">
                <a:solidFill>
                  <a:schemeClr val="bg1">
                    <a:lumMod val="50000"/>
                  </a:schemeClr>
                </a:solidFill>
                <a:latin typeface="Nunito"/>
              </a:rPr>
              <a:t>Torileigh</a:t>
            </a:r>
            <a:r>
              <a:rPr lang="en-US" sz="1100" dirty="0">
                <a:solidFill>
                  <a:schemeClr val="bg1">
                    <a:lumMod val="50000"/>
                  </a:schemeClr>
                </a:solidFill>
                <a:latin typeface="Nunito"/>
              </a:rPr>
              <a:t> Matthews (Trainee Clinical Psychologist)</a:t>
            </a:r>
            <a:r>
              <a:rPr lang="en-GB" sz="1100" dirty="0"/>
              <a:t> </a:t>
            </a:r>
          </a:p>
          <a:p>
            <a:pPr>
              <a:defRPr/>
            </a:pPr>
            <a:r>
              <a:rPr lang="en-GB" sz="1100" dirty="0"/>
              <a:t>and Dr Hayley Thompson (Principal Clinical Psychologist)</a:t>
            </a:r>
          </a:p>
        </p:txBody>
      </p:sp>
      <p:sp>
        <p:nvSpPr>
          <p:cNvPr id="6" name="Title 1">
            <a:extLst>
              <a:ext uri="{FF2B5EF4-FFF2-40B4-BE49-F238E27FC236}">
                <a16:creationId xmlns:a16="http://schemas.microsoft.com/office/drawing/2014/main" id="{9F3F71BF-DACE-3053-6955-4225399A7A23}"/>
              </a:ext>
            </a:extLst>
          </p:cNvPr>
          <p:cNvSpPr>
            <a:spLocks noGrp="1"/>
          </p:cNvSpPr>
          <p:nvPr>
            <p:ph type="title"/>
          </p:nvPr>
        </p:nvSpPr>
        <p:spPr>
          <a:xfrm>
            <a:off x="1713888" y="324840"/>
            <a:ext cx="4001852" cy="688033"/>
          </a:xfrm>
        </p:spPr>
        <p:txBody>
          <a:bodyPr/>
          <a:lstStyle/>
          <a:p>
            <a:pPr eaLnBrk="1" hangingPunct="1"/>
            <a:r>
              <a:rPr lang="en-GB" altLang="en-US" sz="1579" u="sng" dirty="0"/>
              <a:t>Coping with my Health Condition </a:t>
            </a:r>
            <a:br>
              <a:rPr lang="en-GB" altLang="en-US" sz="1579" u="sng" dirty="0"/>
            </a:br>
            <a:endParaRPr lang="en-GB" altLang="en-US" sz="1579" u="sng" dirty="0"/>
          </a:p>
        </p:txBody>
      </p:sp>
      <p:sp>
        <p:nvSpPr>
          <p:cNvPr id="13" name="Content Placeholder 2">
            <a:extLst>
              <a:ext uri="{FF2B5EF4-FFF2-40B4-BE49-F238E27FC236}">
                <a16:creationId xmlns:a16="http://schemas.microsoft.com/office/drawing/2014/main" id="{114AB98C-D8FC-8C96-F830-E5D97B873DBB}"/>
              </a:ext>
            </a:extLst>
          </p:cNvPr>
          <p:cNvSpPr txBox="1">
            <a:spLocks/>
          </p:cNvSpPr>
          <p:nvPr/>
        </p:nvSpPr>
        <p:spPr bwMode="auto">
          <a:xfrm>
            <a:off x="162332" y="1313885"/>
            <a:ext cx="1707411" cy="1320775"/>
          </a:xfrm>
          <a:prstGeom prst="rect">
            <a:avLst/>
          </a:prstGeom>
          <a:solidFill>
            <a:schemeClr val="accent3">
              <a:lumMod val="40000"/>
              <a:lumOff val="60000"/>
            </a:schemeClr>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400" dirty="0">
                <a:cs typeface="Calibri"/>
              </a:rPr>
              <a:t>There are three main ways of coping. Do you recognise yourself in these examples? </a:t>
            </a:r>
          </a:p>
        </p:txBody>
      </p:sp>
      <p:sp>
        <p:nvSpPr>
          <p:cNvPr id="3" name="TextBox 2">
            <a:extLst>
              <a:ext uri="{FF2B5EF4-FFF2-40B4-BE49-F238E27FC236}">
                <a16:creationId xmlns:a16="http://schemas.microsoft.com/office/drawing/2014/main" id="{8871A801-FDDD-B566-CAB0-A65EAE51B3D8}"/>
              </a:ext>
            </a:extLst>
          </p:cNvPr>
          <p:cNvSpPr txBox="1"/>
          <p:nvPr/>
        </p:nvSpPr>
        <p:spPr>
          <a:xfrm>
            <a:off x="162332" y="3518771"/>
            <a:ext cx="7293544" cy="2031325"/>
          </a:xfrm>
          <a:prstGeom prst="rect">
            <a:avLst/>
          </a:prstGeom>
          <a:solidFill>
            <a:schemeClr val="tx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4445" algn="ctr"/>
            <a:r>
              <a:rPr lang="en-US" sz="1400" b="1" u="sng"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Problem with Avoidant Coping</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4445"/>
            <a:r>
              <a:rPr lang="en-US" sz="1400" b="1" u="none" strike="noStrike"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4445"/>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If something feels difficult, sometimes we try to avoid thinking about it. But then we never fully understand the problem enough to be able to solve it, and the difficult feeling remains. If we avoid our difficulties then when we come to relax at night, our brains suddenly want to remind us of all the things we need to worry about and it can be difficult to get to sleep. On the other hand, sometimes when things feel difficult, we can overthink </a:t>
            </a:r>
            <a:r>
              <a:rPr lang="en-US" sz="1400" dirty="0">
                <a:solidFill>
                  <a:srgbClr val="000000"/>
                </a:solidFill>
                <a:latin typeface="Calibri" panose="020F0502020204030204" pitchFamily="34" charset="0"/>
                <a:ea typeface="Arial" panose="020B0604020202020204" pitchFamily="34" charset="0"/>
                <a:cs typeface="Calibri" panose="020F0502020204030204" pitchFamily="34" charset="0"/>
              </a:rPr>
              <a:t>things</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it can spiral to the point where we feel worse. This applies to </a:t>
            </a:r>
            <a:r>
              <a:rPr lang="en-U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everyone</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however when you have </a:t>
            </a:r>
            <a:r>
              <a:rPr lang="en-US" sz="1400" dirty="0">
                <a:solidFill>
                  <a:srgbClr val="000000"/>
                </a:solidFill>
                <a:latin typeface="Calibri" panose="020F0502020204030204" pitchFamily="34" charset="0"/>
                <a:ea typeface="Arial" panose="020B0604020202020204" pitchFamily="34" charset="0"/>
                <a:cs typeface="Calibri" panose="020F0502020204030204" pitchFamily="34" charset="0"/>
              </a:rPr>
              <a:t>a health condition</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there are additional things to think about, therefore we can easily end up in a spiral of overthinking. </a:t>
            </a:r>
          </a:p>
        </p:txBody>
      </p:sp>
      <p:graphicFrame>
        <p:nvGraphicFramePr>
          <p:cNvPr id="4" name="Diagram 3">
            <a:extLst>
              <a:ext uri="{FF2B5EF4-FFF2-40B4-BE49-F238E27FC236}">
                <a16:creationId xmlns:a16="http://schemas.microsoft.com/office/drawing/2014/main" id="{51A23B6E-4080-C7A0-FD26-1D207F211608}"/>
              </a:ext>
            </a:extLst>
          </p:cNvPr>
          <p:cNvGraphicFramePr/>
          <p:nvPr>
            <p:extLst>
              <p:ext uri="{D42A27DB-BD31-4B8C-83A1-F6EECF244321}">
                <p14:modId xmlns:p14="http://schemas.microsoft.com/office/powerpoint/2010/main" val="4122970833"/>
              </p:ext>
            </p:extLst>
          </p:nvPr>
        </p:nvGraphicFramePr>
        <p:xfrm>
          <a:off x="1581493" y="640858"/>
          <a:ext cx="5815850" cy="2654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13C347D-0821-51A8-8028-F0C808C2185A}"/>
              </a:ext>
            </a:extLst>
          </p:cNvPr>
          <p:cNvSpPr txBox="1"/>
          <p:nvPr/>
        </p:nvSpPr>
        <p:spPr>
          <a:xfrm>
            <a:off x="162332" y="5773826"/>
            <a:ext cx="7235012" cy="4192751"/>
          </a:xfrm>
          <a:prstGeom prst="rect">
            <a:avLst/>
          </a:prstGeom>
          <a:solidFill>
            <a:schemeClr val="accent3">
              <a:lumMod val="40000"/>
              <a:lumOff val="60000"/>
            </a:schemeClr>
          </a:solidFill>
        </p:spPr>
        <p:txBody>
          <a:bodyPr wrap="square">
            <a:spAutoFit/>
          </a:bodyPr>
          <a:lstStyle/>
          <a:p>
            <a:pPr marL="4445"/>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Instead, it can be helpful to get a good balance between avoiding and overthinking, by setting a designated ‘</a:t>
            </a:r>
            <a:r>
              <a:rPr lang="en-US" sz="1400" b="1" u="sng" dirty="0">
                <a:solidFill>
                  <a:srgbClr val="000000"/>
                </a:solidFill>
                <a:effectLst/>
                <a:latin typeface="Calibri" panose="020F0502020204030204" pitchFamily="34" charset="0"/>
                <a:ea typeface="Arial" panose="020B0604020202020204" pitchFamily="34" charset="0"/>
                <a:cs typeface="Calibri" panose="020F0502020204030204" pitchFamily="34" charset="0"/>
              </a:rPr>
              <a:t>worry time</a:t>
            </a:r>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during the day. To set this up:</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4445"/>
            <a:r>
              <a:rPr lang="en-U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Clr>
                <a:srgbClr val="000000"/>
              </a:buClr>
              <a:buFont typeface="+mj-lt"/>
              <a:buAutoNum type="arabicPeriod"/>
            </a:pPr>
            <a:r>
              <a:rPr lang="en-US" sz="1400" dirty="0">
                <a:effectLst/>
                <a:latin typeface="Calibri" panose="020F0502020204030204" pitchFamily="34" charset="0"/>
                <a:ea typeface="Arial" panose="020B0604020202020204" pitchFamily="34" charset="0"/>
              </a:rPr>
              <a:t>Create a set worry time (should be no longer than 10-15 minutes). </a:t>
            </a:r>
            <a:endParaRPr lang="en-GB" sz="1400" dirty="0">
              <a:effectLst/>
              <a:latin typeface="Calibri" panose="020F0502020204030204" pitchFamily="34" charset="0"/>
              <a:ea typeface="Times New Roman" panose="02020603050405020304" pitchFamily="18" charset="0"/>
            </a:endParaRPr>
          </a:p>
          <a:p>
            <a:pPr marL="742950" lvl="1" indent="-285750">
              <a:lnSpc>
                <a:spcPct val="115000"/>
              </a:lnSpc>
              <a:buFont typeface="Calibri" panose="020F0502020204030204" pitchFamily="34" charset="0"/>
              <a:buChar char="-"/>
            </a:pPr>
            <a:r>
              <a:rPr lang="en-US" sz="1400" dirty="0">
                <a:effectLst/>
                <a:latin typeface="Calibri" panose="020F0502020204030204" pitchFamily="34" charset="0"/>
                <a:ea typeface="Arial" panose="020B0604020202020204" pitchFamily="34" charset="0"/>
              </a:rPr>
              <a:t>What time works best? When you’re home from school? Ideally not just before bed. </a:t>
            </a:r>
            <a:endParaRPr lang="en-GB" sz="1400" dirty="0">
              <a:effectLst/>
              <a:latin typeface="Calibri" panose="020F0502020204030204" pitchFamily="34" charset="0"/>
              <a:ea typeface="Times New Roman" panose="02020603050405020304" pitchFamily="18" charset="0"/>
            </a:endParaRPr>
          </a:p>
          <a:p>
            <a:pPr marL="342900" lvl="0" indent="-342900">
              <a:lnSpc>
                <a:spcPct val="115000"/>
              </a:lnSpc>
              <a:buClr>
                <a:srgbClr val="000000"/>
              </a:buClr>
              <a:buFont typeface="+mj-lt"/>
              <a:buAutoNum type="arabicPeriod"/>
            </a:pPr>
            <a:r>
              <a:rPr lang="en-US" sz="1400" dirty="0">
                <a:effectLst/>
                <a:latin typeface="Calibri" panose="020F0502020204030204" pitchFamily="34" charset="0"/>
                <a:ea typeface="Arial" panose="020B0604020202020204" pitchFamily="34" charset="0"/>
              </a:rPr>
              <a:t>Postpone overthinking/worries</a:t>
            </a:r>
            <a:endParaRPr lang="en-GB" sz="1400" dirty="0">
              <a:effectLst/>
              <a:latin typeface="Calibri" panose="020F0502020204030204" pitchFamily="34" charset="0"/>
              <a:ea typeface="Times New Roman" panose="02020603050405020304" pitchFamily="18" charset="0"/>
            </a:endParaRPr>
          </a:p>
          <a:p>
            <a:pPr marL="742950" lvl="1" indent="-285750">
              <a:lnSpc>
                <a:spcPct val="115000"/>
              </a:lnSpc>
              <a:buFont typeface="Calibri" panose="020F0502020204030204" pitchFamily="34" charset="0"/>
              <a:buChar char="-"/>
            </a:pPr>
            <a:r>
              <a:rPr lang="en-US" sz="1400" dirty="0">
                <a:effectLst/>
                <a:latin typeface="Calibri" panose="020F0502020204030204" pitchFamily="34" charset="0"/>
                <a:ea typeface="Arial" panose="020B0604020202020204" pitchFamily="34" charset="0"/>
              </a:rPr>
              <a:t>When a worrying or stressful thought appears during the day remind yourself ‘I don’t need to worry about this now, I can worry about it later’</a:t>
            </a:r>
            <a:endParaRPr lang="en-GB" sz="1400" dirty="0">
              <a:effectLst/>
              <a:latin typeface="Calibri" panose="020F0502020204030204" pitchFamily="34" charset="0"/>
              <a:ea typeface="Calibri" panose="020F0502020204030204" pitchFamily="34" charset="0"/>
            </a:endParaRPr>
          </a:p>
          <a:p>
            <a:pPr marL="742950" lvl="1" indent="-285750">
              <a:lnSpc>
                <a:spcPct val="115000"/>
              </a:lnSpc>
              <a:buFont typeface="Calibri" panose="020F0502020204030204" pitchFamily="34" charset="0"/>
              <a:buChar char="-"/>
            </a:pPr>
            <a:r>
              <a:rPr lang="en-US" sz="1400" dirty="0">
                <a:effectLst/>
                <a:latin typeface="Calibri" panose="020F0502020204030204" pitchFamily="34" charset="0"/>
                <a:ea typeface="Arial" panose="020B0604020202020204" pitchFamily="34" charset="0"/>
              </a:rPr>
              <a:t>Make a brief note of thoughts if you’re worried you’ll forget, then do something to distract yourself</a:t>
            </a:r>
            <a:endParaRPr lang="en-GB" sz="1400" dirty="0">
              <a:effectLst/>
              <a:latin typeface="Calibri" panose="020F0502020204030204" pitchFamily="34" charset="0"/>
              <a:ea typeface="Times New Roman" panose="02020603050405020304" pitchFamily="18" charset="0"/>
            </a:endParaRPr>
          </a:p>
          <a:p>
            <a:pPr marL="342900" lvl="0" indent="-342900">
              <a:lnSpc>
                <a:spcPct val="115000"/>
              </a:lnSpc>
              <a:buClr>
                <a:srgbClr val="000000"/>
              </a:buClr>
              <a:buFont typeface="+mj-lt"/>
              <a:buAutoNum type="arabicPeriod"/>
            </a:pPr>
            <a:r>
              <a:rPr lang="en-US" sz="1400" dirty="0">
                <a:effectLst/>
                <a:latin typeface="Calibri" panose="020F0502020204030204" pitchFamily="34" charset="0"/>
                <a:ea typeface="Arial" panose="020B0604020202020204" pitchFamily="34" charset="0"/>
              </a:rPr>
              <a:t>Complete worry time at agreed time, for up to 15 minutes</a:t>
            </a:r>
            <a:endParaRPr lang="en-GB" sz="1400" dirty="0">
              <a:effectLst/>
              <a:latin typeface="Calibri" panose="020F0502020204030204" pitchFamily="34" charset="0"/>
              <a:ea typeface="Times New Roman" panose="02020603050405020304" pitchFamily="18" charset="0"/>
            </a:endParaRPr>
          </a:p>
          <a:p>
            <a:pPr marL="742950" lvl="1" indent="-285750">
              <a:lnSpc>
                <a:spcPct val="115000"/>
              </a:lnSpc>
              <a:buFont typeface="Calibri" panose="020F0502020204030204" pitchFamily="34" charset="0"/>
              <a:buChar char="-"/>
            </a:pPr>
            <a:r>
              <a:rPr lang="en-US" sz="1400" dirty="0">
                <a:effectLst/>
                <a:latin typeface="Calibri" panose="020F0502020204030204" pitchFamily="34" charset="0"/>
                <a:ea typeface="Arial" panose="020B0604020202020204" pitchFamily="34" charset="0"/>
              </a:rPr>
              <a:t>Maybe write down your worries? Or talk to a parent or friend? Or draw how you’ve been feeling?</a:t>
            </a:r>
            <a:endParaRPr lang="en-GB" sz="1400" dirty="0">
              <a:effectLst/>
              <a:latin typeface="Calibri" panose="020F0502020204030204" pitchFamily="34" charset="0"/>
              <a:ea typeface="Calibri" panose="020F0502020204030204" pitchFamily="34" charset="0"/>
            </a:endParaRPr>
          </a:p>
          <a:p>
            <a:pPr marL="742950" lvl="1" indent="-285750">
              <a:lnSpc>
                <a:spcPct val="115000"/>
              </a:lnSpc>
              <a:buFont typeface="Calibri" panose="020F0502020204030204" pitchFamily="34" charset="0"/>
              <a:buChar char="-"/>
            </a:pPr>
            <a:r>
              <a:rPr lang="en-US" sz="1400" dirty="0">
                <a:effectLst/>
                <a:latin typeface="Calibri" panose="020F0502020204030204" pitchFamily="34" charset="0"/>
                <a:ea typeface="Arial" panose="020B0604020202020204" pitchFamily="34" charset="0"/>
              </a:rPr>
              <a:t>You might want to spend the time exploring your feelings, or problem-solving some solutions</a:t>
            </a:r>
          </a:p>
          <a:p>
            <a:pPr marL="742950" lvl="1" indent="-285750">
              <a:lnSpc>
                <a:spcPct val="115000"/>
              </a:lnSpc>
              <a:buFont typeface="Calibri" panose="020F0502020204030204" pitchFamily="34" charset="0"/>
              <a:buChar char="-"/>
            </a:pPr>
            <a:endParaRPr lang="en-GB" sz="800" dirty="0">
              <a:ea typeface="Arial" panose="020B0604020202020204" pitchFamily="34" charset="0"/>
            </a:endParaRPr>
          </a:p>
          <a:p>
            <a:pPr marL="0" lvl="1" indent="0">
              <a:lnSpc>
                <a:spcPct val="115000"/>
              </a:lnSpc>
            </a:pPr>
            <a:r>
              <a:rPr lang="en-US" sz="1400" b="1" dirty="0">
                <a:effectLst/>
                <a:latin typeface="Calibri" panose="020F0502020204030204" pitchFamily="34" charset="0"/>
                <a:ea typeface="Arial" panose="020B0604020202020204" pitchFamily="34" charset="0"/>
              </a:rPr>
              <a:t>It is important that we allow ourselves to explore feelings but not think about </a:t>
            </a:r>
            <a:r>
              <a:rPr lang="en-US" sz="1400" b="1" dirty="0">
                <a:ea typeface="Arial" panose="020B0604020202020204" pitchFamily="34" charset="0"/>
              </a:rPr>
              <a:t>them</a:t>
            </a:r>
            <a:r>
              <a:rPr lang="en-US" sz="1400" b="1" dirty="0">
                <a:effectLst/>
                <a:latin typeface="Calibri" panose="020F0502020204030204" pitchFamily="34" charset="0"/>
                <a:ea typeface="Arial" panose="020B0604020202020204" pitchFamily="34" charset="0"/>
              </a:rPr>
              <a:t> all day.</a:t>
            </a:r>
            <a:endParaRPr lang="en-GB" sz="1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87651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C:\Users\Maria.Langdrige\AppData\Local\Microsoft\Windows\Temporary Internet Files\Content.IE5\EB18I1EQ\supermemoria-478x600[1].jpg">
            <a:extLst>
              <a:ext uri="{FF2B5EF4-FFF2-40B4-BE49-F238E27FC236}">
                <a16:creationId xmlns:a16="http://schemas.microsoft.com/office/drawing/2014/main" id="{E0878463-5CA8-93DD-1779-227A3422A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485" y="4596176"/>
            <a:ext cx="704350" cy="88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a:extLst>
              <a:ext uri="{FF2B5EF4-FFF2-40B4-BE49-F238E27FC236}">
                <a16:creationId xmlns:a16="http://schemas.microsoft.com/office/drawing/2014/main" id="{96C60959-0C2B-043B-D570-F3DC3A4FAEC0}"/>
              </a:ext>
            </a:extLst>
          </p:cNvPr>
          <p:cNvSpPr>
            <a:spLocks noChangeArrowheads="1"/>
          </p:cNvSpPr>
          <p:nvPr/>
        </p:nvSpPr>
        <p:spPr bwMode="auto">
          <a:xfrm>
            <a:off x="198068" y="5161511"/>
            <a:ext cx="7236942" cy="338554"/>
          </a:xfrm>
          <a:prstGeom prst="rect">
            <a:avLst/>
          </a:prstGeom>
          <a:solidFill>
            <a:srgbClr val="FBD1FC">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600" u="sng" dirty="0"/>
              <a:t>Calming The Mind - </a:t>
            </a:r>
            <a:r>
              <a:rPr lang="en-GB" altLang="en-US" sz="1600" i="1" u="sng" dirty="0"/>
              <a:t>Strategies for managing anxiety and stress</a:t>
            </a:r>
          </a:p>
        </p:txBody>
      </p:sp>
      <p:sp>
        <p:nvSpPr>
          <p:cNvPr id="21508" name="Title 1">
            <a:extLst>
              <a:ext uri="{FF2B5EF4-FFF2-40B4-BE49-F238E27FC236}">
                <a16:creationId xmlns:a16="http://schemas.microsoft.com/office/drawing/2014/main" id="{8C1DD6CE-CB82-8895-225B-E0C322661651}"/>
              </a:ext>
            </a:extLst>
          </p:cNvPr>
          <p:cNvSpPr>
            <a:spLocks noGrp="1"/>
          </p:cNvSpPr>
          <p:nvPr>
            <p:ph type="title"/>
          </p:nvPr>
        </p:nvSpPr>
        <p:spPr>
          <a:xfrm>
            <a:off x="2111612" y="96157"/>
            <a:ext cx="3471114" cy="827053"/>
          </a:xfrm>
        </p:spPr>
        <p:txBody>
          <a:bodyPr/>
          <a:lstStyle/>
          <a:p>
            <a:r>
              <a:rPr lang="en-GB" altLang="en-US" sz="1579" u="sng" dirty="0"/>
              <a:t>Contents: Guided Self Help Worksheets</a:t>
            </a:r>
          </a:p>
        </p:txBody>
      </p:sp>
      <p:sp>
        <p:nvSpPr>
          <p:cNvPr id="21509" name="Rectangle 4">
            <a:extLst>
              <a:ext uri="{FF2B5EF4-FFF2-40B4-BE49-F238E27FC236}">
                <a16:creationId xmlns:a16="http://schemas.microsoft.com/office/drawing/2014/main" id="{CEBF99C6-89D7-0A84-67FC-E180D222F1BB}"/>
              </a:ext>
            </a:extLst>
          </p:cNvPr>
          <p:cNvSpPr>
            <a:spLocks noChangeArrowheads="1"/>
          </p:cNvSpPr>
          <p:nvPr/>
        </p:nvSpPr>
        <p:spPr bwMode="auto">
          <a:xfrm>
            <a:off x="173600" y="1423252"/>
            <a:ext cx="7236942" cy="338554"/>
          </a:xfrm>
          <a:prstGeom prst="rect">
            <a:avLst/>
          </a:prstGeom>
          <a:solidFill>
            <a:srgbClr val="FFFF00">
              <a:alpha val="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600" u="sng" dirty="0"/>
              <a:t>Calming The Body - </a:t>
            </a:r>
            <a:r>
              <a:rPr lang="en-GB" altLang="en-US" sz="1600" i="1" u="sng" dirty="0"/>
              <a:t>Feeling relaxed can help reduce symptom severity</a:t>
            </a:r>
          </a:p>
        </p:txBody>
      </p:sp>
      <p:sp>
        <p:nvSpPr>
          <p:cNvPr id="21510" name="Rectangle 5">
            <a:extLst>
              <a:ext uri="{FF2B5EF4-FFF2-40B4-BE49-F238E27FC236}">
                <a16:creationId xmlns:a16="http://schemas.microsoft.com/office/drawing/2014/main" id="{715944DD-7D12-FECB-DC1B-3FB6F465BC0E}"/>
              </a:ext>
            </a:extLst>
          </p:cNvPr>
          <p:cNvSpPr>
            <a:spLocks noChangeArrowheads="1"/>
          </p:cNvSpPr>
          <p:nvPr/>
        </p:nvSpPr>
        <p:spPr bwMode="auto">
          <a:xfrm>
            <a:off x="173600" y="1723719"/>
            <a:ext cx="7261410" cy="2835583"/>
          </a:xfrm>
          <a:prstGeom prst="rect">
            <a:avLst/>
          </a:prstGeom>
          <a:solidFill>
            <a:srgbClr val="FFFF00">
              <a:alpha val="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p>
            <a:r>
              <a:rPr lang="en-GB" altLang="en-US" sz="1400" b="1" dirty="0">
                <a:latin typeface="Calibri"/>
                <a:cs typeface="Arial"/>
              </a:rPr>
              <a:t>Progressive Muscle Relaxation (PMR)…………………………………….……………………………(See p.19) </a:t>
            </a:r>
            <a:endParaRPr lang="en-GB" altLang="en-US" sz="1400" b="1" dirty="0"/>
          </a:p>
          <a:p>
            <a:r>
              <a:rPr lang="en-GB" altLang="en-US" sz="1400" dirty="0">
                <a:latin typeface="Calibri"/>
                <a:cs typeface="Arial"/>
              </a:rPr>
              <a:t>Muscle tension is commonly associated with stress and anxiety, it is the body's natural response to potentially dangerous situations. Even when there is no danger, our bodies can still respond in the same way. You may not always realise that your muscles are tense, it may be as subtle as your jaw clenching, or as obvious as your shoulders feeling really tight and hunched. PGR is a deep relaxation technique which is based upon the simple practice of tensing one muscle group at a time . This is followed by a relaxation phase with release of tension. This is very useful before bedtime.</a:t>
            </a:r>
          </a:p>
          <a:p>
            <a:endParaRPr lang="en-GB" altLang="en-US" sz="1400" dirty="0"/>
          </a:p>
          <a:p>
            <a:r>
              <a:rPr lang="en-GB" altLang="en-US" sz="1400" b="1" dirty="0">
                <a:latin typeface="Calibri"/>
                <a:cs typeface="Arial"/>
              </a:rPr>
              <a:t>Deep Breathing.…………………………………………………………………………………………….....….(See p.20)</a:t>
            </a:r>
          </a:p>
          <a:p>
            <a:r>
              <a:rPr lang="en-GB" altLang="en-US" sz="1400" dirty="0">
                <a:latin typeface="Calibri"/>
                <a:cs typeface="Arial"/>
              </a:rPr>
              <a:t>During deep breathing your blood is oxygenated, triggering the release of endorphins, whilst also decreasing the release of stress hormones, and slowing down your heart rate.</a:t>
            </a:r>
          </a:p>
          <a:p>
            <a:endParaRPr lang="en-GB" altLang="en-US" sz="1100" dirty="0"/>
          </a:p>
        </p:txBody>
      </p:sp>
      <p:pic>
        <p:nvPicPr>
          <p:cNvPr id="21511" name="Picture 4" descr="C:\Users\Maria.Langdrige\AppData\Local\Microsoft\Windows\Temporary Internet Files\Content.IE5\UV059V5Z\meditation[1].png">
            <a:extLst>
              <a:ext uri="{FF2B5EF4-FFF2-40B4-BE49-F238E27FC236}">
                <a16:creationId xmlns:a16="http://schemas.microsoft.com/office/drawing/2014/main" id="{CA8C5515-5E77-BB03-2FB0-F2C118936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727" y="617227"/>
            <a:ext cx="967108" cy="93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9">
            <a:extLst>
              <a:ext uri="{FF2B5EF4-FFF2-40B4-BE49-F238E27FC236}">
                <a16:creationId xmlns:a16="http://schemas.microsoft.com/office/drawing/2014/main" id="{21FAF07F-77D9-583A-08D4-BC902F3BDC5C}"/>
              </a:ext>
            </a:extLst>
          </p:cNvPr>
          <p:cNvSpPr>
            <a:spLocks noChangeArrowheads="1"/>
          </p:cNvSpPr>
          <p:nvPr/>
        </p:nvSpPr>
        <p:spPr bwMode="auto">
          <a:xfrm>
            <a:off x="173600" y="5500065"/>
            <a:ext cx="7236943" cy="4574521"/>
          </a:xfrm>
          <a:prstGeom prst="rect">
            <a:avLst/>
          </a:prstGeom>
          <a:solidFill>
            <a:srgbClr val="FBD1FC">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p>
            <a:r>
              <a:rPr lang="en-GB" altLang="en-US" sz="1400" b="1" dirty="0">
                <a:latin typeface="Calibri"/>
                <a:cs typeface="Arial"/>
              </a:rPr>
              <a:t>Worry Tree…………………………………….…………………………………………..…………………………(See p.21)</a:t>
            </a:r>
          </a:p>
          <a:p>
            <a:r>
              <a:rPr lang="en-GB" altLang="en-US" sz="1400" dirty="0">
                <a:latin typeface="Calibri"/>
                <a:cs typeface="Arial"/>
              </a:rPr>
              <a:t>Worry Trees are helpful in reducing levels of anxiety surrounding both hypothetical situations and current problems. </a:t>
            </a:r>
            <a:endParaRPr lang="en-GB" altLang="en-US" sz="1400" dirty="0"/>
          </a:p>
          <a:p>
            <a:endParaRPr lang="en-GB" altLang="en-US" sz="1400" dirty="0"/>
          </a:p>
          <a:p>
            <a:r>
              <a:rPr lang="en-GB" altLang="en-US" sz="1400" b="1" dirty="0">
                <a:latin typeface="Calibri"/>
                <a:cs typeface="Arial"/>
              </a:rPr>
              <a:t>Visualisation………………………………………………………..………………………………………...….…(see p.22)</a:t>
            </a:r>
          </a:p>
          <a:p>
            <a:r>
              <a:rPr lang="en-GB" altLang="en-US" sz="1400" dirty="0">
                <a:latin typeface="Calibri"/>
                <a:cs typeface="Arial"/>
              </a:rPr>
              <a:t>Help yourself to feel more relaxed by thinking about things that make you feel calm and rested. For example, picturing your favourite place. This can be either independent, or you can take a guided visualisation approach. A guided visual imagery relaxation task has been provided in this pack. </a:t>
            </a:r>
            <a:endParaRPr lang="en-GB" altLang="en-US" sz="1400" dirty="0"/>
          </a:p>
          <a:p>
            <a:endParaRPr lang="en-GB" altLang="en-US" sz="1400" dirty="0"/>
          </a:p>
          <a:p>
            <a:r>
              <a:rPr lang="en-GB" altLang="en-US" sz="1400" b="1" dirty="0">
                <a:latin typeface="Calibri"/>
                <a:cs typeface="Arial"/>
              </a:rPr>
              <a:t>Safe Place Visualisation……………………………..……………………………………………….…………(see p.23)</a:t>
            </a:r>
          </a:p>
          <a:p>
            <a:r>
              <a:rPr lang="en-GB" altLang="en-US" sz="1400" dirty="0">
                <a:latin typeface="Calibri"/>
                <a:cs typeface="Arial"/>
              </a:rPr>
              <a:t>A powerful stress reduction and relaxation  tool, that can be applied at any time, in any location. </a:t>
            </a:r>
            <a:endParaRPr lang="en-GB" altLang="en-US" sz="1400" dirty="0"/>
          </a:p>
          <a:p>
            <a:endParaRPr lang="en-GB" altLang="en-US" sz="1400" b="1" dirty="0"/>
          </a:p>
          <a:p>
            <a:r>
              <a:rPr lang="en-GB" altLang="en-US" sz="1400" b="1" dirty="0">
                <a:latin typeface="Calibri"/>
                <a:cs typeface="Arial"/>
              </a:rPr>
              <a:t>Self-Soothing Strategies…………………………………………………………………………………….…(see p. 24)</a:t>
            </a:r>
          </a:p>
          <a:p>
            <a:r>
              <a:rPr lang="en-GB" altLang="en-US" sz="1400" dirty="0">
                <a:latin typeface="Calibri"/>
                <a:cs typeface="Arial"/>
              </a:rPr>
              <a:t>This is a useful technique for remaining grounded in the present, to alleviate symptoms of stress and anxiety.</a:t>
            </a:r>
            <a:endParaRPr lang="en-GB" altLang="en-US" sz="1400" b="1" dirty="0">
              <a:latin typeface="Calibri"/>
              <a:cs typeface="Arial"/>
            </a:endParaRPr>
          </a:p>
          <a:p>
            <a:endParaRPr lang="en-GB" altLang="en-US" sz="1400" b="1" dirty="0"/>
          </a:p>
          <a:p>
            <a:r>
              <a:rPr lang="en-GB" sz="1400" b="1" dirty="0">
                <a:latin typeface="Calibri"/>
                <a:cs typeface="Calibri"/>
              </a:rPr>
              <a:t>Developing  Coping-Self Talk…………………………………………..…………………………………....(see p.25)</a:t>
            </a:r>
            <a:endParaRPr lang="en-US" sz="1400" dirty="0">
              <a:latin typeface="Calibri"/>
              <a:cs typeface="Calibri"/>
            </a:endParaRPr>
          </a:p>
          <a:p>
            <a:r>
              <a:rPr lang="en-GB" sz="1400" dirty="0">
                <a:latin typeface="Calibri"/>
                <a:cs typeface="Calibri"/>
              </a:rPr>
              <a:t>These are phrases that you can say to yourself that are supportive.  For example “Just because it has happened before it does not mean it will happen again”</a:t>
            </a:r>
            <a:endParaRPr lang="en-GB" sz="1400" dirty="0"/>
          </a:p>
          <a:p>
            <a:endParaRPr lang="en-GB" sz="1200" dirty="0">
              <a:latin typeface="Calibri"/>
              <a:cs typeface="Calibri"/>
            </a:endParaRPr>
          </a:p>
        </p:txBody>
      </p:sp>
      <p:sp>
        <p:nvSpPr>
          <p:cNvPr id="21513" name="Slide Number Placeholder 7">
            <a:extLst>
              <a:ext uri="{FF2B5EF4-FFF2-40B4-BE49-F238E27FC236}">
                <a16:creationId xmlns:a16="http://schemas.microsoft.com/office/drawing/2014/main" id="{6D92ECF1-0C53-D44A-7D6B-8C788E602F89}"/>
              </a:ext>
            </a:extLst>
          </p:cNvPr>
          <p:cNvSpPr txBox="1">
            <a:spLocks noChangeArrowheads="1"/>
          </p:cNvSpPr>
          <p:nvPr/>
        </p:nvSpPr>
        <p:spPr bwMode="auto">
          <a:xfrm>
            <a:off x="6130747" y="84194"/>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89" tIns="40094" rIns="80189" bIns="40094"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082FE4B2-5A36-D444-B4B4-4467CF30B405}" type="slidenum">
              <a:rPr lang="en-GB" altLang="en-US" sz="789"/>
              <a:pPr algn="r" eaLnBrk="1" hangingPunct="1">
                <a:spcBef>
                  <a:spcPct val="0"/>
                </a:spcBef>
                <a:buFontTx/>
                <a:buNone/>
              </a:pPr>
              <a:t>18</a:t>
            </a:fld>
            <a:endParaRPr lang="en-GB" altLang="en-US" sz="789"/>
          </a:p>
        </p:txBody>
      </p:sp>
      <p:sp>
        <p:nvSpPr>
          <p:cNvPr id="14" name="Oval 13">
            <a:extLst>
              <a:ext uri="{FF2B5EF4-FFF2-40B4-BE49-F238E27FC236}">
                <a16:creationId xmlns:a16="http://schemas.microsoft.com/office/drawing/2014/main" id="{F22F79C2-58B1-B580-70A2-9C332C1992D5}"/>
              </a:ext>
            </a:extLst>
          </p:cNvPr>
          <p:cNvSpPr/>
          <p:nvPr/>
        </p:nvSpPr>
        <p:spPr>
          <a:xfrm>
            <a:off x="6171349" y="175116"/>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Footer Placeholder 5">
            <a:extLst>
              <a:ext uri="{FF2B5EF4-FFF2-40B4-BE49-F238E27FC236}">
                <a16:creationId xmlns:a16="http://schemas.microsoft.com/office/drawing/2014/main" id="{FD917713-24FF-6731-8BEE-EA34D4173443}"/>
              </a:ext>
            </a:extLst>
          </p:cNvPr>
          <p:cNvSpPr>
            <a:spLocks noGrp="1"/>
          </p:cNvSpPr>
          <p:nvPr>
            <p:ph type="ftr" sz="quarter" idx="11"/>
          </p:nvPr>
        </p:nvSpPr>
        <p:spPr>
          <a:xfrm>
            <a:off x="2111612" y="10033588"/>
            <a:ext cx="3565288"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
        <p:nvSpPr>
          <p:cNvPr id="3" name="TextBox 2056">
            <a:extLst>
              <a:ext uri="{FF2B5EF4-FFF2-40B4-BE49-F238E27FC236}">
                <a16:creationId xmlns:a16="http://schemas.microsoft.com/office/drawing/2014/main" id="{E45A41EC-F766-3711-0006-1CD6620D4B5A}"/>
              </a:ext>
            </a:extLst>
          </p:cNvPr>
          <p:cNvSpPr txBox="1">
            <a:spLocks noChangeArrowheads="1"/>
          </p:cNvSpPr>
          <p:nvPr/>
        </p:nvSpPr>
        <p:spPr bwMode="auto">
          <a:xfrm>
            <a:off x="149225" y="785281"/>
            <a:ext cx="5527676" cy="523220"/>
          </a:xfrm>
          <a:prstGeom prst="rect">
            <a:avLst/>
          </a:prstGeom>
          <a:noFill/>
          <a:ln>
            <a:noFill/>
          </a:ln>
        </p:spPr>
        <p:txBody>
          <a:bodyPr vert="horz" wrap="square" lIns="91440" tIns="45720" rIns="91440" bIns="45720" numCol="1" anchor="t" anchorCtr="0" compatLnSpc="1">
            <a:prstTxWarp prst="textNoShape">
              <a:avLst/>
            </a:prstTxWarp>
            <a:spAutoFit/>
          </a:bodyPr>
          <a:lstStyle/>
          <a:p>
            <a:pPr algn="ctr"/>
            <a:r>
              <a:rPr lang="en-GB"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GB" sz="1400" dirty="0">
                <a:solidFill>
                  <a:srgbClr val="000000"/>
                </a:solidFill>
                <a:ea typeface="Calibri" panose="020F0502020204030204" pitchFamily="34" charset="0"/>
                <a:cs typeface="Calibri" panose="020F0502020204030204" pitchFamily="34" charset="0"/>
              </a:rPr>
              <a:t>following pages give other ideas for coping with difficult emotions and thoughts. This is a summary of how they might help</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Maria.Langdrige\AppData\Local\Microsoft\Windows\Temporary Internet Files\Content.IE5\URZJFUDR\number_two_1600_clr_9869[1].png">
            <a:extLst>
              <a:ext uri="{FF2B5EF4-FFF2-40B4-BE49-F238E27FC236}">
                <a16:creationId xmlns:a16="http://schemas.microsoft.com/office/drawing/2014/main" id="{59D79B2C-845F-172E-786B-C1FC7E85A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50" y="2245638"/>
            <a:ext cx="296570" cy="2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C:\Users\Maria.Langdrige\AppData\Local\Microsoft\Windows\Temporary Internet Files\Content.IE5\E913N55V\4_red.preview[1].jpg">
            <a:extLst>
              <a:ext uri="{FF2B5EF4-FFF2-40B4-BE49-F238E27FC236}">
                <a16:creationId xmlns:a16="http://schemas.microsoft.com/office/drawing/2014/main" id="{B0153B49-AA1D-2D3E-C951-21847E537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10" y="3841080"/>
            <a:ext cx="239483" cy="30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descr="C:\Users\Maria.Langdrige\AppData\Local\Microsoft\Windows\Temporary Internet Files\Content.IE5\UV059V5Z\340px-Japanese_Urban_Expwy_Sign_Number_6.svg_[1].png">
            <a:extLst>
              <a:ext uri="{FF2B5EF4-FFF2-40B4-BE49-F238E27FC236}">
                <a16:creationId xmlns:a16="http://schemas.microsoft.com/office/drawing/2014/main" id="{EA9CC4D8-F533-FB40-8BA4-223874627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8" y="5144417"/>
            <a:ext cx="256191" cy="35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descr="C:\Users\Maria.Langdrige\AppData\Local\Microsoft\Windows\Temporary Internet Files\Content.IE5\URZJFUDR\seven_blue[1].png">
            <a:extLst>
              <a:ext uri="{FF2B5EF4-FFF2-40B4-BE49-F238E27FC236}">
                <a16:creationId xmlns:a16="http://schemas.microsoft.com/office/drawing/2014/main" id="{80D89B5D-3BBC-C7B1-4B5D-03B0BB1EC3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97" y="5652898"/>
            <a:ext cx="282646" cy="28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2" descr="C:\Users\Maria.Langdrige\AppData\Local\Microsoft\Windows\Temporary Internet Files\Content.IE5\UV059V5Z\8-1[1].jpg">
            <a:extLst>
              <a:ext uri="{FF2B5EF4-FFF2-40B4-BE49-F238E27FC236}">
                <a16:creationId xmlns:a16="http://schemas.microsoft.com/office/drawing/2014/main" id="{B9E99734-92E5-559E-0B24-A688CA3208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332" y="6113562"/>
            <a:ext cx="272899" cy="2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3" descr="C:\Users\Maria.Langdrige\AppData\Local\Microsoft\Windows\Temporary Internet Files\Content.IE5\EB18I1EQ\number-1[1].png">
            <a:extLst>
              <a:ext uri="{FF2B5EF4-FFF2-40B4-BE49-F238E27FC236}">
                <a16:creationId xmlns:a16="http://schemas.microsoft.com/office/drawing/2014/main" id="{FFA1ACC5-602A-27E8-77CA-7DE4D65A1F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624" y="1253776"/>
            <a:ext cx="360617" cy="3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6" descr="C:\Users\Maria.Langdrige\AppData\Local\Microsoft\Windows\Temporary Internet Files\Content.IE5\UV059V5Z\Number-3_(green)[1].png">
            <a:extLst>
              <a:ext uri="{FF2B5EF4-FFF2-40B4-BE49-F238E27FC236}">
                <a16:creationId xmlns:a16="http://schemas.microsoft.com/office/drawing/2014/main" id="{086087F8-015A-96BA-44E2-4ECA07F70B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92" y="2951727"/>
            <a:ext cx="551368" cy="4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8" descr="C:\Users\Maria.Langdrige\AppData\Local\Microsoft\Windows\Temporary Internet Files\Content.IE5\UV059V5Z\number__5_by_maykahurkmans-d5f43et[1].png">
            <a:extLst>
              <a:ext uri="{FF2B5EF4-FFF2-40B4-BE49-F238E27FC236}">
                <a16:creationId xmlns:a16="http://schemas.microsoft.com/office/drawing/2014/main" id="{901453D5-208C-F72D-9136-20453A9263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075" y="4537474"/>
            <a:ext cx="211636" cy="31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22" descr="C:\Users\Maria.Langdrige\AppData\Local\Microsoft\Windows\Temporary Internet Files\Content.IE5\UV059V5Z\768px-Blue_circled_9.svg[1].png">
            <a:extLst>
              <a:ext uri="{FF2B5EF4-FFF2-40B4-BE49-F238E27FC236}">
                <a16:creationId xmlns:a16="http://schemas.microsoft.com/office/drawing/2014/main" id="{ED03C692-CE40-04BC-4BD9-0E4B67AE31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025" y="6576574"/>
            <a:ext cx="281254" cy="28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5" descr="C:\Users\Maria.Langdrige\AppData\Local\Microsoft\Windows\Temporary Internet Files\Content.IE5\UV059V5Z\number_one_1600_clr_9875[1].png">
            <a:extLst>
              <a:ext uri="{FF2B5EF4-FFF2-40B4-BE49-F238E27FC236}">
                <a16:creationId xmlns:a16="http://schemas.microsoft.com/office/drawing/2014/main" id="{B4FBDFBD-2CD9-CADC-3B5E-EDF5EC9BEC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856" y="7082897"/>
            <a:ext cx="219990" cy="2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6" descr="C:\Users\Maria.Langdrige\AppData\Local\Microsoft\Windows\Temporary Internet Files\Content.IE5\URZJFUDR\0_number_LZNQBD[1].jpg">
            <a:extLst>
              <a:ext uri="{FF2B5EF4-FFF2-40B4-BE49-F238E27FC236}">
                <a16:creationId xmlns:a16="http://schemas.microsoft.com/office/drawing/2014/main" id="{BED882BE-DF19-7941-6EF1-DA8B8ED734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240" y="7049682"/>
            <a:ext cx="140626" cy="28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7" descr="C:\Users\Maria.Langdrige\AppData\Local\Microsoft\Windows\Temporary Internet Files\Content.IE5\EB18I1EQ\11_icon.svg[1].png">
            <a:extLst>
              <a:ext uri="{FF2B5EF4-FFF2-40B4-BE49-F238E27FC236}">
                <a16:creationId xmlns:a16="http://schemas.microsoft.com/office/drawing/2014/main" id="{CFCB9919-C911-CFE7-BC16-A22A956DB5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025" y="7522790"/>
            <a:ext cx="300746" cy="30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8" descr="C:\Users\Maria.Langdrige\AppData\Local\Microsoft\Windows\Temporary Internet Files\Content.IE5\EB18I1EQ\325px-12_white,_yellow_rounded_rectangle.svg[1].png">
            <a:extLst>
              <a:ext uri="{FF2B5EF4-FFF2-40B4-BE49-F238E27FC236}">
                <a16:creationId xmlns:a16="http://schemas.microsoft.com/office/drawing/2014/main" id="{003B4467-5EEC-CEE7-9EE0-D8D9CBAE09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797" y="7974875"/>
            <a:ext cx="289608" cy="2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30" descr="C:\Users\Maria.Langdrige\AppData\Local\Microsoft\Windows\Temporary Internet Files\Content.IE5\UV059V5Z\13_32087139[1].jpg">
            <a:extLst>
              <a:ext uri="{FF2B5EF4-FFF2-40B4-BE49-F238E27FC236}">
                <a16:creationId xmlns:a16="http://schemas.microsoft.com/office/drawing/2014/main" id="{CD683135-66F4-6659-6ACE-526126FA97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797" y="8390976"/>
            <a:ext cx="329986" cy="3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31" descr="C:\Users\Maria.Langdrige\AppData\Local\Microsoft\Windows\Temporary Internet Files\Content.IE5\UV059V5Z\Minnesota_Twins_14[1].png">
            <a:extLst>
              <a:ext uri="{FF2B5EF4-FFF2-40B4-BE49-F238E27FC236}">
                <a16:creationId xmlns:a16="http://schemas.microsoft.com/office/drawing/2014/main" id="{3C0B8037-58B9-B5ED-7D22-E3F75847B8F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060" y="8765090"/>
            <a:ext cx="316062" cy="3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Slide Number Placeholder 7">
            <a:extLst>
              <a:ext uri="{FF2B5EF4-FFF2-40B4-BE49-F238E27FC236}">
                <a16:creationId xmlns:a16="http://schemas.microsoft.com/office/drawing/2014/main" id="{3A6948C9-7FC3-8189-4CA3-08F7BB5704D1}"/>
              </a:ext>
            </a:extLst>
          </p:cNvPr>
          <p:cNvSpPr>
            <a:spLocks noGrp="1" noChangeArrowheads="1"/>
          </p:cNvSpPr>
          <p:nvPr>
            <p:ph type="sldNum" sz="quarter" idx="12"/>
          </p:nvPr>
        </p:nvSpPr>
        <p:spPr bwMode="auto">
          <a:xfrm>
            <a:off x="5856520" y="563183"/>
            <a:ext cx="374540" cy="3327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021470-E2EA-9448-B7F5-4B1E6FA9525D}" type="slidenum">
              <a:rPr lang="en-GB" altLang="en-US" sz="789">
                <a:solidFill>
                  <a:schemeClr val="tx1"/>
                </a:solidFill>
              </a:rPr>
              <a:pPr/>
              <a:t>19</a:t>
            </a:fld>
            <a:endParaRPr lang="en-GB" altLang="en-US" sz="789">
              <a:solidFill>
                <a:schemeClr val="tx1"/>
              </a:solidFill>
            </a:endParaRPr>
          </a:p>
        </p:txBody>
      </p:sp>
      <p:sp>
        <p:nvSpPr>
          <p:cNvPr id="22" name="Oval 21">
            <a:extLst>
              <a:ext uri="{FF2B5EF4-FFF2-40B4-BE49-F238E27FC236}">
                <a16:creationId xmlns:a16="http://schemas.microsoft.com/office/drawing/2014/main" id="{C07FB9D5-DEE3-DC73-4C77-1B3125517FE9}"/>
              </a:ext>
            </a:extLst>
          </p:cNvPr>
          <p:cNvSpPr/>
          <p:nvPr/>
        </p:nvSpPr>
        <p:spPr>
          <a:xfrm>
            <a:off x="5917783" y="589480"/>
            <a:ext cx="252014" cy="2993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5" name="Straight Connector 4">
            <a:extLst>
              <a:ext uri="{FF2B5EF4-FFF2-40B4-BE49-F238E27FC236}">
                <a16:creationId xmlns:a16="http://schemas.microsoft.com/office/drawing/2014/main" id="{928051F5-2596-5DBC-6D8D-3BB549A38C6C}"/>
              </a:ext>
            </a:extLst>
          </p:cNvPr>
          <p:cNvCxnSpPr>
            <a:cxnSpLocks/>
          </p:cNvCxnSpPr>
          <p:nvPr/>
        </p:nvCxnSpPr>
        <p:spPr>
          <a:xfrm>
            <a:off x="660945" y="2102861"/>
            <a:ext cx="6638016" cy="27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E010BB-5D08-FFEC-590F-FDD712B13A85}"/>
              </a:ext>
            </a:extLst>
          </p:cNvPr>
          <p:cNvCxnSpPr>
            <a:cxnSpLocks/>
          </p:cNvCxnSpPr>
          <p:nvPr/>
        </p:nvCxnSpPr>
        <p:spPr>
          <a:xfrm>
            <a:off x="673328" y="2874158"/>
            <a:ext cx="6625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F419FC-32B1-14A3-C869-282BAA20BE94}"/>
              </a:ext>
            </a:extLst>
          </p:cNvPr>
          <p:cNvCxnSpPr>
            <a:cxnSpLocks/>
          </p:cNvCxnSpPr>
          <p:nvPr/>
        </p:nvCxnSpPr>
        <p:spPr>
          <a:xfrm>
            <a:off x="686698" y="3625873"/>
            <a:ext cx="6633214" cy="6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B91C4-CFEA-1618-1D1F-29C3F35775AE}"/>
              </a:ext>
            </a:extLst>
          </p:cNvPr>
          <p:cNvCxnSpPr>
            <a:cxnSpLocks/>
          </p:cNvCxnSpPr>
          <p:nvPr/>
        </p:nvCxnSpPr>
        <p:spPr>
          <a:xfrm flipV="1">
            <a:off x="660797" y="4459681"/>
            <a:ext cx="6638164" cy="1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9EDBCE-1354-95A8-A508-885B2F3D0969}"/>
              </a:ext>
            </a:extLst>
          </p:cNvPr>
          <p:cNvCxnSpPr>
            <a:cxnSpLocks/>
          </p:cNvCxnSpPr>
          <p:nvPr/>
        </p:nvCxnSpPr>
        <p:spPr>
          <a:xfrm>
            <a:off x="681787" y="5035445"/>
            <a:ext cx="66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C26B88-8696-C00B-82F8-FA86DF69164B}"/>
              </a:ext>
            </a:extLst>
          </p:cNvPr>
          <p:cNvCxnSpPr>
            <a:cxnSpLocks/>
          </p:cNvCxnSpPr>
          <p:nvPr/>
        </p:nvCxnSpPr>
        <p:spPr>
          <a:xfrm>
            <a:off x="681787" y="5499465"/>
            <a:ext cx="66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A62696E-DD68-CA97-21E6-80EB35661387}"/>
              </a:ext>
            </a:extLst>
          </p:cNvPr>
          <p:cNvCxnSpPr>
            <a:cxnSpLocks/>
          </p:cNvCxnSpPr>
          <p:nvPr/>
        </p:nvCxnSpPr>
        <p:spPr>
          <a:xfrm flipV="1">
            <a:off x="649241" y="5993273"/>
            <a:ext cx="6670671" cy="15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73EB7D-BED5-2EDE-6C9C-3E6CE937F52B}"/>
              </a:ext>
            </a:extLst>
          </p:cNvPr>
          <p:cNvCxnSpPr>
            <a:cxnSpLocks/>
          </p:cNvCxnSpPr>
          <p:nvPr/>
        </p:nvCxnSpPr>
        <p:spPr>
          <a:xfrm flipV="1">
            <a:off x="697415" y="6489053"/>
            <a:ext cx="6601546" cy="9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DF5E96-5D74-FCF9-0529-2B64EA49706A}"/>
              </a:ext>
            </a:extLst>
          </p:cNvPr>
          <p:cNvCxnSpPr>
            <a:cxnSpLocks/>
          </p:cNvCxnSpPr>
          <p:nvPr/>
        </p:nvCxnSpPr>
        <p:spPr>
          <a:xfrm>
            <a:off x="701382" y="7012044"/>
            <a:ext cx="6597579" cy="9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20F0EE-0664-A861-F336-D8D0E7F8C46D}"/>
              </a:ext>
            </a:extLst>
          </p:cNvPr>
          <p:cNvCxnSpPr>
            <a:cxnSpLocks/>
          </p:cNvCxnSpPr>
          <p:nvPr/>
        </p:nvCxnSpPr>
        <p:spPr>
          <a:xfrm>
            <a:off x="697415" y="7528700"/>
            <a:ext cx="6601546" cy="1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72FE1A5-B6AD-0A8E-99A5-28D0FB304421}"/>
              </a:ext>
            </a:extLst>
          </p:cNvPr>
          <p:cNvCxnSpPr>
            <a:cxnSpLocks/>
          </p:cNvCxnSpPr>
          <p:nvPr/>
        </p:nvCxnSpPr>
        <p:spPr>
          <a:xfrm>
            <a:off x="679553" y="7843161"/>
            <a:ext cx="6619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F7D4569-EE6E-7B4B-CD3E-35C40AD409E9}"/>
              </a:ext>
            </a:extLst>
          </p:cNvPr>
          <p:cNvCxnSpPr>
            <a:cxnSpLocks/>
          </p:cNvCxnSpPr>
          <p:nvPr/>
        </p:nvCxnSpPr>
        <p:spPr>
          <a:xfrm>
            <a:off x="685859" y="8390976"/>
            <a:ext cx="6601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D85108-4EA7-1961-90D3-F9B4A1B358A7}"/>
              </a:ext>
            </a:extLst>
          </p:cNvPr>
          <p:cNvCxnSpPr>
            <a:cxnSpLocks/>
          </p:cNvCxnSpPr>
          <p:nvPr/>
        </p:nvCxnSpPr>
        <p:spPr>
          <a:xfrm>
            <a:off x="697415" y="8709547"/>
            <a:ext cx="6599946" cy="11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F71210-CC03-96D4-4B83-7A7C549E2C20}"/>
              </a:ext>
            </a:extLst>
          </p:cNvPr>
          <p:cNvCxnSpPr>
            <a:cxnSpLocks/>
          </p:cNvCxnSpPr>
          <p:nvPr/>
        </p:nvCxnSpPr>
        <p:spPr>
          <a:xfrm flipV="1">
            <a:off x="285768" y="9119711"/>
            <a:ext cx="7025985" cy="7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6FD60D-462A-2947-335B-8668606E235B}"/>
              </a:ext>
            </a:extLst>
          </p:cNvPr>
          <p:cNvCxnSpPr>
            <a:cxnSpLocks/>
          </p:cNvCxnSpPr>
          <p:nvPr/>
        </p:nvCxnSpPr>
        <p:spPr>
          <a:xfrm flipV="1">
            <a:off x="213392" y="970753"/>
            <a:ext cx="7085569" cy="17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6B2D60-61FA-AC1B-8C6F-B7E7717FC312}"/>
              </a:ext>
            </a:extLst>
          </p:cNvPr>
          <p:cNvCxnSpPr>
            <a:cxnSpLocks/>
          </p:cNvCxnSpPr>
          <p:nvPr/>
        </p:nvCxnSpPr>
        <p:spPr>
          <a:xfrm flipH="1">
            <a:off x="658425" y="1004313"/>
            <a:ext cx="2372" cy="8120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87" name="Rectangle 12">
            <a:extLst>
              <a:ext uri="{FF2B5EF4-FFF2-40B4-BE49-F238E27FC236}">
                <a16:creationId xmlns:a16="http://schemas.microsoft.com/office/drawing/2014/main" id="{D5CB1955-4BB6-377D-46C4-8F8979BE0D77}"/>
              </a:ext>
            </a:extLst>
          </p:cNvPr>
          <p:cNvSpPr>
            <a:spLocks noChangeArrowheads="1"/>
          </p:cNvSpPr>
          <p:nvPr/>
        </p:nvSpPr>
        <p:spPr bwMode="auto">
          <a:xfrm>
            <a:off x="672913" y="1011220"/>
            <a:ext cx="65802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Get comfortable in a distraction free environment. You can either lay down or sit upright in a chair. Closing your eyes will help you focus on the different muscle groups, but you do not have to if you don’t want to! </a:t>
            </a:r>
            <a:r>
              <a:rPr lang="en-GB" altLang="en-US" sz="1400" b="1" dirty="0"/>
              <a:t>For all steps, hold the tense position for a couple of deep breaths, or however long is comfortable for you, then relax. Repeat each step three times.</a:t>
            </a:r>
          </a:p>
        </p:txBody>
      </p:sp>
      <p:sp>
        <p:nvSpPr>
          <p:cNvPr id="23588" name="Rectangle 13">
            <a:extLst>
              <a:ext uri="{FF2B5EF4-FFF2-40B4-BE49-F238E27FC236}">
                <a16:creationId xmlns:a16="http://schemas.microsoft.com/office/drawing/2014/main" id="{ABCA9BA0-0E9D-6E3C-887A-8EA6BB728AB5}"/>
              </a:ext>
            </a:extLst>
          </p:cNvPr>
          <p:cNvSpPr>
            <a:spLocks noChangeArrowheads="1"/>
          </p:cNvSpPr>
          <p:nvPr/>
        </p:nvSpPr>
        <p:spPr bwMode="auto">
          <a:xfrm>
            <a:off x="681787" y="2146936"/>
            <a:ext cx="66171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Draw a deep breath in through your nose and feel your abdomen rise as you fill your body with air. Then slowly exhale from your mouth, pulling your belly-button towards your spine. </a:t>
            </a:r>
          </a:p>
        </p:txBody>
      </p:sp>
      <p:sp>
        <p:nvSpPr>
          <p:cNvPr id="23589" name="Rectangle 14">
            <a:extLst>
              <a:ext uri="{FF2B5EF4-FFF2-40B4-BE49-F238E27FC236}">
                <a16:creationId xmlns:a16="http://schemas.microsoft.com/office/drawing/2014/main" id="{A954706E-072C-3A70-7DA9-4FC6CDE5630C}"/>
              </a:ext>
            </a:extLst>
          </p:cNvPr>
          <p:cNvSpPr>
            <a:spLocks noChangeArrowheads="1"/>
          </p:cNvSpPr>
          <p:nvPr/>
        </p:nvSpPr>
        <p:spPr bwMode="auto">
          <a:xfrm>
            <a:off x="691420" y="2874528"/>
            <a:ext cx="65733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Start with your feet. Clench your toes with your heel pressing towards the ground. Squeeze tightly for a couple of breaths and then release. It may help to say ‘relax’ whilst you release the tension. Next, flex your feet with your toes pointing towards your head. </a:t>
            </a:r>
          </a:p>
        </p:txBody>
      </p:sp>
      <p:sp>
        <p:nvSpPr>
          <p:cNvPr id="23590" name="Rectangle 15">
            <a:extLst>
              <a:ext uri="{FF2B5EF4-FFF2-40B4-BE49-F238E27FC236}">
                <a16:creationId xmlns:a16="http://schemas.microsoft.com/office/drawing/2014/main" id="{B1CFD8E5-C3CD-128C-6485-1767646CFB64}"/>
              </a:ext>
            </a:extLst>
          </p:cNvPr>
          <p:cNvSpPr>
            <a:spLocks noChangeArrowheads="1"/>
          </p:cNvSpPr>
          <p:nvPr/>
        </p:nvSpPr>
        <p:spPr bwMode="auto">
          <a:xfrm>
            <a:off x="685859" y="3576954"/>
            <a:ext cx="65656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Next move to your legs. Stretch your leg out, with your toes pointing towards the sky, feel the back of your leg tightening. Hold this for a couple of deep breaths and then release. Then, point your toes down into the ground with your leg straight for a couple of deep breaths. </a:t>
            </a:r>
          </a:p>
        </p:txBody>
      </p:sp>
      <p:sp>
        <p:nvSpPr>
          <p:cNvPr id="23591" name="Rectangle 16">
            <a:extLst>
              <a:ext uri="{FF2B5EF4-FFF2-40B4-BE49-F238E27FC236}">
                <a16:creationId xmlns:a16="http://schemas.microsoft.com/office/drawing/2014/main" id="{E9E68832-DFAD-4227-76F5-D51883B135C0}"/>
              </a:ext>
            </a:extLst>
          </p:cNvPr>
          <p:cNvSpPr>
            <a:spLocks noChangeArrowheads="1"/>
          </p:cNvSpPr>
          <p:nvPr/>
        </p:nvSpPr>
        <p:spPr bwMode="auto">
          <a:xfrm>
            <a:off x="688715" y="4456021"/>
            <a:ext cx="6548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Now move onto your glutes. Squeeze your buttocks muscles for a couple of deep breaths. Remember, you should only feel tension and not pain. </a:t>
            </a:r>
          </a:p>
        </p:txBody>
      </p:sp>
      <p:sp>
        <p:nvSpPr>
          <p:cNvPr id="23592" name="Rectangle 17">
            <a:extLst>
              <a:ext uri="{FF2B5EF4-FFF2-40B4-BE49-F238E27FC236}">
                <a16:creationId xmlns:a16="http://schemas.microsoft.com/office/drawing/2014/main" id="{55EED8A6-8EF6-BCFE-B69B-D3BD36054161}"/>
              </a:ext>
            </a:extLst>
          </p:cNvPr>
          <p:cNvSpPr>
            <a:spLocks noChangeArrowheads="1"/>
          </p:cNvSpPr>
          <p:nvPr/>
        </p:nvSpPr>
        <p:spPr bwMode="auto">
          <a:xfrm>
            <a:off x="668248" y="4996401"/>
            <a:ext cx="6548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To tense your stomach and chest, pull your belly button in towards your naval as tight as you can. Breath in deeply, filling up your chest and lungs with air.</a:t>
            </a:r>
            <a:endParaRPr lang="en-GB" altLang="en-US" sz="1400" i="1" dirty="0"/>
          </a:p>
        </p:txBody>
      </p:sp>
      <p:sp>
        <p:nvSpPr>
          <p:cNvPr id="23593" name="Rectangle 18">
            <a:extLst>
              <a:ext uri="{FF2B5EF4-FFF2-40B4-BE49-F238E27FC236}">
                <a16:creationId xmlns:a16="http://schemas.microsoft.com/office/drawing/2014/main" id="{B2E8EF24-267F-8739-73CE-78FC0300E60A}"/>
              </a:ext>
            </a:extLst>
          </p:cNvPr>
          <p:cNvSpPr>
            <a:spLocks noChangeArrowheads="1"/>
          </p:cNvSpPr>
          <p:nvPr/>
        </p:nvSpPr>
        <p:spPr bwMode="auto">
          <a:xfrm>
            <a:off x="697415" y="5486712"/>
            <a:ext cx="6548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Next, tense your shoulder blades and back. Push your shoulder blades backwards, as if you are trying to get them to touch. This will push your chest forwards.</a:t>
            </a:r>
          </a:p>
        </p:txBody>
      </p:sp>
      <p:sp>
        <p:nvSpPr>
          <p:cNvPr id="23594" name="Rectangle 19">
            <a:extLst>
              <a:ext uri="{FF2B5EF4-FFF2-40B4-BE49-F238E27FC236}">
                <a16:creationId xmlns:a16="http://schemas.microsoft.com/office/drawing/2014/main" id="{FF3BC40A-8363-81B0-6F92-F16EA6FD710C}"/>
              </a:ext>
            </a:extLst>
          </p:cNvPr>
          <p:cNvSpPr>
            <a:spLocks noChangeArrowheads="1"/>
          </p:cNvSpPr>
          <p:nvPr/>
        </p:nvSpPr>
        <p:spPr bwMode="auto">
          <a:xfrm>
            <a:off x="679553" y="5965833"/>
            <a:ext cx="65377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Now tense the muscles in your shoulders as you bring your shoulders up towards your ears.</a:t>
            </a:r>
          </a:p>
        </p:txBody>
      </p:sp>
      <p:sp>
        <p:nvSpPr>
          <p:cNvPr id="23595" name="Rectangle 24">
            <a:extLst>
              <a:ext uri="{FF2B5EF4-FFF2-40B4-BE49-F238E27FC236}">
                <a16:creationId xmlns:a16="http://schemas.microsoft.com/office/drawing/2014/main" id="{73A2DF11-D11B-D12F-A732-1CC977147862}"/>
              </a:ext>
            </a:extLst>
          </p:cNvPr>
          <p:cNvSpPr>
            <a:spLocks noChangeArrowheads="1"/>
          </p:cNvSpPr>
          <p:nvPr/>
        </p:nvSpPr>
        <p:spPr bwMode="auto">
          <a:xfrm>
            <a:off x="699275" y="6482091"/>
            <a:ext cx="6527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Be careful when tensing your neck muscles! Face forward, and </a:t>
            </a:r>
            <a:r>
              <a:rPr lang="en-GB" altLang="en-US" sz="1400" u="sng" dirty="0"/>
              <a:t>SLOWLY</a:t>
            </a:r>
            <a:r>
              <a:rPr lang="en-GB" altLang="en-US" sz="1400" dirty="0"/>
              <a:t> pull your head back to look up at the ceiling. </a:t>
            </a:r>
          </a:p>
        </p:txBody>
      </p:sp>
      <p:sp>
        <p:nvSpPr>
          <p:cNvPr id="23596" name="Rectangle 25">
            <a:extLst>
              <a:ext uri="{FF2B5EF4-FFF2-40B4-BE49-F238E27FC236}">
                <a16:creationId xmlns:a16="http://schemas.microsoft.com/office/drawing/2014/main" id="{1FB244E3-EDC6-3EA4-7312-9FD2967D0A57}"/>
              </a:ext>
            </a:extLst>
          </p:cNvPr>
          <p:cNvSpPr>
            <a:spLocks noChangeArrowheads="1"/>
          </p:cNvSpPr>
          <p:nvPr/>
        </p:nvSpPr>
        <p:spPr bwMode="auto">
          <a:xfrm>
            <a:off x="656052" y="6990983"/>
            <a:ext cx="6678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Squeeze your teeth together to tense your jaw. Open your mouth as wide as you can, as if you are yawning, to relax your mouth and jaw.</a:t>
            </a:r>
          </a:p>
        </p:txBody>
      </p:sp>
      <p:sp>
        <p:nvSpPr>
          <p:cNvPr id="23597" name="Rectangle 27">
            <a:extLst>
              <a:ext uri="{FF2B5EF4-FFF2-40B4-BE49-F238E27FC236}">
                <a16:creationId xmlns:a16="http://schemas.microsoft.com/office/drawing/2014/main" id="{7B8D04F2-56B7-FA5A-D6F0-73F2384F119D}"/>
              </a:ext>
            </a:extLst>
          </p:cNvPr>
          <p:cNvSpPr>
            <a:spLocks noChangeArrowheads="1"/>
          </p:cNvSpPr>
          <p:nvPr/>
        </p:nvSpPr>
        <p:spPr bwMode="auto">
          <a:xfrm>
            <a:off x="669629" y="7554648"/>
            <a:ext cx="53967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To tense your eyes and cheeks, squeeze your eyes tight shut. </a:t>
            </a:r>
          </a:p>
        </p:txBody>
      </p:sp>
      <p:sp>
        <p:nvSpPr>
          <p:cNvPr id="23598" name="Rectangle 28">
            <a:extLst>
              <a:ext uri="{FF2B5EF4-FFF2-40B4-BE49-F238E27FC236}">
                <a16:creationId xmlns:a16="http://schemas.microsoft.com/office/drawing/2014/main" id="{EC590518-7F78-18D6-3505-29D2803EDBBD}"/>
              </a:ext>
            </a:extLst>
          </p:cNvPr>
          <p:cNvSpPr>
            <a:spLocks noChangeArrowheads="1"/>
          </p:cNvSpPr>
          <p:nvPr/>
        </p:nvSpPr>
        <p:spPr bwMode="auto">
          <a:xfrm>
            <a:off x="678541" y="7815804"/>
            <a:ext cx="6633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Raise your eyebrows as high as they will go, as if you were surprised, to tense your forehead. </a:t>
            </a:r>
          </a:p>
        </p:txBody>
      </p:sp>
      <p:sp>
        <p:nvSpPr>
          <p:cNvPr id="23599" name="Rectangle 29">
            <a:extLst>
              <a:ext uri="{FF2B5EF4-FFF2-40B4-BE49-F238E27FC236}">
                <a16:creationId xmlns:a16="http://schemas.microsoft.com/office/drawing/2014/main" id="{A2664D7E-F5F8-458D-5AD0-55D0270CF9BB}"/>
              </a:ext>
            </a:extLst>
          </p:cNvPr>
          <p:cNvSpPr>
            <a:spLocks noChangeArrowheads="1"/>
          </p:cNvSpPr>
          <p:nvPr/>
        </p:nvSpPr>
        <p:spPr bwMode="auto">
          <a:xfrm>
            <a:off x="664909" y="8378852"/>
            <a:ext cx="66324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To tense  your upper arms, bring your forearms up to your shoulder to ‘make a muscle’. </a:t>
            </a:r>
          </a:p>
        </p:txBody>
      </p:sp>
      <p:sp>
        <p:nvSpPr>
          <p:cNvPr id="23600" name="Rectangle 43">
            <a:extLst>
              <a:ext uri="{FF2B5EF4-FFF2-40B4-BE49-F238E27FC236}">
                <a16:creationId xmlns:a16="http://schemas.microsoft.com/office/drawing/2014/main" id="{4387440D-7A19-BAA1-264D-C5B94524C818}"/>
              </a:ext>
            </a:extLst>
          </p:cNvPr>
          <p:cNvSpPr>
            <a:spLocks noChangeArrowheads="1"/>
          </p:cNvSpPr>
          <p:nvPr/>
        </p:nvSpPr>
        <p:spPr bwMode="auto">
          <a:xfrm>
            <a:off x="655057" y="8717120"/>
            <a:ext cx="662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Finally, to tense your hand and forearm, make fists with both of your hands</a:t>
            </a:r>
            <a:r>
              <a:rPr lang="en-GB" altLang="en-US" sz="1228" dirty="0"/>
              <a:t>.</a:t>
            </a:r>
          </a:p>
        </p:txBody>
      </p:sp>
      <p:sp>
        <p:nvSpPr>
          <p:cNvPr id="45" name="Rectangle 44">
            <a:extLst>
              <a:ext uri="{FF2B5EF4-FFF2-40B4-BE49-F238E27FC236}">
                <a16:creationId xmlns:a16="http://schemas.microsoft.com/office/drawing/2014/main" id="{F90399AB-C105-42DD-8E45-CE2291E43BC4}"/>
              </a:ext>
            </a:extLst>
          </p:cNvPr>
          <p:cNvSpPr/>
          <p:nvPr/>
        </p:nvSpPr>
        <p:spPr>
          <a:xfrm>
            <a:off x="1063194" y="9213371"/>
            <a:ext cx="5758736" cy="738664"/>
          </a:xfrm>
          <a:prstGeom prst="rect">
            <a:avLst/>
          </a:prstGeom>
          <a:solidFill>
            <a:schemeClr val="accent4">
              <a:lumMod val="20000"/>
              <a:lumOff val="80000"/>
              <a:alpha val="35000"/>
            </a:schemeClr>
          </a:solidFill>
        </p:spPr>
        <p:txBody>
          <a:bodyPr>
            <a:spAutoFit/>
          </a:bodyPr>
          <a:lstStyle/>
          <a:p>
            <a:pPr algn="ctr" eaLnBrk="1" hangingPunct="1">
              <a:defRPr/>
            </a:pPr>
            <a:r>
              <a:rPr lang="en-GB" sz="1400" i="1" dirty="0">
                <a:cs typeface="Arial" charset="0"/>
              </a:rPr>
              <a:t>Practice means progress. Only through practice can you become more aware of how your muscles respond to tensions and relaxation. Training your body to respond differently to stress is like any training – practice is the key!</a:t>
            </a:r>
          </a:p>
        </p:txBody>
      </p:sp>
      <p:sp>
        <p:nvSpPr>
          <p:cNvPr id="23602" name="Rectangle 45">
            <a:extLst>
              <a:ext uri="{FF2B5EF4-FFF2-40B4-BE49-F238E27FC236}">
                <a16:creationId xmlns:a16="http://schemas.microsoft.com/office/drawing/2014/main" id="{0983882A-EB36-A062-5928-A6C1450FD0AB}"/>
              </a:ext>
            </a:extLst>
          </p:cNvPr>
          <p:cNvSpPr>
            <a:spLocks noChangeArrowheads="1"/>
          </p:cNvSpPr>
          <p:nvPr/>
        </p:nvSpPr>
        <p:spPr bwMode="auto">
          <a:xfrm>
            <a:off x="2476173" y="488476"/>
            <a:ext cx="2661627"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a:t>Progressive Muscle Relaxation</a:t>
            </a:r>
          </a:p>
        </p:txBody>
      </p:sp>
      <p:cxnSp>
        <p:nvCxnSpPr>
          <p:cNvPr id="63" name="Straight Connector 62">
            <a:extLst>
              <a:ext uri="{FF2B5EF4-FFF2-40B4-BE49-F238E27FC236}">
                <a16:creationId xmlns:a16="http://schemas.microsoft.com/office/drawing/2014/main" id="{2CF9AEF2-9260-C6D1-6C62-1B0C99A75517}"/>
              </a:ext>
            </a:extLst>
          </p:cNvPr>
          <p:cNvCxnSpPr>
            <a:cxnSpLocks/>
          </p:cNvCxnSpPr>
          <p:nvPr/>
        </p:nvCxnSpPr>
        <p:spPr>
          <a:xfrm>
            <a:off x="225433" y="979618"/>
            <a:ext cx="75323" cy="814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BE02EDC-9CEC-18C8-98B8-63BE31D28ABF}"/>
              </a:ext>
            </a:extLst>
          </p:cNvPr>
          <p:cNvCxnSpPr>
            <a:cxnSpLocks/>
          </p:cNvCxnSpPr>
          <p:nvPr/>
        </p:nvCxnSpPr>
        <p:spPr>
          <a:xfrm>
            <a:off x="7298961" y="988483"/>
            <a:ext cx="35281" cy="8131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5">
            <a:extLst>
              <a:ext uri="{FF2B5EF4-FFF2-40B4-BE49-F238E27FC236}">
                <a16:creationId xmlns:a16="http://schemas.microsoft.com/office/drawing/2014/main" id="{3A8E7217-5FC7-97D2-F19B-4C70C82A83A6}"/>
              </a:ext>
            </a:extLst>
          </p:cNvPr>
          <p:cNvSpPr>
            <a:spLocks noGrp="1"/>
          </p:cNvSpPr>
          <p:nvPr>
            <p:ph type="ftr" sz="quarter" idx="11"/>
          </p:nvPr>
        </p:nvSpPr>
        <p:spPr>
          <a:xfrm>
            <a:off x="2293889" y="9961089"/>
            <a:ext cx="3381374" cy="568077"/>
          </a:xfrm>
        </p:spPr>
        <p:txBody>
          <a:bodyPr/>
          <a:lstStyle/>
          <a:p>
            <a:pPr>
              <a:defRPr/>
            </a:pPr>
            <a:r>
              <a:rPr lang="en-GB" sz="1000" dirty="0"/>
              <a:t>Developed by: </a:t>
            </a:r>
          </a:p>
          <a:p>
            <a:pPr>
              <a:defRPr/>
            </a:pPr>
            <a:r>
              <a:rPr lang="en-GB" sz="1000" dirty="0"/>
              <a:t>Jessica Stacey (Undergraduate Assistant Psychologist) and Dr Hayley Thompson (Principal Clinical Psychologist)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E88D7AC-5358-D8FC-0A47-CEFE600B7624}"/>
              </a:ext>
            </a:extLst>
          </p:cNvPr>
          <p:cNvSpPr>
            <a:spLocks noGrp="1"/>
          </p:cNvSpPr>
          <p:nvPr>
            <p:ph type="title"/>
          </p:nvPr>
        </p:nvSpPr>
        <p:spPr>
          <a:xfrm>
            <a:off x="1100968" y="-286823"/>
            <a:ext cx="5414828" cy="1780809"/>
          </a:xfrm>
        </p:spPr>
        <p:txBody>
          <a:bodyPr/>
          <a:lstStyle/>
          <a:p>
            <a:pPr eaLnBrk="1" hangingPunct="1"/>
            <a:r>
              <a:rPr lang="en-GB" altLang="en-US" sz="1842" u="sng" dirty="0"/>
              <a:t>Contents </a:t>
            </a:r>
          </a:p>
        </p:txBody>
      </p:sp>
      <p:sp>
        <p:nvSpPr>
          <p:cNvPr id="3075" name="Content Placeholder 2">
            <a:extLst>
              <a:ext uri="{FF2B5EF4-FFF2-40B4-BE49-F238E27FC236}">
                <a16:creationId xmlns:a16="http://schemas.microsoft.com/office/drawing/2014/main" id="{FC2EDBBD-2574-6472-B4D4-3BDA6CF1698D}"/>
              </a:ext>
            </a:extLst>
          </p:cNvPr>
          <p:cNvSpPr>
            <a:spLocks noGrp="1"/>
          </p:cNvSpPr>
          <p:nvPr>
            <p:ph idx="1"/>
          </p:nvPr>
        </p:nvSpPr>
        <p:spPr>
          <a:xfrm>
            <a:off x="1043879" y="862209"/>
            <a:ext cx="5630999" cy="8652028"/>
          </a:xfrm>
        </p:spPr>
        <p:txBody>
          <a:bodyPr/>
          <a:lstStyle/>
          <a:p>
            <a:pPr marL="0" indent="0" eaLnBrk="1" hangingPunct="1">
              <a:buNone/>
              <a:defRPr/>
            </a:pPr>
            <a:endParaRPr lang="en-GB" altLang="en-US" sz="1579" dirty="0"/>
          </a:p>
          <a:p>
            <a:pPr marL="0" indent="0" eaLnBrk="1" hangingPunct="1">
              <a:buNone/>
              <a:defRPr/>
            </a:pPr>
            <a:r>
              <a:rPr lang="en-GB" altLang="en-US" sz="1579" dirty="0"/>
              <a:t>The Impact of a Health Condition …………………………..…….See p.3</a:t>
            </a:r>
            <a:endParaRPr lang="en-GB" altLang="en-US" sz="1579" dirty="0">
              <a:cs typeface="Calibri"/>
            </a:endParaRPr>
          </a:p>
          <a:p>
            <a:pPr marL="0" indent="0" eaLnBrk="1" hangingPunct="1">
              <a:buNone/>
              <a:defRPr/>
            </a:pPr>
            <a:endParaRPr lang="en-GB" altLang="en-US" sz="1579" dirty="0"/>
          </a:p>
          <a:p>
            <a:pPr marL="0" indent="0" eaLnBrk="1" hangingPunct="1">
              <a:buNone/>
              <a:defRPr/>
            </a:pPr>
            <a:r>
              <a:rPr lang="en-GB" altLang="en-US" sz="1579" dirty="0"/>
              <a:t>Adjustment to a Health Condition ...................................See p.4</a:t>
            </a:r>
          </a:p>
          <a:p>
            <a:pPr marL="0" indent="0" eaLnBrk="1" hangingPunct="1">
              <a:buNone/>
              <a:defRPr/>
            </a:pPr>
            <a:endParaRPr lang="en-GB" altLang="en-US" sz="1579" dirty="0">
              <a:cs typeface="Calibri"/>
            </a:endParaRPr>
          </a:p>
          <a:p>
            <a:pPr marL="0" indent="0" eaLnBrk="1" hangingPunct="1">
              <a:buNone/>
              <a:defRPr/>
            </a:pPr>
            <a:r>
              <a:rPr lang="en-GB" altLang="en-US" sz="1579" dirty="0"/>
              <a:t>Resilience: Healthy Bodies Help with Health Minds ………See p.8</a:t>
            </a:r>
          </a:p>
          <a:p>
            <a:pPr marL="0" indent="0" eaLnBrk="1" hangingPunct="1">
              <a:buNone/>
              <a:defRPr/>
            </a:pPr>
            <a:endParaRPr lang="en-GB" altLang="en-US" sz="1579" dirty="0"/>
          </a:p>
          <a:p>
            <a:pPr marL="0" indent="0">
              <a:buNone/>
              <a:defRPr/>
            </a:pPr>
            <a:r>
              <a:rPr lang="en-GB" altLang="en-US" sz="1579" dirty="0">
                <a:solidFill>
                  <a:srgbClr val="000000"/>
                </a:solidFill>
                <a:cs typeface="Calibri"/>
              </a:rPr>
              <a:t>Difficult Emotions ………………………………………………………. See p.10</a:t>
            </a:r>
          </a:p>
          <a:p>
            <a:pPr marL="0" indent="0">
              <a:buNone/>
              <a:defRPr/>
            </a:pPr>
            <a:endParaRPr lang="en-GB" altLang="en-US" sz="1579" dirty="0">
              <a:solidFill>
                <a:srgbClr val="000000"/>
              </a:solidFill>
              <a:cs typeface="Calibri"/>
            </a:endParaRPr>
          </a:p>
          <a:p>
            <a:pPr marL="0" indent="0" eaLnBrk="1" hangingPunct="1">
              <a:buNone/>
              <a:defRPr/>
            </a:pPr>
            <a:r>
              <a:rPr lang="en-GB" altLang="en-US" sz="1579" dirty="0"/>
              <a:t>Difficult Thoughts ………………………………………………………. See p.12</a:t>
            </a:r>
          </a:p>
          <a:p>
            <a:pPr marL="0" indent="0" eaLnBrk="1" hangingPunct="1">
              <a:buNone/>
              <a:defRPr/>
            </a:pPr>
            <a:endParaRPr lang="en-GB" altLang="en-US" sz="1579" dirty="0"/>
          </a:p>
          <a:p>
            <a:pPr marL="0" indent="0" eaLnBrk="1" hangingPunct="1">
              <a:buNone/>
              <a:defRPr/>
            </a:pPr>
            <a:r>
              <a:rPr lang="en-GB" altLang="en-US" sz="1579" dirty="0"/>
              <a:t>Motivation to Change ………………………………………………….See p.13</a:t>
            </a:r>
            <a:endParaRPr lang="en-GB" altLang="en-US" sz="1579" dirty="0">
              <a:solidFill>
                <a:srgbClr val="000000"/>
              </a:solidFill>
              <a:cs typeface="Calibri"/>
            </a:endParaRPr>
          </a:p>
          <a:p>
            <a:pPr marL="0" indent="0" eaLnBrk="1" hangingPunct="1">
              <a:buNone/>
              <a:defRPr/>
            </a:pPr>
            <a:endParaRPr lang="en-GB" altLang="en-US" sz="1579" dirty="0">
              <a:solidFill>
                <a:srgbClr val="FF0000"/>
              </a:solidFill>
            </a:endParaRPr>
          </a:p>
          <a:p>
            <a:pPr marL="0" indent="0" eaLnBrk="1" hangingPunct="1">
              <a:buNone/>
              <a:defRPr/>
            </a:pPr>
            <a:r>
              <a:rPr lang="en-GB" altLang="en-US" sz="1579" dirty="0"/>
              <a:t>Burnout ………………………………………………………………..……. See p.14</a:t>
            </a:r>
          </a:p>
          <a:p>
            <a:pPr marL="0" indent="0" eaLnBrk="1" hangingPunct="1">
              <a:buNone/>
              <a:defRPr/>
            </a:pPr>
            <a:endParaRPr lang="en-GB" altLang="en-US" sz="1579" dirty="0"/>
          </a:p>
          <a:p>
            <a:pPr marL="0" indent="0" eaLnBrk="1" hangingPunct="1">
              <a:buNone/>
              <a:defRPr/>
            </a:pPr>
            <a:r>
              <a:rPr lang="en-GB" altLang="en-US" sz="1579" dirty="0"/>
              <a:t>How Can I Improve my Wellbeing? ………………………………See p.15</a:t>
            </a:r>
          </a:p>
          <a:p>
            <a:pPr marL="0" indent="0" eaLnBrk="1" hangingPunct="1">
              <a:buNone/>
              <a:defRPr/>
            </a:pPr>
            <a:endParaRPr lang="en-GB" altLang="en-US" sz="1579" dirty="0"/>
          </a:p>
          <a:p>
            <a:pPr marL="0" indent="0" eaLnBrk="1" hangingPunct="1">
              <a:buNone/>
              <a:defRPr/>
            </a:pPr>
            <a:r>
              <a:rPr lang="en-GB" altLang="en-US" sz="1579" dirty="0">
                <a:solidFill>
                  <a:srgbClr val="000000"/>
                </a:solidFill>
                <a:cs typeface="Calibri"/>
              </a:rPr>
              <a:t>Coping with my Health Condition ...................................See p.17</a:t>
            </a:r>
          </a:p>
          <a:p>
            <a:pPr marL="0" indent="0" eaLnBrk="1" hangingPunct="1">
              <a:buNone/>
              <a:defRPr/>
            </a:pPr>
            <a:endParaRPr lang="en-GB" altLang="en-US" sz="1579" dirty="0"/>
          </a:p>
          <a:p>
            <a:pPr marL="0" indent="0" eaLnBrk="1" hangingPunct="1">
              <a:buNone/>
              <a:defRPr/>
            </a:pPr>
            <a:r>
              <a:rPr lang="en-GB" altLang="en-US" sz="1579" dirty="0"/>
              <a:t>Contents: Guided Self-Help Worksheets……………………… See p.18</a:t>
            </a:r>
            <a:endParaRPr lang="en-GB" altLang="en-US" sz="1579" dirty="0">
              <a:cs typeface="Calibri"/>
            </a:endParaRPr>
          </a:p>
          <a:p>
            <a:pPr marL="0" indent="0" eaLnBrk="1" hangingPunct="1">
              <a:buNone/>
              <a:defRPr/>
            </a:pPr>
            <a:endParaRPr lang="en-GB" altLang="en-US" sz="1579" dirty="0"/>
          </a:p>
          <a:p>
            <a:pPr marL="0" indent="0" eaLnBrk="1" hangingPunct="1">
              <a:buNone/>
              <a:defRPr/>
            </a:pPr>
            <a:r>
              <a:rPr lang="en-GB" altLang="en-US" sz="1579" dirty="0"/>
              <a:t>Calming The Body………………………………………………………. See p.19</a:t>
            </a:r>
            <a:endParaRPr lang="en-GB" altLang="en-US" sz="1579" dirty="0">
              <a:cs typeface="Calibri"/>
            </a:endParaRPr>
          </a:p>
          <a:p>
            <a:pPr marL="0" indent="0" eaLnBrk="1" hangingPunct="1">
              <a:buNone/>
              <a:defRPr/>
            </a:pPr>
            <a:endParaRPr lang="en-GB" altLang="en-US" sz="1579" dirty="0"/>
          </a:p>
          <a:p>
            <a:pPr marL="0" indent="0" eaLnBrk="1" hangingPunct="1">
              <a:buNone/>
              <a:defRPr/>
            </a:pPr>
            <a:r>
              <a:rPr lang="en-GB" altLang="en-US" sz="1579" dirty="0"/>
              <a:t>Calming The Mind……………………………………………..………… See p.21</a:t>
            </a:r>
            <a:endParaRPr lang="en-GB" altLang="en-US" sz="1579" dirty="0">
              <a:cs typeface="Calibri"/>
            </a:endParaRPr>
          </a:p>
          <a:p>
            <a:pPr marL="0" indent="0" eaLnBrk="1" hangingPunct="1">
              <a:buNone/>
              <a:defRPr/>
            </a:pPr>
            <a:endParaRPr lang="en-GB" altLang="en-US" sz="1579" dirty="0"/>
          </a:p>
          <a:p>
            <a:pPr marL="0" indent="0" eaLnBrk="1" hangingPunct="1">
              <a:buNone/>
              <a:defRPr/>
            </a:pPr>
            <a:r>
              <a:rPr lang="en-GB" altLang="en-US" sz="1579" dirty="0"/>
              <a:t>Supporting Children/Young Adults ……………………..…..….. See p.26</a:t>
            </a:r>
            <a:endParaRPr lang="en-GB" altLang="en-US" sz="1579" dirty="0">
              <a:cs typeface="Calibri"/>
            </a:endParaRPr>
          </a:p>
          <a:p>
            <a:pPr marL="0" indent="0" eaLnBrk="1" hangingPunct="1">
              <a:buNone/>
              <a:defRPr/>
            </a:pPr>
            <a:endParaRPr lang="en-GB" altLang="en-US" sz="1579" dirty="0"/>
          </a:p>
          <a:p>
            <a:pPr marL="0" indent="0" eaLnBrk="1" hangingPunct="1">
              <a:buNone/>
              <a:defRPr/>
            </a:pPr>
            <a:r>
              <a:rPr lang="en-GB" altLang="en-US" sz="1579" dirty="0"/>
              <a:t>Online Support……………………………………………………………. See p.27</a:t>
            </a:r>
            <a:endParaRPr lang="en-GB" altLang="en-US" sz="1579" dirty="0">
              <a:cs typeface="Calibri"/>
            </a:endParaRPr>
          </a:p>
          <a:p>
            <a:pPr marL="0" indent="0" eaLnBrk="1" hangingPunct="1">
              <a:buNone/>
              <a:defRPr/>
            </a:pPr>
            <a:endParaRPr lang="en-GB" altLang="en-US" sz="1579" dirty="0"/>
          </a:p>
          <a:p>
            <a:pPr marL="0" indent="0" eaLnBrk="1" hangingPunct="1">
              <a:buNone/>
              <a:defRPr/>
            </a:pPr>
            <a:r>
              <a:rPr lang="en-GB" altLang="en-US" sz="1579" dirty="0"/>
              <a:t>Local Support………………………………………………………………. See p.29</a:t>
            </a:r>
            <a:endParaRPr lang="en-GB" altLang="en-US" dirty="0"/>
          </a:p>
          <a:p>
            <a:pPr marL="0" indent="0" eaLnBrk="1" hangingPunct="1">
              <a:buNone/>
              <a:defRPr/>
            </a:pPr>
            <a:endParaRPr lang="en-GB" altLang="en-US" dirty="0">
              <a:highlight>
                <a:srgbClr val="00FF00"/>
              </a:highlight>
            </a:endParaRPr>
          </a:p>
          <a:p>
            <a:pPr marL="370976" indent="-370976" eaLnBrk="1" hangingPunct="1">
              <a:buFont typeface="Arial" charset="0"/>
              <a:buChar char="•"/>
              <a:defRPr/>
            </a:pPr>
            <a:endParaRPr lang="en-GB" altLang="en-US" dirty="0">
              <a:cs typeface="Calibri"/>
            </a:endParaRPr>
          </a:p>
          <a:p>
            <a:pPr marL="0" indent="0" eaLnBrk="1" hangingPunct="1">
              <a:buNone/>
              <a:defRPr/>
            </a:pPr>
            <a:endParaRPr lang="en-GB" altLang="en-US" dirty="0">
              <a:cs typeface="Calibri"/>
            </a:endParaRPr>
          </a:p>
        </p:txBody>
      </p:sp>
      <p:sp>
        <p:nvSpPr>
          <p:cNvPr id="5124" name="Slide Number Placeholder 7">
            <a:extLst>
              <a:ext uri="{FF2B5EF4-FFF2-40B4-BE49-F238E27FC236}">
                <a16:creationId xmlns:a16="http://schemas.microsoft.com/office/drawing/2014/main" id="{78D3C7F7-125B-89C3-9E69-D0335940DCA3}"/>
              </a:ext>
            </a:extLst>
          </p:cNvPr>
          <p:cNvSpPr txBox="1">
            <a:spLocks/>
          </p:cNvSpPr>
          <p:nvPr/>
        </p:nvSpPr>
        <p:spPr bwMode="auto">
          <a:xfrm>
            <a:off x="6045359" y="495906"/>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2FCDC670-22A1-844C-8CE6-7CEB2873E60B}" type="slidenum">
              <a:rPr lang="en-GB" altLang="en-US" sz="789"/>
              <a:pPr algn="r" eaLnBrk="1" hangingPunct="1">
                <a:spcBef>
                  <a:spcPct val="0"/>
                </a:spcBef>
                <a:buFontTx/>
                <a:buNone/>
              </a:pPr>
              <a:t>2</a:t>
            </a:fld>
            <a:endParaRPr lang="en-GB" altLang="en-US" sz="789" dirty="0"/>
          </a:p>
        </p:txBody>
      </p:sp>
      <p:sp>
        <p:nvSpPr>
          <p:cNvPr id="5" name="Oval 4">
            <a:extLst>
              <a:ext uri="{FF2B5EF4-FFF2-40B4-BE49-F238E27FC236}">
                <a16:creationId xmlns:a16="http://schemas.microsoft.com/office/drawing/2014/main" id="{869FC858-6C75-2948-A5F7-D3E979DEB030}"/>
              </a:ext>
            </a:extLst>
          </p:cNvPr>
          <p:cNvSpPr/>
          <p:nvPr/>
        </p:nvSpPr>
        <p:spPr>
          <a:xfrm>
            <a:off x="6082953" y="565640"/>
            <a:ext cx="247837" cy="29656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D35D3801-88F4-172B-357A-16B4E8858DF8}"/>
              </a:ext>
            </a:extLst>
          </p:cNvPr>
          <p:cNvSpPr>
            <a:spLocks noGrp="1"/>
          </p:cNvSpPr>
          <p:nvPr>
            <p:ph type="ftr" sz="quarter" idx="11"/>
          </p:nvPr>
        </p:nvSpPr>
        <p:spPr>
          <a:xfrm>
            <a:off x="1743075" y="9730631"/>
            <a:ext cx="4095749" cy="568077"/>
          </a:xfrm>
        </p:spPr>
        <p:txBody>
          <a:bodyPr/>
          <a:lstStyle/>
          <a:p>
            <a:pPr>
              <a:defRPr/>
            </a:pPr>
            <a:r>
              <a:rPr lang="en-GB" sz="1100" dirty="0"/>
              <a:t>Developed by: </a:t>
            </a:r>
          </a:p>
          <a:p>
            <a:pPr>
              <a:defRPr/>
            </a:pPr>
            <a:r>
              <a:rPr lang="en-GB" sz="1100" dirty="0"/>
              <a:t>Dr Hayley Thompson (Principal Clinical Psychologist)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a:extLst>
              <a:ext uri="{FF2B5EF4-FFF2-40B4-BE49-F238E27FC236}">
                <a16:creationId xmlns:a16="http://schemas.microsoft.com/office/drawing/2014/main" id="{B80455D1-484C-27AB-726B-350CA70BB59E}"/>
              </a:ext>
            </a:extLst>
          </p:cNvPr>
          <p:cNvSpPr txBox="1">
            <a:spLocks noChangeArrowheads="1"/>
          </p:cNvSpPr>
          <p:nvPr/>
        </p:nvSpPr>
        <p:spPr bwMode="auto">
          <a:xfrm>
            <a:off x="2055035" y="353361"/>
            <a:ext cx="3347196"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dirty="0">
                <a:latin typeface="+mn-lt"/>
              </a:rPr>
              <a:t>Calming The Body: </a:t>
            </a:r>
          </a:p>
          <a:p>
            <a:pPr algn="ctr" eaLnBrk="1" hangingPunct="1">
              <a:spcBef>
                <a:spcPct val="0"/>
              </a:spcBef>
              <a:buFontTx/>
              <a:buNone/>
            </a:pPr>
            <a:r>
              <a:rPr lang="en-GB" altLang="en-US" sz="1579" dirty="0">
                <a:latin typeface="+mn-lt"/>
              </a:rPr>
              <a:t>Deep Breathing</a:t>
            </a:r>
          </a:p>
        </p:txBody>
      </p:sp>
      <p:sp>
        <p:nvSpPr>
          <p:cNvPr id="25603" name="TextBox 19">
            <a:extLst>
              <a:ext uri="{FF2B5EF4-FFF2-40B4-BE49-F238E27FC236}">
                <a16:creationId xmlns:a16="http://schemas.microsoft.com/office/drawing/2014/main" id="{082C3266-D9DB-28D7-6F89-87C362B641D1}"/>
              </a:ext>
            </a:extLst>
          </p:cNvPr>
          <p:cNvSpPr txBox="1">
            <a:spLocks noChangeArrowheads="1"/>
          </p:cNvSpPr>
          <p:nvPr/>
        </p:nvSpPr>
        <p:spPr bwMode="auto">
          <a:xfrm>
            <a:off x="197224" y="1177957"/>
            <a:ext cx="7100047" cy="738664"/>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dirty="0">
                <a:latin typeface="+mn-lt"/>
              </a:rPr>
              <a:t>During periods of anxiety, the body triggers the </a:t>
            </a:r>
            <a:r>
              <a:rPr lang="en-GB" altLang="en-US" sz="1400" b="1" dirty="0">
                <a:latin typeface="+mn-lt"/>
              </a:rPr>
              <a:t>Fight or Flight Response</a:t>
            </a:r>
            <a:r>
              <a:rPr lang="en-GB" altLang="en-US" sz="1400" dirty="0">
                <a:latin typeface="+mn-lt"/>
              </a:rPr>
              <a:t>. Breathing is shallow, uncontrolled, and muscles become tense. Deep breathing triggers the </a:t>
            </a:r>
            <a:r>
              <a:rPr lang="en-GB" altLang="en-US" sz="1400" b="1" dirty="0">
                <a:latin typeface="+mn-lt"/>
              </a:rPr>
              <a:t>Relaxation Response</a:t>
            </a:r>
            <a:r>
              <a:rPr lang="en-GB" altLang="en-US" sz="1400" dirty="0">
                <a:latin typeface="+mn-lt"/>
              </a:rPr>
              <a:t>, whereby breathing becomes deeper, controlled, slower, and the symptoms of anxiety reduce.</a:t>
            </a:r>
          </a:p>
        </p:txBody>
      </p:sp>
      <p:grpSp>
        <p:nvGrpSpPr>
          <p:cNvPr id="25604" name="Group 28">
            <a:extLst>
              <a:ext uri="{FF2B5EF4-FFF2-40B4-BE49-F238E27FC236}">
                <a16:creationId xmlns:a16="http://schemas.microsoft.com/office/drawing/2014/main" id="{DFEBBB00-0914-6BD3-6850-EB023EC1286B}"/>
              </a:ext>
            </a:extLst>
          </p:cNvPr>
          <p:cNvGrpSpPr>
            <a:grpSpLocks/>
          </p:cNvGrpSpPr>
          <p:nvPr/>
        </p:nvGrpSpPr>
        <p:grpSpPr bwMode="auto">
          <a:xfrm>
            <a:off x="229813" y="2081527"/>
            <a:ext cx="7100047" cy="6000857"/>
            <a:chOff x="260771" y="2214768"/>
            <a:chExt cx="6059952" cy="6931295"/>
          </a:xfrm>
        </p:grpSpPr>
        <p:grpSp>
          <p:nvGrpSpPr>
            <p:cNvPr id="25614" name="Group 18">
              <a:extLst>
                <a:ext uri="{FF2B5EF4-FFF2-40B4-BE49-F238E27FC236}">
                  <a16:creationId xmlns:a16="http://schemas.microsoft.com/office/drawing/2014/main" id="{0E29CDB8-6E2B-231C-21A2-24DEDCBD7542}"/>
                </a:ext>
              </a:extLst>
            </p:cNvPr>
            <p:cNvGrpSpPr>
              <a:grpSpLocks/>
            </p:cNvGrpSpPr>
            <p:nvPr/>
          </p:nvGrpSpPr>
          <p:grpSpPr bwMode="auto">
            <a:xfrm>
              <a:off x="279542" y="3744347"/>
              <a:ext cx="6028265" cy="5401716"/>
              <a:chOff x="310542" y="3517658"/>
              <a:chExt cx="6028265" cy="5401716"/>
            </a:xfrm>
          </p:grpSpPr>
          <p:grpSp>
            <p:nvGrpSpPr>
              <p:cNvPr id="25619" name="Group 6">
                <a:extLst>
                  <a:ext uri="{FF2B5EF4-FFF2-40B4-BE49-F238E27FC236}">
                    <a16:creationId xmlns:a16="http://schemas.microsoft.com/office/drawing/2014/main" id="{139B060F-78D8-2585-8E05-0A23D657C8F0}"/>
                  </a:ext>
                </a:extLst>
              </p:cNvPr>
              <p:cNvGrpSpPr>
                <a:grpSpLocks/>
              </p:cNvGrpSpPr>
              <p:nvPr/>
            </p:nvGrpSpPr>
            <p:grpSpPr bwMode="auto">
              <a:xfrm>
                <a:off x="472695" y="3612136"/>
                <a:ext cx="5866112" cy="5307238"/>
                <a:chOff x="457196" y="3612136"/>
                <a:chExt cx="5866112" cy="5307238"/>
              </a:xfrm>
            </p:grpSpPr>
            <p:pic>
              <p:nvPicPr>
                <p:cNvPr id="25625" name="Picture 7">
                  <a:extLst>
                    <a:ext uri="{FF2B5EF4-FFF2-40B4-BE49-F238E27FC236}">
                      <a16:creationId xmlns:a16="http://schemas.microsoft.com/office/drawing/2014/main" id="{E12DD59B-C579-A127-735A-43C81EB1B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4" t="14195" r="91051" b="76588"/>
                <a:stretch>
                  <a:fillRect/>
                </a:stretch>
              </p:blipFill>
              <p:spPr bwMode="auto">
                <a:xfrm>
                  <a:off x="492062" y="3612136"/>
                  <a:ext cx="1418097" cy="121083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5626" name="Picture 8">
                  <a:extLst>
                    <a:ext uri="{FF2B5EF4-FFF2-40B4-BE49-F238E27FC236}">
                      <a16:creationId xmlns:a16="http://schemas.microsoft.com/office/drawing/2014/main" id="{75912D3E-879F-1CA5-4B0B-444532013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310" t="42236" r="65126" b="49200"/>
                <a:stretch>
                  <a:fillRect/>
                </a:stretch>
              </p:blipFill>
              <p:spPr bwMode="auto">
                <a:xfrm>
                  <a:off x="536809" y="5145397"/>
                  <a:ext cx="1320862" cy="137829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5627" name="Picture 9">
                  <a:extLst>
                    <a:ext uri="{FF2B5EF4-FFF2-40B4-BE49-F238E27FC236}">
                      <a16:creationId xmlns:a16="http://schemas.microsoft.com/office/drawing/2014/main" id="{298C56F6-C830-9654-6BB7-9BC8F9DAB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254" t="27544" r="61102" b="62923"/>
                <a:stretch>
                  <a:fillRect/>
                </a:stretch>
              </p:blipFill>
              <p:spPr bwMode="auto">
                <a:xfrm>
                  <a:off x="488199" y="6873046"/>
                  <a:ext cx="1418097" cy="1251263"/>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5628" name="TextBox 5">
                  <a:extLst>
                    <a:ext uri="{FF2B5EF4-FFF2-40B4-BE49-F238E27FC236}">
                      <a16:creationId xmlns:a16="http://schemas.microsoft.com/office/drawing/2014/main" id="{8C5657F6-98CF-8971-35F5-1C97425631EF}"/>
                    </a:ext>
                  </a:extLst>
                </p:cNvPr>
                <p:cNvSpPr txBox="1">
                  <a:spLocks noChangeArrowheads="1"/>
                </p:cNvSpPr>
                <p:nvPr/>
              </p:nvSpPr>
              <p:spPr bwMode="auto">
                <a:xfrm>
                  <a:off x="2216258" y="3894387"/>
                  <a:ext cx="4107050" cy="35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latin typeface="+mn-lt"/>
                    </a:rPr>
                    <a:t>1. </a:t>
                  </a:r>
                  <a:r>
                    <a:rPr lang="en-GB" altLang="en-US" sz="1400" b="1" dirty="0">
                      <a:latin typeface="+mn-lt"/>
                    </a:rPr>
                    <a:t>Inhale</a:t>
                  </a:r>
                  <a:r>
                    <a:rPr lang="en-GB" altLang="en-US" sz="1400" dirty="0">
                      <a:latin typeface="+mn-lt"/>
                    </a:rPr>
                    <a:t>. Breath in slowly through your nose for 4-8 seconds.</a:t>
                  </a:r>
                </a:p>
              </p:txBody>
            </p:sp>
            <p:sp>
              <p:nvSpPr>
                <p:cNvPr id="25629" name="TextBox 14">
                  <a:extLst>
                    <a:ext uri="{FF2B5EF4-FFF2-40B4-BE49-F238E27FC236}">
                      <a16:creationId xmlns:a16="http://schemas.microsoft.com/office/drawing/2014/main" id="{1D5D4DE4-450E-E0ED-46B6-38BD75F97B9B}"/>
                    </a:ext>
                  </a:extLst>
                </p:cNvPr>
                <p:cNvSpPr txBox="1">
                  <a:spLocks noChangeArrowheads="1"/>
                </p:cNvSpPr>
                <p:nvPr/>
              </p:nvSpPr>
              <p:spPr bwMode="auto">
                <a:xfrm>
                  <a:off x="2216258" y="5378652"/>
                  <a:ext cx="4107050" cy="60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latin typeface="+mn-lt"/>
                    </a:rPr>
                    <a:t>2. </a:t>
                  </a:r>
                  <a:r>
                    <a:rPr lang="en-GB" altLang="en-US" sz="1400" b="1" dirty="0">
                      <a:latin typeface="+mn-lt"/>
                    </a:rPr>
                    <a:t>Pause</a:t>
                  </a:r>
                  <a:r>
                    <a:rPr lang="en-GB" altLang="en-US" sz="1400" dirty="0">
                      <a:latin typeface="+mn-lt"/>
                    </a:rPr>
                    <a:t>. Hold the air in your lungs for 4-8 seconds (however long is most comfortable for you).</a:t>
                  </a:r>
                </a:p>
              </p:txBody>
            </p:sp>
            <p:sp>
              <p:nvSpPr>
                <p:cNvPr id="25630" name="TextBox 15">
                  <a:extLst>
                    <a:ext uri="{FF2B5EF4-FFF2-40B4-BE49-F238E27FC236}">
                      <a16:creationId xmlns:a16="http://schemas.microsoft.com/office/drawing/2014/main" id="{827AEC8B-0190-8BD3-891F-2D78D63AD1DF}"/>
                    </a:ext>
                  </a:extLst>
                </p:cNvPr>
                <p:cNvSpPr txBox="1">
                  <a:spLocks noChangeArrowheads="1"/>
                </p:cNvSpPr>
                <p:nvPr/>
              </p:nvSpPr>
              <p:spPr bwMode="auto">
                <a:xfrm>
                  <a:off x="2216256" y="7037013"/>
                  <a:ext cx="4107050" cy="60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latin typeface="+mn-lt"/>
                    </a:rPr>
                    <a:t>3. </a:t>
                  </a:r>
                  <a:r>
                    <a:rPr lang="en-GB" altLang="en-US" sz="1400" b="1" dirty="0">
                      <a:latin typeface="+mn-lt"/>
                    </a:rPr>
                    <a:t>Exhale</a:t>
                  </a:r>
                  <a:r>
                    <a:rPr lang="en-GB" altLang="en-US" sz="1400" dirty="0">
                      <a:latin typeface="+mn-lt"/>
                    </a:rPr>
                    <a:t>. Breath out slowly through your mouth for 4-8 seconds.</a:t>
                  </a:r>
                </a:p>
              </p:txBody>
            </p:sp>
            <p:sp>
              <p:nvSpPr>
                <p:cNvPr id="25631" name="TextBox 16">
                  <a:extLst>
                    <a:ext uri="{FF2B5EF4-FFF2-40B4-BE49-F238E27FC236}">
                      <a16:creationId xmlns:a16="http://schemas.microsoft.com/office/drawing/2014/main" id="{D3F0DB90-0CB7-320A-8530-79BA452EAECF}"/>
                    </a:ext>
                  </a:extLst>
                </p:cNvPr>
                <p:cNvSpPr txBox="1">
                  <a:spLocks noChangeArrowheads="1"/>
                </p:cNvSpPr>
                <p:nvPr/>
              </p:nvSpPr>
              <p:spPr bwMode="auto">
                <a:xfrm>
                  <a:off x="457196" y="8315028"/>
                  <a:ext cx="5866111" cy="60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b="1" dirty="0">
                      <a:latin typeface="+mn-lt"/>
                    </a:rPr>
                    <a:t>Repeat. </a:t>
                  </a:r>
                  <a:r>
                    <a:rPr lang="en-GB" altLang="en-US" sz="1400" dirty="0">
                      <a:latin typeface="+mn-lt"/>
                    </a:rPr>
                    <a:t>Practice for at least 2 minutes. As your technique improves, practice for 5-10 minutes. </a:t>
                  </a:r>
                  <a:endParaRPr lang="en-GB" altLang="en-US" sz="1400" b="1" dirty="0">
                    <a:latin typeface="+mn-lt"/>
                  </a:endParaRPr>
                </a:p>
              </p:txBody>
            </p:sp>
          </p:grpSp>
          <p:sp>
            <p:nvSpPr>
              <p:cNvPr id="8" name="Rectangle 7">
                <a:extLst>
                  <a:ext uri="{FF2B5EF4-FFF2-40B4-BE49-F238E27FC236}">
                    <a16:creationId xmlns:a16="http://schemas.microsoft.com/office/drawing/2014/main" id="{1A477C7D-E2DB-56AE-A867-516DDE909894}"/>
                  </a:ext>
                </a:extLst>
              </p:cNvPr>
              <p:cNvSpPr/>
              <p:nvPr/>
            </p:nvSpPr>
            <p:spPr>
              <a:xfrm>
                <a:off x="310542" y="3517658"/>
                <a:ext cx="6012170" cy="5368628"/>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0" name="Straight Connector 9">
                <a:extLst>
                  <a:ext uri="{FF2B5EF4-FFF2-40B4-BE49-F238E27FC236}">
                    <a16:creationId xmlns:a16="http://schemas.microsoft.com/office/drawing/2014/main" id="{4FB80A58-1DDC-3533-201E-414DEB16F785}"/>
                  </a:ext>
                </a:extLst>
              </p:cNvPr>
              <p:cNvCxnSpPr/>
              <p:nvPr/>
            </p:nvCxnSpPr>
            <p:spPr>
              <a:xfrm>
                <a:off x="310542" y="4928211"/>
                <a:ext cx="601217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F3A683-F7DA-D80C-FBD2-AF5877DADD30}"/>
                  </a:ext>
                </a:extLst>
              </p:cNvPr>
              <p:cNvCxnSpPr/>
              <p:nvPr/>
            </p:nvCxnSpPr>
            <p:spPr>
              <a:xfrm>
                <a:off x="310542" y="6754469"/>
                <a:ext cx="601217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5A88314-AF8E-45F8-0E0A-81881C790983}"/>
                  </a:ext>
                </a:extLst>
              </p:cNvPr>
              <p:cNvCxnSpPr/>
              <p:nvPr/>
            </p:nvCxnSpPr>
            <p:spPr>
              <a:xfrm>
                <a:off x="325902" y="8257401"/>
                <a:ext cx="6012169"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C5FC27-4FD1-5B90-7D6F-BADE03388895}"/>
                  </a:ext>
                </a:extLst>
              </p:cNvPr>
              <p:cNvCxnSpPr/>
              <p:nvPr/>
            </p:nvCxnSpPr>
            <p:spPr>
              <a:xfrm flipV="1">
                <a:off x="2061461" y="3517658"/>
                <a:ext cx="0" cy="473974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5615" name="TextBox 33">
              <a:extLst>
                <a:ext uri="{FF2B5EF4-FFF2-40B4-BE49-F238E27FC236}">
                  <a16:creationId xmlns:a16="http://schemas.microsoft.com/office/drawing/2014/main" id="{AD4D07E4-B65A-2EF8-46C5-EDF67AEE3140}"/>
                </a:ext>
              </a:extLst>
            </p:cNvPr>
            <p:cNvSpPr txBox="1">
              <a:spLocks noChangeArrowheads="1"/>
            </p:cNvSpPr>
            <p:nvPr/>
          </p:nvSpPr>
          <p:spPr bwMode="auto">
            <a:xfrm>
              <a:off x="305351" y="2374676"/>
              <a:ext cx="6001719" cy="110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latin typeface="+mn-lt"/>
                </a:rPr>
                <a:t>Sit or lie down comfortably. Close your eyes if it makes you feel more comfortable. Place your hand on your stomach, if you breath deeply enough, you should notice your hand rising and falling with each inhalation and exhalation. Imagine a balloon blowing up in your stomach as you breath in, and deflating as you breath out.</a:t>
              </a:r>
            </a:p>
          </p:txBody>
        </p:sp>
        <p:cxnSp>
          <p:nvCxnSpPr>
            <p:cNvPr id="35" name="Straight Connector 34">
              <a:extLst>
                <a:ext uri="{FF2B5EF4-FFF2-40B4-BE49-F238E27FC236}">
                  <a16:creationId xmlns:a16="http://schemas.microsoft.com/office/drawing/2014/main" id="{5F2E1A22-192C-0F69-25C6-6680C60C7780}"/>
                </a:ext>
              </a:extLst>
            </p:cNvPr>
            <p:cNvCxnSpPr/>
            <p:nvPr/>
          </p:nvCxnSpPr>
          <p:spPr>
            <a:xfrm>
              <a:off x="260771" y="2214768"/>
              <a:ext cx="6059952" cy="1598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B73143-316B-B4B8-DE5E-F0824430E3A0}"/>
                </a:ext>
              </a:extLst>
            </p:cNvPr>
            <p:cNvCxnSpPr/>
            <p:nvPr/>
          </p:nvCxnSpPr>
          <p:spPr>
            <a:xfrm flipV="1">
              <a:off x="279542" y="2214768"/>
              <a:ext cx="15359" cy="176763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D292301-24AC-C2B4-4FE5-37D513FA5E9D}"/>
                </a:ext>
              </a:extLst>
            </p:cNvPr>
            <p:cNvCxnSpPr/>
            <p:nvPr/>
          </p:nvCxnSpPr>
          <p:spPr>
            <a:xfrm flipV="1">
              <a:off x="6290005" y="2214768"/>
              <a:ext cx="6826" cy="179605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508C340E-D208-6D1C-3756-ABB97E1A463E}"/>
              </a:ext>
            </a:extLst>
          </p:cNvPr>
          <p:cNvCxnSpPr>
            <a:cxnSpLocks/>
          </p:cNvCxnSpPr>
          <p:nvPr/>
        </p:nvCxnSpPr>
        <p:spPr>
          <a:xfrm>
            <a:off x="251012" y="8608707"/>
            <a:ext cx="3025211"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06" name="TextBox 30">
            <a:extLst>
              <a:ext uri="{FF2B5EF4-FFF2-40B4-BE49-F238E27FC236}">
                <a16:creationId xmlns:a16="http://schemas.microsoft.com/office/drawing/2014/main" id="{74F0AC1B-4CAC-A691-D740-D63C05F0A213}"/>
              </a:ext>
            </a:extLst>
          </p:cNvPr>
          <p:cNvSpPr txBox="1">
            <a:spLocks noChangeArrowheads="1"/>
          </p:cNvSpPr>
          <p:nvPr/>
        </p:nvSpPr>
        <p:spPr bwMode="auto">
          <a:xfrm>
            <a:off x="3328106" y="8419539"/>
            <a:ext cx="1087421"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600" b="1" dirty="0">
                <a:latin typeface="Kristen ITC" panose="020F0502020204030204" pitchFamily="34" charset="0"/>
              </a:rPr>
              <a:t>Tips</a:t>
            </a:r>
          </a:p>
        </p:txBody>
      </p:sp>
      <p:cxnSp>
        <p:nvCxnSpPr>
          <p:cNvPr id="45" name="Straight Connector 44">
            <a:extLst>
              <a:ext uri="{FF2B5EF4-FFF2-40B4-BE49-F238E27FC236}">
                <a16:creationId xmlns:a16="http://schemas.microsoft.com/office/drawing/2014/main" id="{CCEE383E-1426-2A32-86C5-9092268CB1BD}"/>
              </a:ext>
            </a:extLst>
          </p:cNvPr>
          <p:cNvCxnSpPr>
            <a:cxnSpLocks/>
          </p:cNvCxnSpPr>
          <p:nvPr/>
        </p:nvCxnSpPr>
        <p:spPr>
          <a:xfrm flipV="1">
            <a:off x="3972246" y="8565590"/>
            <a:ext cx="3321624" cy="2149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08" name="TextBox 36">
            <a:extLst>
              <a:ext uri="{FF2B5EF4-FFF2-40B4-BE49-F238E27FC236}">
                <a16:creationId xmlns:a16="http://schemas.microsoft.com/office/drawing/2014/main" id="{D02AAB3E-4621-217A-1B72-D6A0DFCF2B6E}"/>
              </a:ext>
            </a:extLst>
          </p:cNvPr>
          <p:cNvSpPr txBox="1">
            <a:spLocks noChangeArrowheads="1"/>
          </p:cNvSpPr>
          <p:nvPr/>
        </p:nvSpPr>
        <p:spPr bwMode="auto">
          <a:xfrm>
            <a:off x="304800" y="8786178"/>
            <a:ext cx="6992471" cy="954107"/>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AutoNum type="arabicPeriod"/>
            </a:pPr>
            <a:r>
              <a:rPr lang="en-GB" altLang="en-US" sz="1400" dirty="0">
                <a:latin typeface="+mn-lt"/>
              </a:rPr>
              <a:t>Slow down. The most common mistake is breathing too quickly. Count each step slowly as you do so. </a:t>
            </a:r>
          </a:p>
          <a:p>
            <a:pPr eaLnBrk="1" hangingPunct="1">
              <a:spcBef>
                <a:spcPct val="0"/>
              </a:spcBef>
              <a:buFontTx/>
              <a:buAutoNum type="arabicPeriod"/>
            </a:pPr>
            <a:r>
              <a:rPr lang="en-GB" altLang="en-US" sz="1400" dirty="0">
                <a:latin typeface="+mn-lt"/>
              </a:rPr>
              <a:t>Counting your breaths takes your mind off of the source of anxiety. Counting acts as a distraction, whenever you catch your mind wandering, return to counting. </a:t>
            </a:r>
          </a:p>
        </p:txBody>
      </p:sp>
      <p:cxnSp>
        <p:nvCxnSpPr>
          <p:cNvPr id="49" name="Straight Connector 48">
            <a:extLst>
              <a:ext uri="{FF2B5EF4-FFF2-40B4-BE49-F238E27FC236}">
                <a16:creationId xmlns:a16="http://schemas.microsoft.com/office/drawing/2014/main" id="{40A201B4-DCFE-D7D0-1145-34893725C101}"/>
              </a:ext>
            </a:extLst>
          </p:cNvPr>
          <p:cNvCxnSpPr>
            <a:cxnSpLocks/>
          </p:cNvCxnSpPr>
          <p:nvPr/>
        </p:nvCxnSpPr>
        <p:spPr>
          <a:xfrm>
            <a:off x="412376" y="505794"/>
            <a:ext cx="1953537"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8E917A-A51C-53A5-7CF1-28AC53264E83}"/>
              </a:ext>
            </a:extLst>
          </p:cNvPr>
          <p:cNvCxnSpPr>
            <a:cxnSpLocks/>
          </p:cNvCxnSpPr>
          <p:nvPr/>
        </p:nvCxnSpPr>
        <p:spPr>
          <a:xfrm>
            <a:off x="5162436" y="520464"/>
            <a:ext cx="2134835"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5611" name="Slide Number Placeholder 7">
            <a:extLst>
              <a:ext uri="{FF2B5EF4-FFF2-40B4-BE49-F238E27FC236}">
                <a16:creationId xmlns:a16="http://schemas.microsoft.com/office/drawing/2014/main" id="{730C2D2E-106D-1AB2-C13B-C029EE8FC10B}"/>
              </a:ext>
            </a:extLst>
          </p:cNvPr>
          <p:cNvSpPr>
            <a:spLocks noGrp="1" noChangeArrowheads="1"/>
          </p:cNvSpPr>
          <p:nvPr>
            <p:ph type="sldNum" sz="quarter" idx="12"/>
          </p:nvPr>
        </p:nvSpPr>
        <p:spPr bwMode="auto">
          <a:xfrm>
            <a:off x="6489885" y="611580"/>
            <a:ext cx="419095" cy="3327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65788C-20E0-C745-9D15-D8BFEA04E675}" type="slidenum">
              <a:rPr lang="en-GB" altLang="en-US" sz="789">
                <a:solidFill>
                  <a:schemeClr val="tx1"/>
                </a:solidFill>
              </a:rPr>
              <a:pPr/>
              <a:t>20</a:t>
            </a:fld>
            <a:endParaRPr lang="en-GB" altLang="en-US" sz="789" dirty="0">
              <a:solidFill>
                <a:schemeClr val="tx1"/>
              </a:solidFill>
            </a:endParaRPr>
          </a:p>
        </p:txBody>
      </p:sp>
      <p:sp>
        <p:nvSpPr>
          <p:cNvPr id="33" name="Oval 32">
            <a:extLst>
              <a:ext uri="{FF2B5EF4-FFF2-40B4-BE49-F238E27FC236}">
                <a16:creationId xmlns:a16="http://schemas.microsoft.com/office/drawing/2014/main" id="{B868B4F2-80AF-D5D1-43CA-FC0DB5E077F8}"/>
              </a:ext>
            </a:extLst>
          </p:cNvPr>
          <p:cNvSpPr/>
          <p:nvPr/>
        </p:nvSpPr>
        <p:spPr>
          <a:xfrm>
            <a:off x="6603327" y="622988"/>
            <a:ext cx="277077" cy="277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E4C35C22-5501-2ABF-2110-7722033D6502}"/>
              </a:ext>
            </a:extLst>
          </p:cNvPr>
          <p:cNvSpPr>
            <a:spLocks noGrp="1"/>
          </p:cNvSpPr>
          <p:nvPr>
            <p:ph type="ftr" sz="quarter" idx="11"/>
          </p:nvPr>
        </p:nvSpPr>
        <p:spPr>
          <a:xfrm>
            <a:off x="1810461" y="10023089"/>
            <a:ext cx="3836344"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Users\Maria.Langdrige\AppData\Local\Microsoft\Windows\Temporary Internet Files\Content.IE5\EB18I1EQ\tree_of_life_by_scaryhoboclown[1].jpg">
            <a:extLst>
              <a:ext uri="{FF2B5EF4-FFF2-40B4-BE49-F238E27FC236}">
                <a16:creationId xmlns:a16="http://schemas.microsoft.com/office/drawing/2014/main" id="{9610E17C-4001-8932-BB1D-1479BCB93DAA}"/>
              </a:ext>
            </a:extLst>
          </p:cNvPr>
          <p:cNvPicPr>
            <a:picLocks noChangeAspect="1" noChangeArrowheads="1"/>
          </p:cNvPicPr>
          <p:nvPr/>
        </p:nvPicPr>
        <p:blipFill rotWithShape="1">
          <a:blip r:embed="rId3"/>
          <a:srcRect l="18310" r="20321"/>
          <a:stretch/>
        </p:blipFill>
        <p:spPr bwMode="auto">
          <a:xfrm>
            <a:off x="-9050" y="550524"/>
            <a:ext cx="7559674" cy="10157626"/>
          </a:xfrm>
          <a:prstGeom prst="rect">
            <a:avLst/>
          </a:prstGeom>
          <a:solidFill>
            <a:schemeClr val="accent6">
              <a:lumMod val="60000"/>
              <a:lumOff val="40000"/>
            </a:schemeClr>
          </a:solidFill>
        </p:spPr>
      </p:pic>
      <p:sp>
        <p:nvSpPr>
          <p:cNvPr id="5" name="TextBox 4">
            <a:extLst>
              <a:ext uri="{FF2B5EF4-FFF2-40B4-BE49-F238E27FC236}">
                <a16:creationId xmlns:a16="http://schemas.microsoft.com/office/drawing/2014/main" id="{009C45CF-A9B1-2B7C-EFCC-86BFDE25886B}"/>
              </a:ext>
            </a:extLst>
          </p:cNvPr>
          <p:cNvSpPr txBox="1"/>
          <p:nvPr/>
        </p:nvSpPr>
        <p:spPr>
          <a:xfrm>
            <a:off x="400384" y="1007082"/>
            <a:ext cx="6955229" cy="677108"/>
          </a:xfrm>
          <a:prstGeom prst="rect">
            <a:avLst/>
          </a:prstGeom>
          <a:solidFill>
            <a:schemeClr val="accent2">
              <a:lumMod val="20000"/>
              <a:lumOff val="80000"/>
            </a:schemeClr>
          </a:solidFill>
          <a:ln>
            <a:solidFill>
              <a:schemeClr val="tx1"/>
            </a:solidFill>
          </a:ln>
        </p:spPr>
        <p:txBody>
          <a:bodyPr wrap="square">
            <a:spAutoFit/>
          </a:bodyPr>
          <a:lstStyle/>
          <a:p>
            <a:pPr eaLnBrk="1" hangingPunct="1">
              <a:defRPr/>
            </a:pPr>
            <a:r>
              <a:rPr lang="en-GB" sz="1400" dirty="0">
                <a:cs typeface="Arial" charset="0"/>
              </a:rPr>
              <a:t>1. What is making you worry?</a:t>
            </a:r>
          </a:p>
          <a:p>
            <a:pPr eaLnBrk="1" hangingPunct="1">
              <a:defRPr/>
            </a:pPr>
            <a:r>
              <a:rPr lang="en-GB" sz="1200" dirty="0">
                <a:cs typeface="Arial" charset="0"/>
              </a:rPr>
              <a:t>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FA7B40EB-3308-708C-F10D-9B7189AEC248}"/>
              </a:ext>
            </a:extLst>
          </p:cNvPr>
          <p:cNvSpPr txBox="1"/>
          <p:nvPr/>
        </p:nvSpPr>
        <p:spPr>
          <a:xfrm>
            <a:off x="2524641" y="1903336"/>
            <a:ext cx="2918349" cy="307777"/>
          </a:xfrm>
          <a:prstGeom prst="rect">
            <a:avLst/>
          </a:prstGeom>
          <a:solidFill>
            <a:schemeClr val="accent6">
              <a:lumMod val="60000"/>
              <a:lumOff val="40000"/>
            </a:schemeClr>
          </a:solidFill>
          <a:ln>
            <a:solidFill>
              <a:schemeClr val="tx1"/>
            </a:solidFill>
          </a:ln>
        </p:spPr>
        <p:txBody>
          <a:bodyPr wrap="square">
            <a:spAutoFit/>
          </a:bodyPr>
          <a:lstStyle/>
          <a:p>
            <a:pPr eaLnBrk="1" hangingPunct="1">
              <a:defRPr/>
            </a:pPr>
            <a:r>
              <a:rPr lang="en-GB" sz="1400" dirty="0">
                <a:cs typeface="Arial" charset="0"/>
              </a:rPr>
              <a:t>2. Can I do anything about this issue?</a:t>
            </a:r>
          </a:p>
        </p:txBody>
      </p:sp>
      <p:sp>
        <p:nvSpPr>
          <p:cNvPr id="7" name="TextBox 6">
            <a:extLst>
              <a:ext uri="{FF2B5EF4-FFF2-40B4-BE49-F238E27FC236}">
                <a16:creationId xmlns:a16="http://schemas.microsoft.com/office/drawing/2014/main" id="{263CEFF3-06CC-F60C-7007-6C3DD2ACE30E}"/>
              </a:ext>
            </a:extLst>
          </p:cNvPr>
          <p:cNvSpPr txBox="1"/>
          <p:nvPr/>
        </p:nvSpPr>
        <p:spPr>
          <a:xfrm>
            <a:off x="1414052" y="2827518"/>
            <a:ext cx="1972952" cy="523220"/>
          </a:xfrm>
          <a:prstGeom prst="rect">
            <a:avLst/>
          </a:prstGeom>
          <a:solidFill>
            <a:schemeClr val="accent6">
              <a:lumMod val="60000"/>
              <a:lumOff val="40000"/>
            </a:schemeClr>
          </a:solidFill>
          <a:ln>
            <a:solidFill>
              <a:schemeClr val="tx1"/>
            </a:solidFill>
          </a:ln>
        </p:spPr>
        <p:txBody>
          <a:bodyPr>
            <a:spAutoFit/>
          </a:bodyPr>
          <a:lstStyle/>
          <a:p>
            <a:pPr eaLnBrk="1" hangingPunct="1">
              <a:defRPr/>
            </a:pPr>
            <a:r>
              <a:rPr lang="en-GB" sz="1400" dirty="0">
                <a:cs typeface="Arial" charset="0"/>
              </a:rPr>
              <a:t>Try to distract myself to ease my worry</a:t>
            </a:r>
          </a:p>
        </p:txBody>
      </p:sp>
      <p:sp>
        <p:nvSpPr>
          <p:cNvPr id="8" name="TextBox 7">
            <a:extLst>
              <a:ext uri="{FF2B5EF4-FFF2-40B4-BE49-F238E27FC236}">
                <a16:creationId xmlns:a16="http://schemas.microsoft.com/office/drawing/2014/main" id="{F0B09371-CCBF-777F-12CB-4AC7AE4F2A27}"/>
              </a:ext>
            </a:extLst>
          </p:cNvPr>
          <p:cNvSpPr txBox="1"/>
          <p:nvPr/>
        </p:nvSpPr>
        <p:spPr>
          <a:xfrm>
            <a:off x="4049258" y="2836358"/>
            <a:ext cx="2637095" cy="738664"/>
          </a:xfrm>
          <a:prstGeom prst="rect">
            <a:avLst/>
          </a:prstGeom>
          <a:solidFill>
            <a:schemeClr val="accent6">
              <a:lumMod val="60000"/>
              <a:lumOff val="40000"/>
            </a:schemeClr>
          </a:solidFill>
          <a:ln>
            <a:solidFill>
              <a:schemeClr val="tx1"/>
            </a:solidFill>
          </a:ln>
        </p:spPr>
        <p:txBody>
          <a:bodyPr wrap="square">
            <a:spAutoFit/>
          </a:bodyPr>
          <a:lstStyle/>
          <a:p>
            <a:pPr eaLnBrk="1" hangingPunct="1">
              <a:defRPr/>
            </a:pPr>
            <a:r>
              <a:rPr lang="en-GB" sz="1400" dirty="0">
                <a:cs typeface="Arial" charset="0"/>
              </a:rPr>
              <a:t>Make a mind-map or list showing what different things I can do to stop or improve my worry.</a:t>
            </a:r>
          </a:p>
        </p:txBody>
      </p:sp>
      <p:sp>
        <p:nvSpPr>
          <p:cNvPr id="9" name="TextBox 8">
            <a:extLst>
              <a:ext uri="{FF2B5EF4-FFF2-40B4-BE49-F238E27FC236}">
                <a16:creationId xmlns:a16="http://schemas.microsoft.com/office/drawing/2014/main" id="{DE8FE909-A28F-46A5-B89E-B38E3A9C23F5}"/>
              </a:ext>
            </a:extLst>
          </p:cNvPr>
          <p:cNvSpPr txBox="1"/>
          <p:nvPr/>
        </p:nvSpPr>
        <p:spPr>
          <a:xfrm>
            <a:off x="4542857" y="8931917"/>
            <a:ext cx="2433818" cy="1169551"/>
          </a:xfrm>
          <a:prstGeom prst="rect">
            <a:avLst/>
          </a:prstGeom>
          <a:solidFill>
            <a:schemeClr val="accent2">
              <a:lumMod val="20000"/>
              <a:lumOff val="80000"/>
            </a:schemeClr>
          </a:solidFill>
          <a:ln>
            <a:solidFill>
              <a:schemeClr val="tx1"/>
            </a:solidFill>
          </a:ln>
        </p:spPr>
        <p:txBody>
          <a:bodyPr>
            <a:spAutoFit/>
          </a:bodyPr>
          <a:lstStyle/>
          <a:p>
            <a:pPr eaLnBrk="1" hangingPunct="1">
              <a:defRPr/>
            </a:pPr>
            <a:r>
              <a:rPr lang="en-GB" sz="1400" dirty="0">
                <a:cs typeface="Arial" charset="0"/>
              </a:rPr>
              <a:t>Tip: make your mind-maps and lists colourful, you will be more likely to remember what you have written, and engage with the material more!</a:t>
            </a:r>
          </a:p>
        </p:txBody>
      </p:sp>
      <p:sp>
        <p:nvSpPr>
          <p:cNvPr id="10" name="TextBox 9">
            <a:extLst>
              <a:ext uri="{FF2B5EF4-FFF2-40B4-BE49-F238E27FC236}">
                <a16:creationId xmlns:a16="http://schemas.microsoft.com/office/drawing/2014/main" id="{D6AD1EFD-9685-5824-1CB6-EC7604FAC3B0}"/>
              </a:ext>
            </a:extLst>
          </p:cNvPr>
          <p:cNvSpPr txBox="1"/>
          <p:nvPr/>
        </p:nvSpPr>
        <p:spPr>
          <a:xfrm>
            <a:off x="2258945" y="4085413"/>
            <a:ext cx="3317957" cy="307777"/>
          </a:xfrm>
          <a:prstGeom prst="rect">
            <a:avLst/>
          </a:prstGeom>
          <a:solidFill>
            <a:schemeClr val="accent6">
              <a:lumMod val="60000"/>
              <a:lumOff val="40000"/>
            </a:schemeClr>
          </a:solidFill>
          <a:ln>
            <a:solidFill>
              <a:schemeClr val="tx1"/>
            </a:solidFill>
          </a:ln>
        </p:spPr>
        <p:txBody>
          <a:bodyPr>
            <a:spAutoFit/>
          </a:bodyPr>
          <a:lstStyle/>
          <a:p>
            <a:pPr eaLnBrk="1" hangingPunct="1">
              <a:defRPr/>
            </a:pPr>
            <a:r>
              <a:rPr lang="en-GB" sz="1100" dirty="0">
                <a:cs typeface="Arial" charset="0"/>
              </a:rPr>
              <a:t>3. </a:t>
            </a:r>
            <a:r>
              <a:rPr lang="en-GB" sz="1400" dirty="0">
                <a:cs typeface="Arial" charset="0"/>
              </a:rPr>
              <a:t>Can I do anything about it </a:t>
            </a:r>
            <a:r>
              <a:rPr lang="en-GB" sz="1400" b="1" dirty="0">
                <a:cs typeface="Arial" charset="0"/>
              </a:rPr>
              <a:t>right now</a:t>
            </a:r>
            <a:r>
              <a:rPr lang="en-GB" sz="1228" dirty="0">
                <a:cs typeface="Arial" charset="0"/>
              </a:rPr>
              <a:t>?</a:t>
            </a:r>
          </a:p>
        </p:txBody>
      </p:sp>
      <p:sp>
        <p:nvSpPr>
          <p:cNvPr id="11" name="TextBox 10">
            <a:extLst>
              <a:ext uri="{FF2B5EF4-FFF2-40B4-BE49-F238E27FC236}">
                <a16:creationId xmlns:a16="http://schemas.microsoft.com/office/drawing/2014/main" id="{2F9C8C02-E7C4-A440-41B8-F8BC1B7A967C}"/>
              </a:ext>
            </a:extLst>
          </p:cNvPr>
          <p:cNvSpPr txBox="1"/>
          <p:nvPr/>
        </p:nvSpPr>
        <p:spPr>
          <a:xfrm>
            <a:off x="339048" y="5031366"/>
            <a:ext cx="3317957" cy="677108"/>
          </a:xfrm>
          <a:prstGeom prst="rect">
            <a:avLst/>
          </a:prstGeom>
          <a:solidFill>
            <a:schemeClr val="accent6">
              <a:lumMod val="60000"/>
              <a:lumOff val="40000"/>
            </a:schemeClr>
          </a:solidFill>
          <a:ln>
            <a:solidFill>
              <a:schemeClr val="tx1"/>
            </a:solidFill>
          </a:ln>
        </p:spPr>
        <p:txBody>
          <a:bodyPr wrap="square">
            <a:spAutoFit/>
          </a:bodyPr>
          <a:lstStyle/>
          <a:p>
            <a:pPr eaLnBrk="1" hangingPunct="1">
              <a:defRPr/>
            </a:pPr>
            <a:r>
              <a:rPr lang="en-GB" sz="1400" b="1" dirty="0">
                <a:cs typeface="Arial" charset="0"/>
              </a:rPr>
              <a:t>Yes</a:t>
            </a:r>
            <a:r>
              <a:rPr lang="en-GB" sz="1400" dirty="0">
                <a:cs typeface="Arial" charset="0"/>
              </a:rPr>
              <a:t>,</a:t>
            </a:r>
            <a:r>
              <a:rPr lang="en-GB" sz="1400" b="1" dirty="0">
                <a:cs typeface="Arial" charset="0"/>
              </a:rPr>
              <a:t> </a:t>
            </a:r>
            <a:r>
              <a:rPr lang="en-GB" sz="1400" dirty="0">
                <a:cs typeface="Arial" charset="0"/>
              </a:rPr>
              <a:t>I can…</a:t>
            </a:r>
          </a:p>
          <a:p>
            <a:pPr eaLnBrk="1" hangingPunct="1">
              <a:defRPr/>
            </a:pPr>
            <a:r>
              <a:rPr lang="en-GB" sz="1200" dirty="0">
                <a:cs typeface="Arial" charset="0"/>
              </a:rPr>
              <a:t>____________________________________________________________________</a:t>
            </a:r>
            <a:endParaRPr lang="en-GB" sz="1200" b="1" dirty="0">
              <a:cs typeface="Arial" charset="0"/>
            </a:endParaRPr>
          </a:p>
        </p:txBody>
      </p:sp>
      <p:sp>
        <p:nvSpPr>
          <p:cNvPr id="12" name="TextBox 11">
            <a:extLst>
              <a:ext uri="{FF2B5EF4-FFF2-40B4-BE49-F238E27FC236}">
                <a16:creationId xmlns:a16="http://schemas.microsoft.com/office/drawing/2014/main" id="{41E67251-F52B-004B-4B0B-DD3CCF8C040C}"/>
              </a:ext>
            </a:extLst>
          </p:cNvPr>
          <p:cNvSpPr txBox="1"/>
          <p:nvPr/>
        </p:nvSpPr>
        <p:spPr>
          <a:xfrm>
            <a:off x="4689735" y="4932796"/>
            <a:ext cx="2433818" cy="523220"/>
          </a:xfrm>
          <a:prstGeom prst="rect">
            <a:avLst/>
          </a:prstGeom>
          <a:solidFill>
            <a:schemeClr val="accent6">
              <a:lumMod val="60000"/>
              <a:lumOff val="40000"/>
            </a:schemeClr>
          </a:solidFill>
          <a:ln>
            <a:solidFill>
              <a:schemeClr val="tx1"/>
            </a:solidFill>
          </a:ln>
        </p:spPr>
        <p:txBody>
          <a:bodyPr>
            <a:spAutoFit/>
          </a:bodyPr>
          <a:lstStyle/>
          <a:p>
            <a:pPr eaLnBrk="1" hangingPunct="1">
              <a:defRPr/>
            </a:pPr>
            <a:r>
              <a:rPr lang="en-GB" sz="1400" dirty="0">
                <a:cs typeface="Arial" charset="0"/>
              </a:rPr>
              <a:t>No, I cannot do anything about it in this moment.</a:t>
            </a:r>
          </a:p>
        </p:txBody>
      </p:sp>
      <p:sp>
        <p:nvSpPr>
          <p:cNvPr id="13" name="TextBox 12">
            <a:extLst>
              <a:ext uri="{FF2B5EF4-FFF2-40B4-BE49-F238E27FC236}">
                <a16:creationId xmlns:a16="http://schemas.microsoft.com/office/drawing/2014/main" id="{A3BE1A09-D1E5-0A98-C1DB-5C4E75B68702}"/>
              </a:ext>
            </a:extLst>
          </p:cNvPr>
          <p:cNvSpPr txBox="1"/>
          <p:nvPr/>
        </p:nvSpPr>
        <p:spPr>
          <a:xfrm>
            <a:off x="4769098" y="5974680"/>
            <a:ext cx="1708407" cy="1169551"/>
          </a:xfrm>
          <a:prstGeom prst="rect">
            <a:avLst/>
          </a:prstGeom>
          <a:solidFill>
            <a:schemeClr val="accent6">
              <a:lumMod val="60000"/>
              <a:lumOff val="40000"/>
            </a:schemeClr>
          </a:solidFill>
          <a:ln>
            <a:solidFill>
              <a:schemeClr val="tx1"/>
            </a:solidFill>
          </a:ln>
        </p:spPr>
        <p:txBody>
          <a:bodyPr>
            <a:spAutoFit/>
          </a:bodyPr>
          <a:lstStyle/>
          <a:p>
            <a:pPr eaLnBrk="1" hangingPunct="1">
              <a:defRPr/>
            </a:pPr>
            <a:r>
              <a:rPr lang="en-GB" sz="1400" dirty="0">
                <a:cs typeface="Arial" charset="0"/>
              </a:rPr>
              <a:t>Make a mind-map or action plan of what I can do in the future to help ease my worry.</a:t>
            </a:r>
          </a:p>
        </p:txBody>
      </p:sp>
      <p:sp>
        <p:nvSpPr>
          <p:cNvPr id="14" name="TextBox 13">
            <a:extLst>
              <a:ext uri="{FF2B5EF4-FFF2-40B4-BE49-F238E27FC236}">
                <a16:creationId xmlns:a16="http://schemas.microsoft.com/office/drawing/2014/main" id="{DA864334-2DC4-31E5-D549-CAA24D83A785}"/>
              </a:ext>
            </a:extLst>
          </p:cNvPr>
          <p:cNvSpPr txBox="1"/>
          <p:nvPr/>
        </p:nvSpPr>
        <p:spPr>
          <a:xfrm>
            <a:off x="4651446" y="7725470"/>
            <a:ext cx="1974344" cy="954107"/>
          </a:xfrm>
          <a:prstGeom prst="rect">
            <a:avLst/>
          </a:prstGeom>
          <a:solidFill>
            <a:schemeClr val="accent6">
              <a:lumMod val="60000"/>
              <a:lumOff val="40000"/>
            </a:schemeClr>
          </a:solidFill>
          <a:ln>
            <a:solidFill>
              <a:schemeClr val="tx1"/>
            </a:solidFill>
          </a:ln>
        </p:spPr>
        <p:txBody>
          <a:bodyPr>
            <a:spAutoFit/>
          </a:bodyPr>
          <a:lstStyle/>
          <a:p>
            <a:pPr eaLnBrk="1" hangingPunct="1">
              <a:defRPr/>
            </a:pPr>
            <a:r>
              <a:rPr lang="en-GB" sz="1400" dirty="0">
                <a:cs typeface="Arial" charset="0"/>
              </a:rPr>
              <a:t>Do my best to stop worrying by distracting  myself, until I can action my plan.</a:t>
            </a:r>
          </a:p>
        </p:txBody>
      </p:sp>
      <p:sp>
        <p:nvSpPr>
          <p:cNvPr id="15" name="TextBox 14">
            <a:extLst>
              <a:ext uri="{FF2B5EF4-FFF2-40B4-BE49-F238E27FC236}">
                <a16:creationId xmlns:a16="http://schemas.microsoft.com/office/drawing/2014/main" id="{6213B435-43E0-DF37-0C8B-7A3881F29D95}"/>
              </a:ext>
            </a:extLst>
          </p:cNvPr>
          <p:cNvSpPr txBox="1"/>
          <p:nvPr/>
        </p:nvSpPr>
        <p:spPr>
          <a:xfrm>
            <a:off x="1633887" y="6468796"/>
            <a:ext cx="1591450" cy="307777"/>
          </a:xfrm>
          <a:prstGeom prst="rect">
            <a:avLst/>
          </a:prstGeom>
          <a:solidFill>
            <a:schemeClr val="accent6">
              <a:lumMod val="60000"/>
              <a:lumOff val="40000"/>
            </a:schemeClr>
          </a:solidFill>
          <a:ln>
            <a:solidFill>
              <a:schemeClr val="tx1"/>
            </a:solidFill>
          </a:ln>
        </p:spPr>
        <p:txBody>
          <a:bodyPr>
            <a:spAutoFit/>
          </a:bodyPr>
          <a:lstStyle/>
          <a:p>
            <a:pPr eaLnBrk="1" hangingPunct="1">
              <a:defRPr/>
            </a:pPr>
            <a:r>
              <a:rPr lang="en-GB" sz="1400" dirty="0">
                <a:cs typeface="Arial" charset="0"/>
              </a:rPr>
              <a:t>Do this now</a:t>
            </a:r>
            <a:r>
              <a:rPr lang="en-GB" sz="1228" dirty="0">
                <a:cs typeface="Arial" charset="0"/>
              </a:rPr>
              <a:t>!</a:t>
            </a:r>
          </a:p>
        </p:txBody>
      </p:sp>
      <p:sp>
        <p:nvSpPr>
          <p:cNvPr id="16" name="TextBox 15">
            <a:extLst>
              <a:ext uri="{FF2B5EF4-FFF2-40B4-BE49-F238E27FC236}">
                <a16:creationId xmlns:a16="http://schemas.microsoft.com/office/drawing/2014/main" id="{4F1CAB51-87D5-3512-E8D4-E71FFE1B3676}"/>
              </a:ext>
            </a:extLst>
          </p:cNvPr>
          <p:cNvSpPr txBox="1"/>
          <p:nvPr/>
        </p:nvSpPr>
        <p:spPr>
          <a:xfrm>
            <a:off x="1463917" y="7795898"/>
            <a:ext cx="1590057" cy="523220"/>
          </a:xfrm>
          <a:prstGeom prst="rect">
            <a:avLst/>
          </a:prstGeom>
          <a:solidFill>
            <a:schemeClr val="accent6">
              <a:lumMod val="60000"/>
              <a:lumOff val="40000"/>
            </a:schemeClr>
          </a:solidFill>
          <a:ln>
            <a:solidFill>
              <a:schemeClr val="tx1"/>
            </a:solidFill>
          </a:ln>
        </p:spPr>
        <p:txBody>
          <a:bodyPr>
            <a:spAutoFit/>
          </a:bodyPr>
          <a:lstStyle/>
          <a:p>
            <a:pPr eaLnBrk="1" hangingPunct="1">
              <a:defRPr/>
            </a:pPr>
            <a:r>
              <a:rPr lang="en-GB" sz="1400" dirty="0">
                <a:cs typeface="Arial" charset="0"/>
              </a:rPr>
              <a:t>Stop worrying and distract yourself.</a:t>
            </a:r>
          </a:p>
        </p:txBody>
      </p:sp>
      <p:cxnSp>
        <p:nvCxnSpPr>
          <p:cNvPr id="20" name="Straight Arrow Connector 19">
            <a:extLst>
              <a:ext uri="{FF2B5EF4-FFF2-40B4-BE49-F238E27FC236}">
                <a16:creationId xmlns:a16="http://schemas.microsoft.com/office/drawing/2014/main" id="{25F8D1E3-8417-0B0A-79B9-BB0E0B99F428}"/>
              </a:ext>
            </a:extLst>
          </p:cNvPr>
          <p:cNvCxnSpPr/>
          <p:nvPr/>
        </p:nvCxnSpPr>
        <p:spPr>
          <a:xfrm>
            <a:off x="5638618" y="5470703"/>
            <a:ext cx="0" cy="4608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EA811C-106F-7DAC-0C81-252584FCDEBD}"/>
              </a:ext>
            </a:extLst>
          </p:cNvPr>
          <p:cNvCxnSpPr>
            <a:cxnSpLocks/>
          </p:cNvCxnSpPr>
          <p:nvPr/>
        </p:nvCxnSpPr>
        <p:spPr>
          <a:xfrm>
            <a:off x="5624695" y="7187717"/>
            <a:ext cx="0" cy="4981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2FBB2FA-CA30-31CB-0223-47EBDD116DDB}"/>
              </a:ext>
            </a:extLst>
          </p:cNvPr>
          <p:cNvCxnSpPr/>
          <p:nvPr/>
        </p:nvCxnSpPr>
        <p:spPr>
          <a:xfrm>
            <a:off x="4769098" y="2165098"/>
            <a:ext cx="0" cy="61402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90BE351-3762-59A7-DB80-86032D28FE35}"/>
              </a:ext>
            </a:extLst>
          </p:cNvPr>
          <p:cNvCxnSpPr/>
          <p:nvPr/>
        </p:nvCxnSpPr>
        <p:spPr>
          <a:xfrm>
            <a:off x="2812854" y="2165098"/>
            <a:ext cx="0" cy="61402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7" name="TextBox 49">
            <a:extLst>
              <a:ext uri="{FF2B5EF4-FFF2-40B4-BE49-F238E27FC236}">
                <a16:creationId xmlns:a16="http://schemas.microsoft.com/office/drawing/2014/main" id="{35961316-7AEB-013E-230C-80F64E1FB98F}"/>
              </a:ext>
            </a:extLst>
          </p:cNvPr>
          <p:cNvSpPr txBox="1">
            <a:spLocks noChangeArrowheads="1"/>
          </p:cNvSpPr>
          <p:nvPr/>
        </p:nvSpPr>
        <p:spPr bwMode="auto">
          <a:xfrm>
            <a:off x="2422998" y="2295976"/>
            <a:ext cx="639087"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579" b="1"/>
              <a:t>NO</a:t>
            </a:r>
          </a:p>
        </p:txBody>
      </p:sp>
      <p:sp>
        <p:nvSpPr>
          <p:cNvPr id="27668" name="TextBox 50">
            <a:extLst>
              <a:ext uri="{FF2B5EF4-FFF2-40B4-BE49-F238E27FC236}">
                <a16:creationId xmlns:a16="http://schemas.microsoft.com/office/drawing/2014/main" id="{9A0EBDBA-4AA0-5AB3-1F43-AFA94D9C552B}"/>
              </a:ext>
            </a:extLst>
          </p:cNvPr>
          <p:cNvSpPr txBox="1">
            <a:spLocks noChangeArrowheads="1"/>
          </p:cNvSpPr>
          <p:nvPr/>
        </p:nvSpPr>
        <p:spPr bwMode="auto">
          <a:xfrm>
            <a:off x="4769098" y="2280660"/>
            <a:ext cx="639086" cy="33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579" b="1"/>
              <a:t>YES</a:t>
            </a:r>
          </a:p>
        </p:txBody>
      </p:sp>
      <p:cxnSp>
        <p:nvCxnSpPr>
          <p:cNvPr id="52" name="Straight Arrow Connector 51">
            <a:extLst>
              <a:ext uri="{FF2B5EF4-FFF2-40B4-BE49-F238E27FC236}">
                <a16:creationId xmlns:a16="http://schemas.microsoft.com/office/drawing/2014/main" id="{47C62CD6-DDF3-D59C-0B58-B75E1FDE0F0D}"/>
              </a:ext>
            </a:extLst>
          </p:cNvPr>
          <p:cNvCxnSpPr/>
          <p:nvPr/>
        </p:nvCxnSpPr>
        <p:spPr>
          <a:xfrm>
            <a:off x="5442990" y="4499247"/>
            <a:ext cx="0" cy="4608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29886E7-2EFD-675B-F66B-7211223707EE}"/>
              </a:ext>
            </a:extLst>
          </p:cNvPr>
          <p:cNvCxnSpPr/>
          <p:nvPr/>
        </p:nvCxnSpPr>
        <p:spPr>
          <a:xfrm>
            <a:off x="2491838" y="4515676"/>
            <a:ext cx="0" cy="4608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65F9202-54EE-832C-AE46-D69EA7395F2C}"/>
              </a:ext>
            </a:extLst>
          </p:cNvPr>
          <p:cNvCxnSpPr/>
          <p:nvPr/>
        </p:nvCxnSpPr>
        <p:spPr>
          <a:xfrm>
            <a:off x="5367805" y="3575022"/>
            <a:ext cx="0" cy="4455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A8E66ED-5B92-CA68-E742-57B03EE216D5}"/>
              </a:ext>
            </a:extLst>
          </p:cNvPr>
          <p:cNvCxnSpPr>
            <a:cxnSpLocks/>
          </p:cNvCxnSpPr>
          <p:nvPr/>
        </p:nvCxnSpPr>
        <p:spPr>
          <a:xfrm>
            <a:off x="2444499" y="5881324"/>
            <a:ext cx="0" cy="50396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F3CDF29-35CD-AA24-8052-06843C6FC9D0}"/>
              </a:ext>
            </a:extLst>
          </p:cNvPr>
          <p:cNvCxnSpPr/>
          <p:nvPr/>
        </p:nvCxnSpPr>
        <p:spPr>
          <a:xfrm>
            <a:off x="2416732" y="6879575"/>
            <a:ext cx="0" cy="8186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4" name="TextBox 62">
            <a:extLst>
              <a:ext uri="{FF2B5EF4-FFF2-40B4-BE49-F238E27FC236}">
                <a16:creationId xmlns:a16="http://schemas.microsoft.com/office/drawing/2014/main" id="{941E0980-2A6E-E989-5B44-F15B462744E0}"/>
              </a:ext>
            </a:extLst>
          </p:cNvPr>
          <p:cNvSpPr txBox="1">
            <a:spLocks noChangeArrowheads="1"/>
          </p:cNvSpPr>
          <p:nvPr/>
        </p:nvSpPr>
        <p:spPr bwMode="auto">
          <a:xfrm>
            <a:off x="2219717" y="186418"/>
            <a:ext cx="3223277" cy="7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Worry Tree</a:t>
            </a:r>
          </a:p>
          <a:p>
            <a:pPr algn="ctr" eaLnBrk="1" hangingPunct="1">
              <a:spcBef>
                <a:spcPct val="0"/>
              </a:spcBef>
              <a:buFontTx/>
              <a:buNone/>
            </a:pPr>
            <a:endParaRPr lang="en-GB" altLang="en-US" sz="2456" u="sng" dirty="0"/>
          </a:p>
        </p:txBody>
      </p:sp>
      <p:pic>
        <p:nvPicPr>
          <p:cNvPr id="27675" name="Picture 5" descr="C:\Users\Maria.Langdrige\AppData\Local\Microsoft\Windows\Temporary Internet Files\Content.IE5\E913N55V\blockpage[1].gif">
            <a:extLst>
              <a:ext uri="{FF2B5EF4-FFF2-40B4-BE49-F238E27FC236}">
                <a16:creationId xmlns:a16="http://schemas.microsoft.com/office/drawing/2014/main" id="{5460BF3D-44F5-87FF-1F5E-44BC073D0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787" y="5342427"/>
            <a:ext cx="18101" cy="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19" descr="C:\Users\Maria.Langdrige\AppData\Local\Microsoft\Windows\Temporary Internet Files\Content.IE5\EB18I1EQ\blockpage[2].gif">
            <a:extLst>
              <a:ext uri="{FF2B5EF4-FFF2-40B4-BE49-F238E27FC236}">
                <a16:creationId xmlns:a16="http://schemas.microsoft.com/office/drawing/2014/main" id="{86EB110F-0B80-3692-CD40-681962BE8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787" y="5342427"/>
            <a:ext cx="18101" cy="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20" descr="C:\Users\Maria.Langdrige\AppData\Local\Microsoft\Windows\Temporary Internet Files\Content.IE5\URZJFUDR\14154-illustration-of-a-cartoon-bee-pv[1].png">
            <a:extLst>
              <a:ext uri="{FF2B5EF4-FFF2-40B4-BE49-F238E27FC236}">
                <a16:creationId xmlns:a16="http://schemas.microsoft.com/office/drawing/2014/main" id="{A9A2228B-60EE-E1AD-27E5-C15DC537F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855" y="1857387"/>
            <a:ext cx="356440" cy="3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20" descr="C:\Users\Maria.Langdrige\AppData\Local\Microsoft\Windows\Temporary Internet Files\Content.IE5\URZJFUDR\14154-illustration-of-a-cartoon-bee-pv[1].png">
            <a:extLst>
              <a:ext uri="{FF2B5EF4-FFF2-40B4-BE49-F238E27FC236}">
                <a16:creationId xmlns:a16="http://schemas.microsoft.com/office/drawing/2014/main" id="{49E677EB-B2FE-DB23-CD51-87377BD23E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540" y="2733174"/>
            <a:ext cx="368971" cy="37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21" descr="C:\Users\Maria.Langdrige\AppData\Local\Microsoft\Windows\Temporary Internet Files\Content.IE5\EB18I1EQ\clipart-butterfly-5[1].gif">
            <a:extLst>
              <a:ext uri="{FF2B5EF4-FFF2-40B4-BE49-F238E27FC236}">
                <a16:creationId xmlns:a16="http://schemas.microsoft.com/office/drawing/2014/main" id="{53D92DC9-AC64-9E2C-ED9D-7BAFE20F1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787" y="5342427"/>
            <a:ext cx="18101" cy="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24" descr="C:\Users\Maria.Langdrige\AppData\Local\Microsoft\Windows\Temporary Internet Files\Content.IE5\EB18I1EQ\398847-pretty-pink-butterfly_(1)[1].jpg">
            <a:extLst>
              <a:ext uri="{FF2B5EF4-FFF2-40B4-BE49-F238E27FC236}">
                <a16:creationId xmlns:a16="http://schemas.microsoft.com/office/drawing/2014/main" id="{A0F822FA-31F8-7B12-D711-0CA39CC6CE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94825">
            <a:off x="2029209" y="587409"/>
            <a:ext cx="459474" cy="3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24" descr="C:\Users\Maria.Langdrige\AppData\Local\Microsoft\Windows\Temporary Internet Files\Content.IE5\EB18I1EQ\398847-pretty-pink-butterfly_(1)[1].jpg">
            <a:extLst>
              <a:ext uri="{FF2B5EF4-FFF2-40B4-BE49-F238E27FC236}">
                <a16:creationId xmlns:a16="http://schemas.microsoft.com/office/drawing/2014/main" id="{5A388EE3-146D-7DE2-B8CB-CF5234376D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626752" flipH="1" flipV="1">
            <a:off x="3982424" y="5128006"/>
            <a:ext cx="417703" cy="35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17" descr="C:\Users\Maria.Langdrige\AppData\Local\Microsoft\Windows\Temporary Internet Files\Content.IE5\UV059V5Z\stock-photo-hummingbird-watercolor-drawing-262084259[1].jpg">
            <a:extLst>
              <a:ext uri="{FF2B5EF4-FFF2-40B4-BE49-F238E27FC236}">
                <a16:creationId xmlns:a16="http://schemas.microsoft.com/office/drawing/2014/main" id="{0DA7DEB7-9691-0EFE-9949-9F4283EBA1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4098"/>
          <a:stretch>
            <a:fillRect/>
          </a:stretch>
        </p:blipFill>
        <p:spPr bwMode="auto">
          <a:xfrm rot="1184477" flipH="1">
            <a:off x="591540" y="6105993"/>
            <a:ext cx="593139" cy="4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3" name="Picture 17" descr="C:\Users\Maria.Langdrige\AppData\Local\Microsoft\Windows\Temporary Internet Files\Content.IE5\UV059V5Z\stock-photo-hummingbird-watercolor-drawing-262084259[1].jpg">
            <a:extLst>
              <a:ext uri="{FF2B5EF4-FFF2-40B4-BE49-F238E27FC236}">
                <a16:creationId xmlns:a16="http://schemas.microsoft.com/office/drawing/2014/main" id="{0011756A-BC4E-FC5B-3D77-0282D85AD1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4098"/>
          <a:stretch>
            <a:fillRect/>
          </a:stretch>
        </p:blipFill>
        <p:spPr bwMode="auto">
          <a:xfrm>
            <a:off x="4097988" y="6925522"/>
            <a:ext cx="455296" cy="36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4" name="Slide Number Placeholder 2">
            <a:extLst>
              <a:ext uri="{FF2B5EF4-FFF2-40B4-BE49-F238E27FC236}">
                <a16:creationId xmlns:a16="http://schemas.microsoft.com/office/drawing/2014/main" id="{4F7D1079-3452-AB92-C358-FA03569F79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647B17-CAF6-244D-91C6-7A64DEA984BE}" type="slidenum">
              <a:rPr lang="en-GB" altLang="en-US"/>
              <a:pPr/>
              <a:t>21</a:t>
            </a:fld>
            <a:endParaRPr lang="en-GB" altLang="en-US"/>
          </a:p>
        </p:txBody>
      </p:sp>
      <p:sp>
        <p:nvSpPr>
          <p:cNvPr id="27685" name="Slide Number Placeholder 7">
            <a:extLst>
              <a:ext uri="{FF2B5EF4-FFF2-40B4-BE49-F238E27FC236}">
                <a16:creationId xmlns:a16="http://schemas.microsoft.com/office/drawing/2014/main" id="{5B48F912-A6F5-9283-1C83-569F41C15C06}"/>
              </a:ext>
            </a:extLst>
          </p:cNvPr>
          <p:cNvSpPr txBox="1">
            <a:spLocks/>
          </p:cNvSpPr>
          <p:nvPr/>
        </p:nvSpPr>
        <p:spPr bwMode="auto">
          <a:xfrm>
            <a:off x="5906644" y="339036"/>
            <a:ext cx="285431" cy="4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5D5F9EF9-A0F3-7A4C-9180-0C0319ECFD5D}" type="slidenum">
              <a:rPr lang="en-GB" altLang="en-US" sz="789"/>
              <a:pPr algn="r" eaLnBrk="1" hangingPunct="1">
                <a:spcBef>
                  <a:spcPct val="0"/>
                </a:spcBef>
                <a:buFontTx/>
                <a:buNone/>
              </a:pPr>
              <a:t>21</a:t>
            </a:fld>
            <a:endParaRPr lang="en-GB" altLang="en-US" sz="789" dirty="0"/>
          </a:p>
        </p:txBody>
      </p:sp>
      <p:sp>
        <p:nvSpPr>
          <p:cNvPr id="42" name="Oval 41">
            <a:extLst>
              <a:ext uri="{FF2B5EF4-FFF2-40B4-BE49-F238E27FC236}">
                <a16:creationId xmlns:a16="http://schemas.microsoft.com/office/drawing/2014/main" id="{A4BA1A69-C2C7-1C1E-E4D8-DCD9F9C415DF}"/>
              </a:ext>
            </a:extLst>
          </p:cNvPr>
          <p:cNvSpPr/>
          <p:nvPr/>
        </p:nvSpPr>
        <p:spPr>
          <a:xfrm>
            <a:off x="5944238" y="424345"/>
            <a:ext cx="247837" cy="29656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2330F444-9E26-70AD-5679-FA3522A1FB68}"/>
              </a:ext>
            </a:extLst>
          </p:cNvPr>
          <p:cNvSpPr>
            <a:spLocks noGrp="1"/>
          </p:cNvSpPr>
          <p:nvPr>
            <p:ph type="ftr" sz="quarter" idx="11"/>
          </p:nvPr>
        </p:nvSpPr>
        <p:spPr>
          <a:xfrm>
            <a:off x="583000" y="10095024"/>
            <a:ext cx="6160869"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Langdrige\AppData\Local\Microsoft\Windows\Temporary Internet Files\Content.IE5\EB18I1EQ\Waves_on_Straddie_beach[1].jpg">
            <a:extLst>
              <a:ext uri="{FF2B5EF4-FFF2-40B4-BE49-F238E27FC236}">
                <a16:creationId xmlns:a16="http://schemas.microsoft.com/office/drawing/2014/main" id="{0D90195B-0114-3623-4007-5D146672769A}"/>
              </a:ext>
            </a:extLst>
          </p:cNvPr>
          <p:cNvPicPr>
            <a:picLocks noChangeAspect="1" noChangeArrowheads="1"/>
          </p:cNvPicPr>
          <p:nvPr/>
        </p:nvPicPr>
        <p:blipFill rotWithShape="1">
          <a:blip r:embed="rId2"/>
          <a:srcRect l="11440" r="60744"/>
          <a:stretch/>
        </p:blipFill>
        <p:spPr bwMode="auto">
          <a:xfrm>
            <a:off x="0" y="-1"/>
            <a:ext cx="7559675" cy="10691813"/>
          </a:xfrm>
          <a:prstGeom prst="rect">
            <a:avLst/>
          </a:prstGeom>
          <a:noFill/>
          <a:effectLst>
            <a:outerShdw blurRad="50800" dist="50800" dir="5400000" algn="ctr" rotWithShape="0">
              <a:srgbClr val="000000"/>
            </a:outerShdw>
          </a:effectLst>
        </p:spPr>
      </p:pic>
      <p:sp>
        <p:nvSpPr>
          <p:cNvPr id="29699" name="Content Placeholder 2">
            <a:extLst>
              <a:ext uri="{FF2B5EF4-FFF2-40B4-BE49-F238E27FC236}">
                <a16:creationId xmlns:a16="http://schemas.microsoft.com/office/drawing/2014/main" id="{6E27B80C-F958-7A7E-4EEE-C74A3ACD3415}"/>
              </a:ext>
            </a:extLst>
          </p:cNvPr>
          <p:cNvSpPr>
            <a:spLocks noGrp="1"/>
          </p:cNvSpPr>
          <p:nvPr>
            <p:ph idx="1"/>
          </p:nvPr>
        </p:nvSpPr>
        <p:spPr>
          <a:xfrm>
            <a:off x="161366" y="1290705"/>
            <a:ext cx="7225552" cy="10098673"/>
          </a:xfrm>
        </p:spPr>
        <p:txBody>
          <a:bodyPr/>
          <a:lstStyle/>
          <a:p>
            <a:pPr marL="0" indent="0" algn="ctr">
              <a:buNone/>
            </a:pPr>
            <a:endParaRPr lang="en-GB" altLang="en-US" sz="1403" b="1" u="sng" dirty="0"/>
          </a:p>
          <a:p>
            <a:pPr marL="0" indent="0" algn="ctr">
              <a:buNone/>
            </a:pPr>
            <a:endParaRPr lang="en-GB" altLang="en-US" sz="1600" b="1" u="sng" dirty="0"/>
          </a:p>
          <a:p>
            <a:pPr marL="0" indent="0">
              <a:buNone/>
            </a:pPr>
            <a:r>
              <a:rPr lang="en-GB" altLang="en-US" sz="1400" i="1" dirty="0"/>
              <a:t>Lay down, or sit comfortably in a quiet room. Use the deep breathing techniques you learnt earlier in this pack, close your eyes and listen to somebody read you the following script. You can also read this script to yourself. You may find it more relaxing to play an audio track of crashing waves on the beach; this can be sourced on YouTube, Spotify, and most other online music platforms.</a:t>
            </a:r>
          </a:p>
          <a:p>
            <a:pPr marL="0" indent="0">
              <a:buNone/>
            </a:pPr>
            <a:endParaRPr lang="en-GB" altLang="en-US" sz="1100" i="1" dirty="0"/>
          </a:p>
          <a:p>
            <a:pPr marL="0" indent="0">
              <a:buNone/>
            </a:pPr>
            <a:r>
              <a:rPr lang="en-GB" altLang="en-US" sz="1400" dirty="0"/>
              <a:t>You’re walking down a long wooden stairway to a big, beautiful beach. It is very quiet and stretches off into the distance as far as you can see. As you look down you notice that the sunlight is reflecting off of the golden sand. You step into the sand, it feels warm so you wriggle your toes. You notice the warmth from the sand between your toes and around your feet. You notice the sounds of the waves crashing and chasing you up the shore, the water sparkles like a diamond as it retreats back. The roaring sound of the waves is so soothing that you can just let go of any worries. </a:t>
            </a:r>
          </a:p>
          <a:p>
            <a:pPr marL="0" indent="0">
              <a:buNone/>
            </a:pPr>
            <a:endParaRPr lang="en-GB" altLang="en-US" sz="1400" dirty="0"/>
          </a:p>
          <a:p>
            <a:pPr marL="0" indent="0">
              <a:buNone/>
            </a:pPr>
            <a:r>
              <a:rPr lang="en-GB" altLang="en-US" sz="1400" dirty="0"/>
              <a:t>The ocean is a beautiful light blue, with patches of darker sapphire in the deep. As you look at these deep blue areas you notice a small sailboat on the horizon. All of these sights help you to let go of any worries and relax even more.</a:t>
            </a:r>
          </a:p>
          <a:p>
            <a:pPr marL="0" indent="0">
              <a:buNone/>
            </a:pPr>
            <a:endParaRPr lang="en-GB" altLang="en-US" sz="1400" dirty="0"/>
          </a:p>
          <a:p>
            <a:pPr marL="0" indent="0">
              <a:buNone/>
            </a:pPr>
            <a:r>
              <a:rPr lang="en-GB" altLang="en-US" sz="1400" dirty="0"/>
              <a:t>As you continue walking along the beach, you become aware of the fresh salty sea air. You look up take a slow deep breath in, and breath out. This breath makes you feel refreshed and relaxed. As you look up you notice two seagulls, the wind gusts and they appear to dance in graceful circles above you. It makes you wonder how it would feel if you could fly under the warm sun. </a:t>
            </a:r>
          </a:p>
          <a:p>
            <a:pPr marL="0" indent="0">
              <a:buNone/>
            </a:pPr>
            <a:endParaRPr lang="en-GB" altLang="en-US" sz="1400" dirty="0"/>
          </a:p>
          <a:p>
            <a:pPr marL="0" indent="0">
              <a:buNone/>
            </a:pPr>
            <a:r>
              <a:rPr lang="en-GB" altLang="en-US" sz="1400" dirty="0"/>
              <a:t>You find yourself settling into a deep state of relaxation as you walk further down the beach. You feel the sun wrap its warm arms around you, the warmth relaxes all of your muscles. You notice a beach chair as you walk down the beach, once you reach it you take a seat. Laying back in this comfortable chair makes you reflect on everything you have felt, seen and thought at this beach. You drift into a deeper state of relaxation. </a:t>
            </a:r>
          </a:p>
          <a:p>
            <a:pPr marL="0" indent="0">
              <a:buNone/>
            </a:pPr>
            <a:endParaRPr lang="en-GB" altLang="en-US" sz="1400" dirty="0"/>
          </a:p>
          <a:p>
            <a:pPr marL="0" indent="0">
              <a:buNone/>
            </a:pPr>
            <a:r>
              <a:rPr lang="en-GB" altLang="en-US" sz="1400" dirty="0"/>
              <a:t>Now, feeling relaxed and at peace, you slowly rise from the beach chair and step into the warm sand to walk home. As you walk, you remember how relaxing this beach has been, and you know that you can come back to this place anytime you like. You start to climb the wooden stairs and gradually bring yourself back into the room. When you are ready, you can open your eyes.</a:t>
            </a:r>
          </a:p>
        </p:txBody>
      </p:sp>
      <p:sp>
        <p:nvSpPr>
          <p:cNvPr id="29700" name="Rectangle 3">
            <a:extLst>
              <a:ext uri="{FF2B5EF4-FFF2-40B4-BE49-F238E27FC236}">
                <a16:creationId xmlns:a16="http://schemas.microsoft.com/office/drawing/2014/main" id="{A6A1793D-97E8-C4AA-0EC4-09C22FC2A027}"/>
              </a:ext>
            </a:extLst>
          </p:cNvPr>
          <p:cNvSpPr>
            <a:spLocks noChangeArrowheads="1"/>
          </p:cNvSpPr>
          <p:nvPr/>
        </p:nvSpPr>
        <p:spPr bwMode="auto">
          <a:xfrm>
            <a:off x="2275409" y="832623"/>
            <a:ext cx="3008857"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a:t>Guided Visual Imagery Relaxation: The Beach</a:t>
            </a:r>
          </a:p>
        </p:txBody>
      </p:sp>
      <p:sp>
        <p:nvSpPr>
          <p:cNvPr id="29701" name="Slide Number Placeholder 7">
            <a:extLst>
              <a:ext uri="{FF2B5EF4-FFF2-40B4-BE49-F238E27FC236}">
                <a16:creationId xmlns:a16="http://schemas.microsoft.com/office/drawing/2014/main" id="{EE8106A5-571B-71F9-B47A-2BC50EF74F09}"/>
              </a:ext>
            </a:extLst>
          </p:cNvPr>
          <p:cNvSpPr>
            <a:spLocks noGrp="1" noChangeArrowheads="1"/>
          </p:cNvSpPr>
          <p:nvPr>
            <p:ph type="sldNum" sz="quarter" idx="12"/>
          </p:nvPr>
        </p:nvSpPr>
        <p:spPr bwMode="auto">
          <a:xfrm>
            <a:off x="6286067" y="914076"/>
            <a:ext cx="391249" cy="331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12CA45-9EA9-FC43-A3B9-7BD72753E522}" type="slidenum">
              <a:rPr lang="en-GB" altLang="en-US" sz="789">
                <a:solidFill>
                  <a:schemeClr val="tx1"/>
                </a:solidFill>
              </a:rPr>
              <a:pPr/>
              <a:t>22</a:t>
            </a:fld>
            <a:endParaRPr lang="en-GB" altLang="en-US" sz="789" dirty="0">
              <a:solidFill>
                <a:schemeClr val="tx1"/>
              </a:solidFill>
            </a:endParaRPr>
          </a:p>
        </p:txBody>
      </p:sp>
      <p:sp>
        <p:nvSpPr>
          <p:cNvPr id="12" name="Oval 11">
            <a:extLst>
              <a:ext uri="{FF2B5EF4-FFF2-40B4-BE49-F238E27FC236}">
                <a16:creationId xmlns:a16="http://schemas.microsoft.com/office/drawing/2014/main" id="{E27550DD-D26A-FCD3-EF6A-6CF0E3F5BBAB}"/>
              </a:ext>
            </a:extLst>
          </p:cNvPr>
          <p:cNvSpPr/>
          <p:nvPr/>
        </p:nvSpPr>
        <p:spPr>
          <a:xfrm>
            <a:off x="6371664" y="923126"/>
            <a:ext cx="277076" cy="27707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C2550A48-07C5-9273-BE88-2B07D9D31DAC}"/>
              </a:ext>
            </a:extLst>
          </p:cNvPr>
          <p:cNvSpPr>
            <a:spLocks noGrp="1"/>
          </p:cNvSpPr>
          <p:nvPr>
            <p:ph type="ftr" sz="quarter" idx="11"/>
          </p:nvPr>
        </p:nvSpPr>
        <p:spPr>
          <a:xfrm>
            <a:off x="1872473" y="9996880"/>
            <a:ext cx="3621191"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0">
            <a:extLst>
              <a:ext uri="{FF2B5EF4-FFF2-40B4-BE49-F238E27FC236}">
                <a16:creationId xmlns:a16="http://schemas.microsoft.com/office/drawing/2014/main" id="{6A04212A-AEB6-B649-258D-D49AF42BE71D}"/>
              </a:ext>
            </a:extLst>
          </p:cNvPr>
          <p:cNvPicPr>
            <a:picLocks noChangeAspect="1"/>
          </p:cNvPicPr>
          <p:nvPr/>
        </p:nvPicPr>
        <p:blipFill>
          <a:blip r:embed="rId3">
            <a:extLst>
              <a:ext uri="{28A0092B-C50C-407E-A947-70E740481C1C}">
                <a14:useLocalDpi xmlns:a14="http://schemas.microsoft.com/office/drawing/2010/main" val="0"/>
              </a:ext>
            </a:extLst>
          </a:blip>
          <a:srcRect l="59438" t="9302" r="22404" b="59492"/>
          <a:stretch>
            <a:fillRect/>
          </a:stretch>
        </p:blipFill>
        <p:spPr bwMode="auto">
          <a:xfrm>
            <a:off x="6424386" y="6783130"/>
            <a:ext cx="804288" cy="78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07239270-4231-4454-8635-B65EA11DA1A1}"/>
              </a:ext>
            </a:extLst>
          </p:cNvPr>
          <p:cNvSpPr>
            <a:spLocks noGrp="1"/>
          </p:cNvSpPr>
          <p:nvPr>
            <p:ph type="title"/>
          </p:nvPr>
        </p:nvSpPr>
        <p:spPr>
          <a:xfrm>
            <a:off x="2040800" y="7999"/>
            <a:ext cx="3382005" cy="1069320"/>
          </a:xfrm>
        </p:spPr>
        <p:txBody>
          <a:bodyPr/>
          <a:lstStyle/>
          <a:p>
            <a:r>
              <a:rPr lang="en-GB" altLang="en-US" sz="1579" u="sng" dirty="0"/>
              <a:t>Relaxing Safe Place Imagery</a:t>
            </a:r>
          </a:p>
        </p:txBody>
      </p:sp>
      <p:sp>
        <p:nvSpPr>
          <p:cNvPr id="30724" name="Rectangle 4">
            <a:extLst>
              <a:ext uri="{FF2B5EF4-FFF2-40B4-BE49-F238E27FC236}">
                <a16:creationId xmlns:a16="http://schemas.microsoft.com/office/drawing/2014/main" id="{CA7C2A31-2E96-0B67-922B-F8362AB1EF41}"/>
              </a:ext>
            </a:extLst>
          </p:cNvPr>
          <p:cNvSpPr>
            <a:spLocks noChangeArrowheads="1"/>
          </p:cNvSpPr>
          <p:nvPr/>
        </p:nvSpPr>
        <p:spPr bwMode="auto">
          <a:xfrm>
            <a:off x="796340" y="880073"/>
            <a:ext cx="60156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dirty="0"/>
              <a:t>All visualisations can be strengthened by engaging all of your senses in creating your ‘Safe Place’. If you any negative thoughts enter your positive imagery, discard that image and create another one. </a:t>
            </a:r>
          </a:p>
        </p:txBody>
      </p:sp>
      <p:pic>
        <p:nvPicPr>
          <p:cNvPr id="30725" name="Picture 6">
            <a:extLst>
              <a:ext uri="{FF2B5EF4-FFF2-40B4-BE49-F238E27FC236}">
                <a16:creationId xmlns:a16="http://schemas.microsoft.com/office/drawing/2014/main" id="{8076663A-6BB0-D160-B7F1-607E19749612}"/>
              </a:ext>
            </a:extLst>
          </p:cNvPr>
          <p:cNvPicPr>
            <a:picLocks noChangeAspect="1"/>
          </p:cNvPicPr>
          <p:nvPr/>
        </p:nvPicPr>
        <p:blipFill>
          <a:blip r:embed="rId3">
            <a:extLst>
              <a:ext uri="{28A0092B-C50C-407E-A947-70E740481C1C}">
                <a14:useLocalDpi xmlns:a14="http://schemas.microsoft.com/office/drawing/2010/main" val="0"/>
              </a:ext>
            </a:extLst>
          </a:blip>
          <a:srcRect l="4276" t="7376" r="2414" b="45961"/>
          <a:stretch>
            <a:fillRect/>
          </a:stretch>
        </p:blipFill>
        <p:spPr bwMode="auto">
          <a:xfrm>
            <a:off x="2129233" y="1610137"/>
            <a:ext cx="3458543" cy="98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A picture containing clipart&#10;&#10;Description automatically generated">
            <a:extLst>
              <a:ext uri="{FF2B5EF4-FFF2-40B4-BE49-F238E27FC236}">
                <a16:creationId xmlns:a16="http://schemas.microsoft.com/office/drawing/2014/main" id="{18707E45-C62E-229B-1492-75096A272F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579" y="2387180"/>
            <a:ext cx="1194728" cy="9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B8F53AD-8C9F-D5BB-9ED1-AF27A199EBF0}"/>
              </a:ext>
            </a:extLst>
          </p:cNvPr>
          <p:cNvSpPr/>
          <p:nvPr/>
        </p:nvSpPr>
        <p:spPr>
          <a:xfrm>
            <a:off x="2040800" y="2739988"/>
            <a:ext cx="5187874" cy="954107"/>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Get comfortable in a quiet place where you won’t be disturbed. Sit, or lie, comfortably. Take a few minutes to practice some deep breathing, become aware of any tension in your body, and release it with each breath. </a:t>
            </a:r>
          </a:p>
        </p:txBody>
      </p:sp>
      <p:sp>
        <p:nvSpPr>
          <p:cNvPr id="11" name="Rectangle 10">
            <a:extLst>
              <a:ext uri="{FF2B5EF4-FFF2-40B4-BE49-F238E27FC236}">
                <a16:creationId xmlns:a16="http://schemas.microsoft.com/office/drawing/2014/main" id="{821C0B50-5692-87AE-3A42-EE2DB94C3933}"/>
              </a:ext>
            </a:extLst>
          </p:cNvPr>
          <p:cNvSpPr/>
          <p:nvPr/>
        </p:nvSpPr>
        <p:spPr>
          <a:xfrm>
            <a:off x="856610" y="3698069"/>
            <a:ext cx="5896199" cy="954107"/>
          </a:xfrm>
          <a:prstGeom prst="rect">
            <a:avLst/>
          </a:prstGeom>
          <a:solidFill>
            <a:schemeClr val="accent6">
              <a:lumMod val="20000"/>
              <a:lumOff val="80000"/>
            </a:schemeClr>
          </a:solidFill>
        </p:spPr>
        <p:txBody>
          <a:bodyPr wrap="square">
            <a:spAutoFit/>
          </a:bodyPr>
          <a:lstStyle/>
          <a:p>
            <a:pPr eaLnBrk="1" hangingPunct="1">
              <a:defRPr/>
            </a:pPr>
            <a:r>
              <a:rPr lang="en-GB" sz="1400" dirty="0">
                <a:cs typeface="Arial" charset="0"/>
              </a:rPr>
              <a:t>Imagine a place where you can feel safe and relaxed. Your safe place can be somewhere you have been on holiday, somewhere you have seen a picture of, or a completely new place you create. Avoid using your home as your safe place. </a:t>
            </a:r>
          </a:p>
        </p:txBody>
      </p:sp>
      <p:pic>
        <p:nvPicPr>
          <p:cNvPr id="30729" name="Picture 11">
            <a:extLst>
              <a:ext uri="{FF2B5EF4-FFF2-40B4-BE49-F238E27FC236}">
                <a16:creationId xmlns:a16="http://schemas.microsoft.com/office/drawing/2014/main" id="{48ECA4F0-C6D2-BCC1-6ED8-B37BA470A33B}"/>
              </a:ext>
            </a:extLst>
          </p:cNvPr>
          <p:cNvPicPr>
            <a:picLocks noChangeAspect="1"/>
          </p:cNvPicPr>
          <p:nvPr/>
        </p:nvPicPr>
        <p:blipFill>
          <a:blip r:embed="rId3">
            <a:extLst>
              <a:ext uri="{28A0092B-C50C-407E-A947-70E740481C1C}">
                <a14:useLocalDpi xmlns:a14="http://schemas.microsoft.com/office/drawing/2010/main" val="0"/>
              </a:ext>
            </a:extLst>
          </a:blip>
          <a:srcRect l="4277" t="7376" r="77730" b="60315"/>
          <a:stretch>
            <a:fillRect/>
          </a:stretch>
        </p:blipFill>
        <p:spPr bwMode="auto">
          <a:xfrm>
            <a:off x="509415" y="4559132"/>
            <a:ext cx="8722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A41FE44-5E6F-9F38-D149-31903542865E}"/>
              </a:ext>
            </a:extLst>
          </p:cNvPr>
          <p:cNvSpPr/>
          <p:nvPr/>
        </p:nvSpPr>
        <p:spPr>
          <a:xfrm>
            <a:off x="1398928" y="4666770"/>
            <a:ext cx="5665260" cy="523220"/>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Look around your safe place, pay attention all the colours and shapes around you. Describe what you see aloud.</a:t>
            </a:r>
          </a:p>
        </p:txBody>
      </p:sp>
      <p:pic>
        <p:nvPicPr>
          <p:cNvPr id="30731" name="Picture 13">
            <a:extLst>
              <a:ext uri="{FF2B5EF4-FFF2-40B4-BE49-F238E27FC236}">
                <a16:creationId xmlns:a16="http://schemas.microsoft.com/office/drawing/2014/main" id="{C61C5BC4-9CC8-123D-5A0D-DF910610BC3E}"/>
              </a:ext>
            </a:extLst>
          </p:cNvPr>
          <p:cNvPicPr>
            <a:picLocks noChangeAspect="1"/>
          </p:cNvPicPr>
          <p:nvPr/>
        </p:nvPicPr>
        <p:blipFill>
          <a:blip r:embed="rId3">
            <a:extLst>
              <a:ext uri="{28A0092B-C50C-407E-A947-70E740481C1C}">
                <a14:useLocalDpi xmlns:a14="http://schemas.microsoft.com/office/drawing/2010/main" val="0"/>
              </a:ext>
            </a:extLst>
          </a:blip>
          <a:srcRect l="22990" t="8067" r="59193" b="56496"/>
          <a:stretch>
            <a:fillRect/>
          </a:stretch>
        </p:blipFill>
        <p:spPr bwMode="auto">
          <a:xfrm>
            <a:off x="6471921" y="5177837"/>
            <a:ext cx="711315" cy="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599DC38A-8ABA-BFAB-51A4-F6A6692F4D56}"/>
              </a:ext>
            </a:extLst>
          </p:cNvPr>
          <p:cNvSpPr/>
          <p:nvPr/>
        </p:nvSpPr>
        <p:spPr>
          <a:xfrm>
            <a:off x="856611" y="5219017"/>
            <a:ext cx="5515078" cy="738664"/>
          </a:xfrm>
          <a:prstGeom prst="rect">
            <a:avLst/>
          </a:prstGeom>
          <a:solidFill>
            <a:schemeClr val="accent6">
              <a:lumMod val="20000"/>
              <a:lumOff val="80000"/>
            </a:schemeClr>
          </a:solidFill>
        </p:spPr>
        <p:txBody>
          <a:bodyPr wrap="square">
            <a:spAutoFit/>
          </a:bodyPr>
          <a:lstStyle/>
          <a:p>
            <a:pPr eaLnBrk="1" hangingPunct="1">
              <a:defRPr/>
            </a:pPr>
            <a:r>
              <a:rPr lang="en-GB" sz="1400" dirty="0">
                <a:cs typeface="Arial" charset="0"/>
              </a:rPr>
              <a:t>Now focus on what you can hear. Listen to the sounds far away from you, and those close to you. Perhaps you hear is silence. You may hear the sound of running water, or the crunch of leaves under your feet.</a:t>
            </a:r>
          </a:p>
        </p:txBody>
      </p:sp>
      <p:sp>
        <p:nvSpPr>
          <p:cNvPr id="16" name="Rectangle 15">
            <a:extLst>
              <a:ext uri="{FF2B5EF4-FFF2-40B4-BE49-F238E27FC236}">
                <a16:creationId xmlns:a16="http://schemas.microsoft.com/office/drawing/2014/main" id="{E6132A7F-89DA-FB45-6792-A6D7CB9AB222}"/>
              </a:ext>
            </a:extLst>
          </p:cNvPr>
          <p:cNvSpPr/>
          <p:nvPr/>
        </p:nvSpPr>
        <p:spPr>
          <a:xfrm>
            <a:off x="1176553" y="5971382"/>
            <a:ext cx="6015666" cy="738664"/>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Now focus on any skin sensations. Notice the feel of the ground beneath your feet, or whatever is supporting you in this place. Pay attention to the temperature and direction of the wind, and anything else you can feel.</a:t>
            </a:r>
          </a:p>
        </p:txBody>
      </p:sp>
      <p:pic>
        <p:nvPicPr>
          <p:cNvPr id="30734" name="Picture 16">
            <a:extLst>
              <a:ext uri="{FF2B5EF4-FFF2-40B4-BE49-F238E27FC236}">
                <a16:creationId xmlns:a16="http://schemas.microsoft.com/office/drawing/2014/main" id="{C8744CC6-79B1-4690-9DA7-504767CBB3A7}"/>
              </a:ext>
            </a:extLst>
          </p:cNvPr>
          <p:cNvPicPr>
            <a:picLocks noChangeAspect="1"/>
          </p:cNvPicPr>
          <p:nvPr/>
        </p:nvPicPr>
        <p:blipFill>
          <a:blip r:embed="rId3">
            <a:extLst>
              <a:ext uri="{28A0092B-C50C-407E-A947-70E740481C1C}">
                <a14:useLocalDpi xmlns:a14="http://schemas.microsoft.com/office/drawing/2010/main" val="0"/>
              </a:ext>
            </a:extLst>
          </a:blip>
          <a:srcRect l="79807" t="7376" r="2414" b="58185"/>
          <a:stretch>
            <a:fillRect/>
          </a:stretch>
        </p:blipFill>
        <p:spPr bwMode="auto">
          <a:xfrm>
            <a:off x="387525" y="6093238"/>
            <a:ext cx="558330" cy="61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C3F0681A-3A51-BF2E-D5FC-C1D07112E5B4}"/>
              </a:ext>
            </a:extLst>
          </p:cNvPr>
          <p:cNvSpPr/>
          <p:nvPr/>
        </p:nvSpPr>
        <p:spPr>
          <a:xfrm>
            <a:off x="1381681" y="7462178"/>
            <a:ext cx="5430326" cy="523220"/>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Pay attention to all of these sensations whilst you spend time relaxing in your safe place.</a:t>
            </a:r>
          </a:p>
        </p:txBody>
      </p:sp>
      <p:pic>
        <p:nvPicPr>
          <p:cNvPr id="30736" name="Picture 18">
            <a:extLst>
              <a:ext uri="{FF2B5EF4-FFF2-40B4-BE49-F238E27FC236}">
                <a16:creationId xmlns:a16="http://schemas.microsoft.com/office/drawing/2014/main" id="{76203A89-47D2-3D1D-0860-9D759F45A9B9}"/>
              </a:ext>
            </a:extLst>
          </p:cNvPr>
          <p:cNvPicPr>
            <a:picLocks noChangeAspect="1"/>
          </p:cNvPicPr>
          <p:nvPr/>
        </p:nvPicPr>
        <p:blipFill>
          <a:blip r:embed="rId3">
            <a:extLst>
              <a:ext uri="{28A0092B-C50C-407E-A947-70E740481C1C}">
                <a14:useLocalDpi xmlns:a14="http://schemas.microsoft.com/office/drawing/2010/main" val="0"/>
              </a:ext>
            </a:extLst>
          </a:blip>
          <a:srcRect l="42474" t="7376" r="40842" b="61012"/>
          <a:stretch>
            <a:fillRect/>
          </a:stretch>
        </p:blipFill>
        <p:spPr bwMode="auto">
          <a:xfrm>
            <a:off x="533883" y="7494463"/>
            <a:ext cx="524914" cy="56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2AC0B232-9B66-52A1-AB96-8E31049911A6}"/>
              </a:ext>
            </a:extLst>
          </p:cNvPr>
          <p:cNvSpPr txBox="1"/>
          <p:nvPr/>
        </p:nvSpPr>
        <p:spPr>
          <a:xfrm>
            <a:off x="526578" y="6677272"/>
            <a:ext cx="5856543" cy="738664"/>
          </a:xfrm>
          <a:prstGeom prst="rect">
            <a:avLst/>
          </a:prstGeom>
          <a:solidFill>
            <a:schemeClr val="accent6">
              <a:lumMod val="20000"/>
              <a:lumOff val="80000"/>
            </a:schemeClr>
          </a:solidFill>
        </p:spPr>
        <p:txBody>
          <a:bodyPr wrap="square">
            <a:spAutoFit/>
          </a:bodyPr>
          <a:lstStyle/>
          <a:p>
            <a:pPr eaLnBrk="1" hangingPunct="1">
              <a:defRPr/>
            </a:pPr>
            <a:r>
              <a:rPr lang="en-GB" sz="1400" dirty="0">
                <a:cs typeface="Arial" charset="0"/>
              </a:rPr>
              <a:t>Take a deep breath in. Place your hand on your stomach, and imagine a balloon inflating in your stomach. Can you notice any smells there? Maybe you can taste the salty sea air as you inhale?</a:t>
            </a:r>
          </a:p>
        </p:txBody>
      </p:sp>
      <p:sp>
        <p:nvSpPr>
          <p:cNvPr id="22" name="Rectangle 21">
            <a:extLst>
              <a:ext uri="{FF2B5EF4-FFF2-40B4-BE49-F238E27FC236}">
                <a16:creationId xmlns:a16="http://schemas.microsoft.com/office/drawing/2014/main" id="{FD94C425-8CCB-9195-05A0-4B376B860CFC}"/>
              </a:ext>
            </a:extLst>
          </p:cNvPr>
          <p:cNvSpPr/>
          <p:nvPr/>
        </p:nvSpPr>
        <p:spPr>
          <a:xfrm>
            <a:off x="1073458" y="7993781"/>
            <a:ext cx="5990730" cy="523220"/>
          </a:xfrm>
          <a:prstGeom prst="rect">
            <a:avLst/>
          </a:prstGeom>
          <a:solidFill>
            <a:schemeClr val="accent6">
              <a:lumMod val="20000"/>
              <a:lumOff val="80000"/>
            </a:schemeClr>
          </a:solidFill>
        </p:spPr>
        <p:txBody>
          <a:bodyPr wrap="square">
            <a:spAutoFit/>
          </a:bodyPr>
          <a:lstStyle/>
          <a:p>
            <a:pPr eaLnBrk="1" hangingPunct="1">
              <a:defRPr/>
            </a:pPr>
            <a:r>
              <a:rPr lang="en-GB" sz="1400" dirty="0">
                <a:cs typeface="Arial" charset="0"/>
              </a:rPr>
              <a:t>Whilst you’re in your safe place, give it a name that you can use to bring that image back at any time.</a:t>
            </a:r>
          </a:p>
        </p:txBody>
      </p:sp>
      <p:sp>
        <p:nvSpPr>
          <p:cNvPr id="23" name="Rectangle 22">
            <a:extLst>
              <a:ext uri="{FF2B5EF4-FFF2-40B4-BE49-F238E27FC236}">
                <a16:creationId xmlns:a16="http://schemas.microsoft.com/office/drawing/2014/main" id="{50F8B92F-48FF-5705-5E7A-F5CA5F740A9B}"/>
              </a:ext>
            </a:extLst>
          </p:cNvPr>
          <p:cNvSpPr/>
          <p:nvPr/>
        </p:nvSpPr>
        <p:spPr>
          <a:xfrm>
            <a:off x="387525" y="8525384"/>
            <a:ext cx="5734635" cy="738664"/>
          </a:xfrm>
          <a:prstGeom prst="rect">
            <a:avLst/>
          </a:prstGeom>
          <a:solidFill>
            <a:schemeClr val="accent5">
              <a:lumMod val="20000"/>
              <a:lumOff val="80000"/>
            </a:schemeClr>
          </a:solidFill>
        </p:spPr>
        <p:txBody>
          <a:bodyPr wrap="square">
            <a:spAutoFit/>
          </a:bodyPr>
          <a:lstStyle/>
          <a:p>
            <a:pPr eaLnBrk="1" hangingPunct="1">
              <a:defRPr/>
            </a:pPr>
            <a:r>
              <a:rPr lang="en-GB" sz="1400" dirty="0">
                <a:cs typeface="Arial" charset="0"/>
              </a:rPr>
              <a:t>You can choose to stay for a while, enjoying the calmness and tranquillity. You can leave when you are ready by slowly opening your eyes and bringing yourself back to alertness in the present.</a:t>
            </a:r>
          </a:p>
        </p:txBody>
      </p:sp>
      <p:sp>
        <p:nvSpPr>
          <p:cNvPr id="30740" name="Slide Number Placeholder 7">
            <a:extLst>
              <a:ext uri="{FF2B5EF4-FFF2-40B4-BE49-F238E27FC236}">
                <a16:creationId xmlns:a16="http://schemas.microsoft.com/office/drawing/2014/main" id="{5A25696B-0A51-39CA-BF18-B729EE431E04}"/>
              </a:ext>
            </a:extLst>
          </p:cNvPr>
          <p:cNvSpPr txBox="1">
            <a:spLocks/>
          </p:cNvSpPr>
          <p:nvPr/>
        </p:nvSpPr>
        <p:spPr bwMode="auto">
          <a:xfrm>
            <a:off x="6067844" y="320580"/>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61659CE6-F3A6-8548-A88B-98FD6F80D54D}" type="slidenum">
              <a:rPr lang="en-GB" altLang="en-US" sz="789"/>
              <a:pPr algn="r" eaLnBrk="1" hangingPunct="1">
                <a:spcBef>
                  <a:spcPct val="0"/>
                </a:spcBef>
                <a:buFontTx/>
                <a:buNone/>
              </a:pPr>
              <a:t>23</a:t>
            </a:fld>
            <a:endParaRPr lang="en-GB" altLang="en-US" sz="789" dirty="0"/>
          </a:p>
        </p:txBody>
      </p:sp>
      <p:sp>
        <p:nvSpPr>
          <p:cNvPr id="25" name="Oval 24">
            <a:extLst>
              <a:ext uri="{FF2B5EF4-FFF2-40B4-BE49-F238E27FC236}">
                <a16:creationId xmlns:a16="http://schemas.microsoft.com/office/drawing/2014/main" id="{6B257669-7AB4-76F7-10B6-0EFC819F79E6}"/>
              </a:ext>
            </a:extLst>
          </p:cNvPr>
          <p:cNvSpPr/>
          <p:nvPr/>
        </p:nvSpPr>
        <p:spPr>
          <a:xfrm>
            <a:off x="6098091" y="39437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EC2CFCFF-FF57-77C5-92EC-3E7C387A2659}"/>
              </a:ext>
            </a:extLst>
          </p:cNvPr>
          <p:cNvSpPr>
            <a:spLocks noGrp="1"/>
          </p:cNvSpPr>
          <p:nvPr>
            <p:ph type="ftr" sz="quarter" idx="11"/>
          </p:nvPr>
        </p:nvSpPr>
        <p:spPr>
          <a:xfrm>
            <a:off x="2159149" y="9626449"/>
            <a:ext cx="3263655" cy="568077"/>
          </a:xfrm>
        </p:spPr>
        <p:txBody>
          <a:bodyPr/>
          <a:lstStyle/>
          <a:p>
            <a:pPr>
              <a:defRPr/>
            </a:pPr>
            <a:r>
              <a:rPr lang="en-GB" sz="1000" dirty="0"/>
              <a:t>Developed by: </a:t>
            </a:r>
          </a:p>
          <a:p>
            <a:pPr>
              <a:defRPr/>
            </a:pPr>
            <a:r>
              <a:rPr lang="en-GB" sz="1000" dirty="0"/>
              <a:t>Jessica Stacey (Undergraduate Assistant Psychologist) and Dr Hayley Thompson (Principal Clinical Psychologist)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B5705-21D4-9A93-41A1-2F891725EDE5}"/>
              </a:ext>
            </a:extLst>
          </p:cNvPr>
          <p:cNvSpPr>
            <a:spLocks noGrp="1"/>
          </p:cNvSpPr>
          <p:nvPr>
            <p:ph idx="1"/>
          </p:nvPr>
        </p:nvSpPr>
        <p:spPr>
          <a:xfrm>
            <a:off x="663388" y="824753"/>
            <a:ext cx="5637400" cy="8247764"/>
          </a:xfrm>
        </p:spPr>
        <p:txBody>
          <a:bodyPr>
            <a:normAutofit fontScale="25000" lnSpcReduction="20000"/>
          </a:bodyPr>
          <a:lstStyle/>
          <a:p>
            <a:pPr marL="0" indent="0" algn="ctr">
              <a:buNone/>
              <a:defRPr/>
            </a:pPr>
            <a:r>
              <a:rPr lang="en-GB" sz="7200" u="sng" dirty="0"/>
              <a:t>Self-Soothing</a:t>
            </a:r>
          </a:p>
          <a:p>
            <a:pPr marL="0" indent="0" algn="ctr">
              <a:buNone/>
              <a:defRPr/>
            </a:pPr>
            <a:endParaRPr lang="en-GB" sz="5600" u="sng" dirty="0"/>
          </a:p>
          <a:p>
            <a:pPr marL="0" indent="0" algn="ctr">
              <a:buNone/>
              <a:defRPr/>
            </a:pPr>
            <a:endParaRPr lang="en-GB" sz="5600" u="sng" dirty="0"/>
          </a:p>
          <a:p>
            <a:pPr marL="0" indent="0" algn="ctr">
              <a:buNone/>
              <a:defRPr/>
            </a:pPr>
            <a:r>
              <a:rPr lang="en-GB" sz="5600" b="1" dirty="0"/>
              <a:t>5, 4, 3, 2, 1 Grounding Technique</a:t>
            </a:r>
          </a:p>
          <a:p>
            <a:pPr marL="0" indent="0" algn="ctr">
              <a:buNone/>
              <a:defRPr/>
            </a:pPr>
            <a:endParaRPr lang="en-GB" sz="5600" b="1" dirty="0"/>
          </a:p>
          <a:p>
            <a:pPr marL="0" indent="0">
              <a:buNone/>
              <a:defRPr/>
            </a:pPr>
            <a:r>
              <a:rPr lang="en-GB" sz="5600" dirty="0"/>
              <a:t>This approach explores your five senses to help keep you grounded in the present. This is a calming technique that can help you get through periods of anxiety, or headaches. It can be done independently, making it useful for when you are alone.</a:t>
            </a:r>
          </a:p>
          <a:p>
            <a:pPr marL="0" indent="0">
              <a:buNone/>
              <a:defRPr/>
            </a:pPr>
            <a:endParaRPr lang="en-GB" sz="5600" dirty="0"/>
          </a:p>
          <a:p>
            <a:pPr marL="0" indent="0">
              <a:buNone/>
              <a:defRPr/>
            </a:pPr>
            <a:r>
              <a:rPr lang="en-GB" sz="5600" dirty="0"/>
              <a:t>Take a deep belly breath to begin. Imagine a balloon in your stomach filling up with air as you breath in. </a:t>
            </a:r>
          </a:p>
          <a:p>
            <a:pPr marL="0" indent="0">
              <a:buNone/>
              <a:defRPr/>
            </a:pPr>
            <a:endParaRPr lang="en-GB" sz="5600" dirty="0"/>
          </a:p>
          <a:p>
            <a:pPr marL="0" indent="0">
              <a:buNone/>
              <a:defRPr/>
            </a:pPr>
            <a:r>
              <a:rPr lang="en-GB" sz="5600" b="1" dirty="0"/>
              <a:t>LOOK:</a:t>
            </a:r>
            <a:r>
              <a:rPr lang="en-GB" sz="5600" dirty="0"/>
              <a:t> Look around for </a:t>
            </a:r>
            <a:r>
              <a:rPr lang="en-GB" sz="5600" b="1" u="sng" dirty="0"/>
              <a:t>5</a:t>
            </a:r>
            <a:r>
              <a:rPr lang="en-GB" sz="5600" dirty="0"/>
              <a:t> things that you can see, and say them out loud. For example, you could say, I see the TV, I see the pencil case, I see a vase of flowers. </a:t>
            </a:r>
          </a:p>
          <a:p>
            <a:pPr marL="0" indent="0">
              <a:buNone/>
              <a:defRPr/>
            </a:pPr>
            <a:endParaRPr lang="en-GB" sz="5600" dirty="0"/>
          </a:p>
          <a:p>
            <a:pPr marL="0" indent="0">
              <a:buNone/>
              <a:defRPr/>
            </a:pPr>
            <a:r>
              <a:rPr lang="en-GB" sz="5600" b="1" dirty="0"/>
              <a:t>FEEL:</a:t>
            </a:r>
            <a:r>
              <a:rPr lang="en-GB" sz="5600" dirty="0"/>
              <a:t> Pay attention to your body and think of </a:t>
            </a:r>
            <a:r>
              <a:rPr lang="en-GB" sz="5600" b="1" u="sng" dirty="0"/>
              <a:t>4</a:t>
            </a:r>
            <a:r>
              <a:rPr lang="en-GB" sz="5600" dirty="0"/>
              <a:t> things that you can feel, and say them out loud. For example, you could say, I feel my feet warm in my slippers, I feel the grass beneath my feet, or I feel the beanbag I am sitting on.</a:t>
            </a:r>
          </a:p>
          <a:p>
            <a:pPr marL="0" indent="0">
              <a:buNone/>
              <a:defRPr/>
            </a:pPr>
            <a:endParaRPr lang="en-GB" sz="5600" dirty="0"/>
          </a:p>
          <a:p>
            <a:pPr marL="0" indent="0">
              <a:buNone/>
              <a:defRPr/>
            </a:pPr>
            <a:r>
              <a:rPr lang="en-GB" sz="5600" b="1" dirty="0"/>
              <a:t>LISTEN: </a:t>
            </a:r>
            <a:r>
              <a:rPr lang="en-GB" sz="5600" dirty="0"/>
              <a:t>Listen for </a:t>
            </a:r>
            <a:r>
              <a:rPr lang="en-GB" sz="5600" b="1" u="sng" dirty="0"/>
              <a:t>3</a:t>
            </a:r>
            <a:r>
              <a:rPr lang="en-GB" sz="5600" dirty="0"/>
              <a:t> sounds. It could be the sound of traffic outside, the sound of typing or the sound of your tummy rumbling. Say the three things out loud.</a:t>
            </a:r>
          </a:p>
          <a:p>
            <a:pPr marL="0" indent="0">
              <a:buNone/>
              <a:defRPr/>
            </a:pPr>
            <a:endParaRPr lang="en-GB" sz="5600" dirty="0"/>
          </a:p>
          <a:p>
            <a:pPr marL="0" indent="0">
              <a:buNone/>
              <a:defRPr/>
            </a:pPr>
            <a:r>
              <a:rPr lang="en-GB" sz="5600" b="1" dirty="0"/>
              <a:t>SMELL: </a:t>
            </a:r>
            <a:r>
              <a:rPr lang="en-GB" sz="5600" dirty="0"/>
              <a:t>Say </a:t>
            </a:r>
            <a:r>
              <a:rPr lang="en-GB" sz="5600" b="1" u="sng" dirty="0"/>
              <a:t>2</a:t>
            </a:r>
            <a:r>
              <a:rPr lang="en-GB" sz="5600" dirty="0"/>
              <a:t> things you can smell. If you’re allowed to, it’s okay to move to another spot and sniff something. If you can’t smell anything at the moment or you can’t move, then name your 2 favourite smells. You may say, I can smell dinner cooking, or I can smell perfume.</a:t>
            </a:r>
          </a:p>
          <a:p>
            <a:pPr marL="0" indent="0">
              <a:buNone/>
              <a:defRPr/>
            </a:pPr>
            <a:endParaRPr lang="en-GB" sz="5600" dirty="0"/>
          </a:p>
          <a:p>
            <a:pPr marL="0" indent="0">
              <a:buNone/>
              <a:defRPr/>
            </a:pPr>
            <a:r>
              <a:rPr lang="en-GB" sz="5600" b="1" dirty="0"/>
              <a:t>TASTE:</a:t>
            </a:r>
            <a:r>
              <a:rPr lang="en-GB" sz="5600" dirty="0"/>
              <a:t> Say </a:t>
            </a:r>
            <a:r>
              <a:rPr lang="en-GB" sz="5600" b="1" u="sng" dirty="0"/>
              <a:t>1</a:t>
            </a:r>
            <a:r>
              <a:rPr lang="en-GB" sz="5600" dirty="0"/>
              <a:t> thing you can taste. It may be the toothpaste from brushing your teeth, or sweetness from fruit. If you can’t taste anything, then say your favourite thing to taste.</a:t>
            </a:r>
          </a:p>
          <a:p>
            <a:pPr marL="0" indent="0">
              <a:buNone/>
              <a:defRPr/>
            </a:pPr>
            <a:endParaRPr lang="en-GB" sz="5600" dirty="0"/>
          </a:p>
          <a:p>
            <a:pPr marL="0" indent="0">
              <a:buNone/>
              <a:defRPr/>
            </a:pPr>
            <a:r>
              <a:rPr lang="en-GB" sz="5600" dirty="0"/>
              <a:t>Take another deep belly breath to end. </a:t>
            </a:r>
          </a:p>
          <a:p>
            <a:pPr marL="371357" indent="-371357">
              <a:buFont typeface="Arial" charset="0"/>
              <a:buChar char="•"/>
              <a:defRPr/>
            </a:pPr>
            <a:endParaRPr lang="en-GB" dirty="0"/>
          </a:p>
        </p:txBody>
      </p:sp>
      <p:grpSp>
        <p:nvGrpSpPr>
          <p:cNvPr id="32771" name="Group 8">
            <a:extLst>
              <a:ext uri="{FF2B5EF4-FFF2-40B4-BE49-F238E27FC236}">
                <a16:creationId xmlns:a16="http://schemas.microsoft.com/office/drawing/2014/main" id="{9BE3C6FE-92A4-FF14-0032-70C05CA3A6FE}"/>
              </a:ext>
            </a:extLst>
          </p:cNvPr>
          <p:cNvGrpSpPr>
            <a:grpSpLocks/>
          </p:cNvGrpSpPr>
          <p:nvPr/>
        </p:nvGrpSpPr>
        <p:grpSpPr bwMode="auto">
          <a:xfrm>
            <a:off x="6103953" y="3446651"/>
            <a:ext cx="837729" cy="4005217"/>
            <a:chOff x="6099399" y="4933368"/>
            <a:chExt cx="572882" cy="3637213"/>
          </a:xfrm>
        </p:grpSpPr>
        <p:pic>
          <p:nvPicPr>
            <p:cNvPr id="32775" name="Picture 1">
              <a:extLst>
                <a:ext uri="{FF2B5EF4-FFF2-40B4-BE49-F238E27FC236}">
                  <a16:creationId xmlns:a16="http://schemas.microsoft.com/office/drawing/2014/main" id="{DF0CEC78-D5EC-DC11-E75A-EE989849A36E}"/>
                </a:ext>
              </a:extLst>
            </p:cNvPr>
            <p:cNvPicPr>
              <a:picLocks noChangeAspect="1"/>
            </p:cNvPicPr>
            <p:nvPr/>
          </p:nvPicPr>
          <p:blipFill>
            <a:blip r:embed="rId3">
              <a:extLst>
                <a:ext uri="{28A0092B-C50C-407E-A947-70E740481C1C}">
                  <a14:useLocalDpi xmlns:a14="http://schemas.microsoft.com/office/drawing/2010/main" val="0"/>
                </a:ext>
              </a:extLst>
            </a:blip>
            <a:srcRect r="13799" b="9544"/>
            <a:stretch>
              <a:fillRect/>
            </a:stretch>
          </p:blipFill>
          <p:spPr bwMode="auto">
            <a:xfrm>
              <a:off x="6163684" y="8089915"/>
              <a:ext cx="477553" cy="48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4">
              <a:extLst>
                <a:ext uri="{FF2B5EF4-FFF2-40B4-BE49-F238E27FC236}">
                  <a16:creationId xmlns:a16="http://schemas.microsoft.com/office/drawing/2014/main" id="{8690577D-3EFA-7E40-77FF-65CB5EB48575}"/>
                </a:ext>
              </a:extLst>
            </p:cNvPr>
            <p:cNvPicPr>
              <a:picLocks noChangeAspect="1"/>
            </p:cNvPicPr>
            <p:nvPr/>
          </p:nvPicPr>
          <p:blipFill>
            <a:blip r:embed="rId4">
              <a:extLst>
                <a:ext uri="{28A0092B-C50C-407E-A947-70E740481C1C}">
                  <a14:useLocalDpi xmlns:a14="http://schemas.microsoft.com/office/drawing/2010/main" val="0"/>
                </a:ext>
              </a:extLst>
            </a:blip>
            <a:srcRect l="-1656" t="10168" r="11076"/>
            <a:stretch>
              <a:fillRect/>
            </a:stretch>
          </p:blipFill>
          <p:spPr bwMode="auto">
            <a:xfrm>
              <a:off x="6099399" y="5704267"/>
              <a:ext cx="572882" cy="55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5">
              <a:extLst>
                <a:ext uri="{FF2B5EF4-FFF2-40B4-BE49-F238E27FC236}">
                  <a16:creationId xmlns:a16="http://schemas.microsoft.com/office/drawing/2014/main" id="{FF6729BE-55A6-56A9-ECCA-D1AB70E2101A}"/>
                </a:ext>
              </a:extLst>
            </p:cNvPr>
            <p:cNvPicPr>
              <a:picLocks noChangeAspect="1"/>
            </p:cNvPicPr>
            <p:nvPr/>
          </p:nvPicPr>
          <p:blipFill>
            <a:blip r:embed="rId5">
              <a:extLst>
                <a:ext uri="{28A0092B-C50C-407E-A947-70E740481C1C}">
                  <a14:useLocalDpi xmlns:a14="http://schemas.microsoft.com/office/drawing/2010/main" val="0"/>
                </a:ext>
              </a:extLst>
            </a:blip>
            <a:srcRect r="13258" b="12221"/>
            <a:stretch>
              <a:fillRect/>
            </a:stretch>
          </p:blipFill>
          <p:spPr bwMode="auto">
            <a:xfrm>
              <a:off x="6167102" y="4933368"/>
              <a:ext cx="496614" cy="48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6">
              <a:extLst>
                <a:ext uri="{FF2B5EF4-FFF2-40B4-BE49-F238E27FC236}">
                  <a16:creationId xmlns:a16="http://schemas.microsoft.com/office/drawing/2014/main" id="{F43D2E6C-7D4C-4F13-08DA-4B784C91324D}"/>
                </a:ext>
              </a:extLst>
            </p:cNvPr>
            <p:cNvPicPr>
              <a:picLocks noChangeAspect="1"/>
            </p:cNvPicPr>
            <p:nvPr/>
          </p:nvPicPr>
          <p:blipFill>
            <a:blip r:embed="rId6">
              <a:extLst>
                <a:ext uri="{28A0092B-C50C-407E-A947-70E740481C1C}">
                  <a14:useLocalDpi xmlns:a14="http://schemas.microsoft.com/office/drawing/2010/main" val="0"/>
                </a:ext>
              </a:extLst>
            </a:blip>
            <a:srcRect b="12221"/>
            <a:stretch>
              <a:fillRect/>
            </a:stretch>
          </p:blipFill>
          <p:spPr bwMode="auto">
            <a:xfrm>
              <a:off x="6150137" y="6526985"/>
              <a:ext cx="496955" cy="48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7">
              <a:extLst>
                <a:ext uri="{FF2B5EF4-FFF2-40B4-BE49-F238E27FC236}">
                  <a16:creationId xmlns:a16="http://schemas.microsoft.com/office/drawing/2014/main" id="{C7A39D33-F5CC-3518-D3F8-0C21254B510E}"/>
                </a:ext>
              </a:extLst>
            </p:cNvPr>
            <p:cNvPicPr>
              <a:picLocks noChangeAspect="1"/>
            </p:cNvPicPr>
            <p:nvPr/>
          </p:nvPicPr>
          <p:blipFill>
            <a:blip r:embed="rId7">
              <a:extLst>
                <a:ext uri="{28A0092B-C50C-407E-A947-70E740481C1C}">
                  <a14:useLocalDpi xmlns:a14="http://schemas.microsoft.com/office/drawing/2010/main" val="0"/>
                </a:ext>
              </a:extLst>
            </a:blip>
            <a:srcRect l="9471"/>
            <a:stretch>
              <a:fillRect/>
            </a:stretch>
          </p:blipFill>
          <p:spPr bwMode="auto">
            <a:xfrm>
              <a:off x="6153460" y="7272412"/>
              <a:ext cx="490308" cy="48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2" name="Slide Number Placeholder 7">
            <a:extLst>
              <a:ext uri="{FF2B5EF4-FFF2-40B4-BE49-F238E27FC236}">
                <a16:creationId xmlns:a16="http://schemas.microsoft.com/office/drawing/2014/main" id="{5D400878-ACB1-F7C9-2CAF-E961FEAE410D}"/>
              </a:ext>
            </a:extLst>
          </p:cNvPr>
          <p:cNvSpPr txBox="1">
            <a:spLocks/>
          </p:cNvSpPr>
          <p:nvPr/>
        </p:nvSpPr>
        <p:spPr bwMode="auto">
          <a:xfrm>
            <a:off x="6496183" y="380596"/>
            <a:ext cx="285430"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777D670-84E7-5D41-BD31-72D9775701D9}" type="slidenum">
              <a:rPr lang="en-GB" altLang="en-US" sz="789"/>
              <a:pPr algn="r" eaLnBrk="1" hangingPunct="1">
                <a:spcBef>
                  <a:spcPct val="0"/>
                </a:spcBef>
                <a:buFontTx/>
                <a:buNone/>
              </a:pPr>
              <a:t>24</a:t>
            </a:fld>
            <a:endParaRPr lang="en-GB" altLang="en-US" sz="789" dirty="0"/>
          </a:p>
        </p:txBody>
      </p:sp>
      <p:sp>
        <p:nvSpPr>
          <p:cNvPr id="13" name="Oval 12">
            <a:extLst>
              <a:ext uri="{FF2B5EF4-FFF2-40B4-BE49-F238E27FC236}">
                <a16:creationId xmlns:a16="http://schemas.microsoft.com/office/drawing/2014/main" id="{FA8A49E1-B408-474D-E323-FBEEAA3875A6}"/>
              </a:ext>
            </a:extLst>
          </p:cNvPr>
          <p:cNvSpPr/>
          <p:nvPr/>
        </p:nvSpPr>
        <p:spPr>
          <a:xfrm>
            <a:off x="6504865" y="452884"/>
            <a:ext cx="247837"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A400F855-7F8F-E2A4-75D6-A7F0A9599825}"/>
              </a:ext>
            </a:extLst>
          </p:cNvPr>
          <p:cNvSpPr>
            <a:spLocks noGrp="1"/>
          </p:cNvSpPr>
          <p:nvPr>
            <p:ph type="ftr" sz="quarter" idx="11"/>
          </p:nvPr>
        </p:nvSpPr>
        <p:spPr>
          <a:xfrm>
            <a:off x="1971676" y="9317147"/>
            <a:ext cx="3552824"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65DA0364-05DB-92C2-5ADE-5DC573AD4745}"/>
              </a:ext>
            </a:extLst>
          </p:cNvPr>
          <p:cNvSpPr>
            <a:spLocks noChangeArrowheads="1"/>
          </p:cNvSpPr>
          <p:nvPr/>
        </p:nvSpPr>
        <p:spPr bwMode="auto">
          <a:xfrm>
            <a:off x="2395150" y="364253"/>
            <a:ext cx="3007464"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Develop Coping Thoughts/</a:t>
            </a:r>
          </a:p>
          <a:p>
            <a:pPr algn="ctr" eaLnBrk="1" hangingPunct="1">
              <a:spcBef>
                <a:spcPct val="0"/>
              </a:spcBef>
              <a:buFontTx/>
              <a:buNone/>
            </a:pPr>
            <a:r>
              <a:rPr lang="en-GB" altLang="en-US" sz="1579" u="sng" dirty="0"/>
              <a:t>Positive Self-Talk</a:t>
            </a:r>
          </a:p>
        </p:txBody>
      </p:sp>
      <p:sp>
        <p:nvSpPr>
          <p:cNvPr id="3" name="Content Placeholder 2">
            <a:extLst>
              <a:ext uri="{FF2B5EF4-FFF2-40B4-BE49-F238E27FC236}">
                <a16:creationId xmlns:a16="http://schemas.microsoft.com/office/drawing/2014/main" id="{CAB167B7-E950-5B64-7E21-F16FB75953A5}"/>
              </a:ext>
            </a:extLst>
          </p:cNvPr>
          <p:cNvSpPr>
            <a:spLocks noGrp="1"/>
          </p:cNvSpPr>
          <p:nvPr>
            <p:ph idx="1"/>
          </p:nvPr>
        </p:nvSpPr>
        <p:spPr>
          <a:xfrm>
            <a:off x="211884" y="1103847"/>
            <a:ext cx="7135906" cy="1459847"/>
          </a:xfrm>
        </p:spPr>
        <p:txBody>
          <a:bodyPr>
            <a:normAutofit lnSpcReduction="10000"/>
          </a:bodyPr>
          <a:lstStyle/>
          <a:p>
            <a:pPr marL="0" indent="0" algn="ctr">
              <a:buNone/>
              <a:defRPr/>
            </a:pPr>
            <a:r>
              <a:rPr lang="en-GB" sz="1500" dirty="0"/>
              <a:t>Positive statement encourage us and help us cope in distressing times. We can act as our own coach by saying encouraging things to ourselves, especially when our symptoms are worse (e.g. pain).</a:t>
            </a:r>
            <a:r>
              <a:rPr lang="en-GB" altLang="en-US" sz="1500" dirty="0"/>
              <a:t> Creating a sentence that you can say to yourself when you are feeling low or struggling to cope with your health condition can be very useful.  Some children keep a copy of these in their pencil case or wallet so that they are always available.  </a:t>
            </a:r>
          </a:p>
          <a:p>
            <a:pPr marL="0" indent="0" algn="ctr">
              <a:buNone/>
              <a:defRPr/>
            </a:pPr>
            <a:r>
              <a:rPr lang="en-GB" sz="1500" dirty="0"/>
              <a:t> </a:t>
            </a:r>
            <a:r>
              <a:rPr lang="en-GB" sz="1500" u="sng" dirty="0"/>
              <a:t>Some examples include:</a:t>
            </a:r>
          </a:p>
          <a:p>
            <a:pPr marL="0" indent="0">
              <a:buNone/>
              <a:defRPr/>
            </a:pPr>
            <a:endParaRPr lang="en-GB" dirty="0"/>
          </a:p>
        </p:txBody>
      </p:sp>
      <p:grpSp>
        <p:nvGrpSpPr>
          <p:cNvPr id="34820" name="Group 20">
            <a:extLst>
              <a:ext uri="{FF2B5EF4-FFF2-40B4-BE49-F238E27FC236}">
                <a16:creationId xmlns:a16="http://schemas.microsoft.com/office/drawing/2014/main" id="{51CBD7F5-5DAA-73FB-4517-D52EEC97A74E}"/>
              </a:ext>
            </a:extLst>
          </p:cNvPr>
          <p:cNvGrpSpPr>
            <a:grpSpLocks/>
          </p:cNvGrpSpPr>
          <p:nvPr/>
        </p:nvGrpSpPr>
        <p:grpSpPr bwMode="auto">
          <a:xfrm>
            <a:off x="1481797" y="2563694"/>
            <a:ext cx="4977631" cy="4640298"/>
            <a:chOff x="713390" y="1371950"/>
            <a:chExt cx="5715000" cy="5715000"/>
          </a:xfrm>
        </p:grpSpPr>
        <p:pic>
          <p:nvPicPr>
            <p:cNvPr id="34842" name="Picture 3" descr="C:\Users\Maria.Langdrige\AppData\Local\Microsoft\Windows\Temporary Internet Files\Content.IE5\EB18I1EQ\ZmI9O[1].jpg">
              <a:extLst>
                <a:ext uri="{FF2B5EF4-FFF2-40B4-BE49-F238E27FC236}">
                  <a16:creationId xmlns:a16="http://schemas.microsoft.com/office/drawing/2014/main" id="{E7FE231A-A681-242C-5C4E-9A6CE164A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0" y="137195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3" name="Rectangle 15">
              <a:extLst>
                <a:ext uri="{FF2B5EF4-FFF2-40B4-BE49-F238E27FC236}">
                  <a16:creationId xmlns:a16="http://schemas.microsoft.com/office/drawing/2014/main" id="{A751C11E-3BF9-0C7D-7D1B-5F184A31965B}"/>
                </a:ext>
              </a:extLst>
            </p:cNvPr>
            <p:cNvSpPr>
              <a:spLocks noChangeArrowheads="1"/>
            </p:cNvSpPr>
            <p:nvPr/>
          </p:nvSpPr>
          <p:spPr bwMode="auto">
            <a:xfrm>
              <a:off x="1763766" y="2032716"/>
              <a:ext cx="3614245" cy="435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400" dirty="0"/>
                <a:t>“I can do this.”</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“I can cope.”</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“Keep calm and carry on.”</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“Thoughts are just thoughts – they are not necessarily fact.”</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“It is okay to feel this way, it is a normal reaction.”</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“This is difficult and painful, but it is only temporary.”</a:t>
              </a:r>
            </a:p>
            <a:p>
              <a:pPr algn="ctr" eaLnBrk="1" hangingPunct="1">
                <a:spcBef>
                  <a:spcPct val="0"/>
                </a:spcBef>
                <a:buFontTx/>
                <a:buNone/>
              </a:pPr>
              <a:endParaRPr lang="en-GB" altLang="en-US" sz="1400" dirty="0"/>
            </a:p>
            <a:p>
              <a:pPr algn="ctr" eaLnBrk="1" hangingPunct="1">
                <a:spcBef>
                  <a:spcPct val="0"/>
                </a:spcBef>
                <a:buFontTx/>
                <a:buNone/>
              </a:pPr>
              <a:r>
                <a:rPr lang="en-GB" altLang="en-US" sz="1400" dirty="0"/>
                <a:t>“This won’t last forever.”</a:t>
              </a:r>
            </a:p>
          </p:txBody>
        </p:sp>
      </p:grpSp>
      <p:sp>
        <p:nvSpPr>
          <p:cNvPr id="34821" name="TextBox 19">
            <a:extLst>
              <a:ext uri="{FF2B5EF4-FFF2-40B4-BE49-F238E27FC236}">
                <a16:creationId xmlns:a16="http://schemas.microsoft.com/office/drawing/2014/main" id="{57DF12C3-D8D5-232E-0776-28B64918E14C}"/>
              </a:ext>
            </a:extLst>
          </p:cNvPr>
          <p:cNvSpPr txBox="1">
            <a:spLocks noChangeArrowheads="1"/>
          </p:cNvSpPr>
          <p:nvPr/>
        </p:nvSpPr>
        <p:spPr bwMode="auto">
          <a:xfrm>
            <a:off x="211884" y="7256953"/>
            <a:ext cx="7135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FontTx/>
              <a:buNone/>
            </a:pPr>
            <a:r>
              <a:rPr lang="en-GB" altLang="en-US" sz="1400" u="sng" dirty="0"/>
              <a:t>Activity:</a:t>
            </a:r>
          </a:p>
          <a:p>
            <a:pPr eaLnBrk="1" hangingPunct="1">
              <a:spcBef>
                <a:spcPct val="0"/>
              </a:spcBef>
              <a:buFontTx/>
              <a:buNone/>
            </a:pPr>
            <a:r>
              <a:rPr lang="en-GB" altLang="en-US" sz="1400" dirty="0"/>
              <a:t>Fill in the empty spaces with a coping thought you could use in this situation:</a:t>
            </a:r>
          </a:p>
        </p:txBody>
      </p:sp>
      <p:graphicFrame>
        <p:nvGraphicFramePr>
          <p:cNvPr id="5" name="Table 4">
            <a:extLst>
              <a:ext uri="{FF2B5EF4-FFF2-40B4-BE49-F238E27FC236}">
                <a16:creationId xmlns:a16="http://schemas.microsoft.com/office/drawing/2014/main" id="{DE82AAA3-BC01-E618-CF11-CAA70BBDD6AE}"/>
              </a:ext>
            </a:extLst>
          </p:cNvPr>
          <p:cNvGraphicFramePr>
            <a:graphicFrameLocks noGrp="1"/>
          </p:cNvGraphicFramePr>
          <p:nvPr>
            <p:extLst>
              <p:ext uri="{D42A27DB-BD31-4B8C-83A1-F6EECF244321}">
                <p14:modId xmlns:p14="http://schemas.microsoft.com/office/powerpoint/2010/main" val="2473285375"/>
              </p:ext>
            </p:extLst>
          </p:nvPr>
        </p:nvGraphicFramePr>
        <p:xfrm>
          <a:off x="211884" y="7793370"/>
          <a:ext cx="7135906" cy="2005752"/>
        </p:xfrm>
        <a:graphic>
          <a:graphicData uri="http://schemas.openxmlformats.org/drawingml/2006/table">
            <a:tbl>
              <a:tblPr firstRow="1" firstCol="1" bandRow="1">
                <a:tableStyleId>{5C22544A-7EE6-4342-B048-85BDC9FD1C3A}</a:tableStyleId>
              </a:tblPr>
              <a:tblGrid>
                <a:gridCol w="3567953">
                  <a:extLst>
                    <a:ext uri="{9D8B030D-6E8A-4147-A177-3AD203B41FA5}">
                      <a16:colId xmlns:a16="http://schemas.microsoft.com/office/drawing/2014/main" val="20000"/>
                    </a:ext>
                  </a:extLst>
                </a:gridCol>
                <a:gridCol w="3567953">
                  <a:extLst>
                    <a:ext uri="{9D8B030D-6E8A-4147-A177-3AD203B41FA5}">
                      <a16:colId xmlns:a16="http://schemas.microsoft.com/office/drawing/2014/main" val="20001"/>
                    </a:ext>
                  </a:extLst>
                </a:gridCol>
              </a:tblGrid>
              <a:tr h="271378">
                <a:tc>
                  <a:txBody>
                    <a:bodyPr/>
                    <a:lstStyle/>
                    <a:p>
                      <a:pPr>
                        <a:lnSpc>
                          <a:spcPct val="107000"/>
                        </a:lnSpc>
                        <a:spcAft>
                          <a:spcPts val="0"/>
                        </a:spcAft>
                      </a:pPr>
                      <a:r>
                        <a:rPr lang="en-GB" sz="1400">
                          <a:solidFill>
                            <a:schemeClr val="tx1"/>
                          </a:solidFill>
                          <a:effectLst/>
                        </a:rPr>
                        <a:t>Situation</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tc>
                  <a:txBody>
                    <a:bodyPr/>
                    <a:lstStyle/>
                    <a:p>
                      <a:pPr>
                        <a:lnSpc>
                          <a:spcPct val="107000"/>
                        </a:lnSpc>
                        <a:spcAft>
                          <a:spcPts val="0"/>
                        </a:spcAft>
                      </a:pPr>
                      <a:r>
                        <a:rPr lang="en-GB" sz="1400">
                          <a:solidFill>
                            <a:schemeClr val="tx1"/>
                          </a:solidFill>
                          <a:effectLst/>
                        </a:rPr>
                        <a:t>Coping Thought/Positive Statement</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extLst>
                  <a:ext uri="{0D108BD9-81ED-4DB2-BD59-A6C34878D82A}">
                    <a16:rowId xmlns:a16="http://schemas.microsoft.com/office/drawing/2014/main" val="10000"/>
                  </a:ext>
                </a:extLst>
              </a:tr>
              <a:tr h="725183">
                <a:tc>
                  <a:txBody>
                    <a:bodyPr/>
                    <a:lstStyle/>
                    <a:p>
                      <a:pPr>
                        <a:lnSpc>
                          <a:spcPct val="107000"/>
                        </a:lnSpc>
                        <a:spcAft>
                          <a:spcPts val="0"/>
                        </a:spcAft>
                      </a:pPr>
                      <a:r>
                        <a:rPr lang="en-GB" sz="1400" b="0">
                          <a:solidFill>
                            <a:schemeClr val="tx1"/>
                          </a:solidFill>
                          <a:effectLst/>
                        </a:rPr>
                        <a:t>Example:</a:t>
                      </a:r>
                      <a:r>
                        <a:rPr lang="en-GB" sz="1400" b="0" baseline="0">
                          <a:solidFill>
                            <a:schemeClr val="tx1"/>
                          </a:solidFill>
                          <a:effectLst/>
                        </a:rPr>
                        <a:t> I have got really bad stomach pain, I am supposed to have a test at school today.</a:t>
                      </a:r>
                      <a:endParaRPr lang="en-GB"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tc>
                  <a:txBody>
                    <a:bodyPr/>
                    <a:lstStyle/>
                    <a:p>
                      <a:pPr>
                        <a:lnSpc>
                          <a:spcPct val="107000"/>
                        </a:lnSpc>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pain will pass, like it has done before. </a:t>
                      </a:r>
                      <a:r>
                        <a:rPr lang="en-GB"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can still go and do my best, and talk to a teacher to tell them about how I am feeling’.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extLst>
                  <a:ext uri="{0D108BD9-81ED-4DB2-BD59-A6C34878D82A}">
                    <a16:rowId xmlns:a16="http://schemas.microsoft.com/office/drawing/2014/main" val="10001"/>
                  </a:ext>
                </a:extLst>
              </a:tr>
              <a:tr h="471932">
                <a:tc>
                  <a:txBody>
                    <a:bodyPr/>
                    <a:lstStyle/>
                    <a:p>
                      <a:pPr>
                        <a:lnSpc>
                          <a:spcPct val="107000"/>
                        </a:lnSpc>
                        <a:spcAft>
                          <a:spcPts val="0"/>
                        </a:spcAft>
                      </a:pPr>
                      <a:r>
                        <a:rPr lang="en-GB"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was supposed to go out with my friends today,</a:t>
                      </a:r>
                      <a:r>
                        <a:rPr lang="en-GB" sz="1400" b="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I’m too tired today.</a:t>
                      </a:r>
                      <a:endParaRPr lang="en-GB"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tc>
                  <a:txBody>
                    <a:bodyPr/>
                    <a:lstStyle/>
                    <a:p>
                      <a:pPr>
                        <a:lnSpc>
                          <a:spcPct val="107000"/>
                        </a:lnSpc>
                        <a:spcAft>
                          <a:spcPts val="0"/>
                        </a:spcAft>
                      </a:pPr>
                      <a:r>
                        <a:rPr lang="en-GB" sz="1400" dirty="0">
                          <a:solidFill>
                            <a:schemeClr val="tx1"/>
                          </a:solidFill>
                          <a:effectLst/>
                        </a:rPr>
                        <a:t>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extLst>
                  <a:ext uri="{0D108BD9-81ED-4DB2-BD59-A6C34878D82A}">
                    <a16:rowId xmlns:a16="http://schemas.microsoft.com/office/drawing/2014/main" val="10002"/>
                  </a:ext>
                </a:extLst>
              </a:tr>
              <a:tr h="537259">
                <a:tc>
                  <a:txBody>
                    <a:bodyPr/>
                    <a:lstStyle/>
                    <a:p>
                      <a:r>
                        <a:rPr lang="en-GB" sz="1400" b="0" dirty="0">
                          <a:solidFill>
                            <a:schemeClr val="tx1"/>
                          </a:solidFill>
                        </a:rPr>
                        <a:t>I keep missing</a:t>
                      </a:r>
                      <a:r>
                        <a:rPr lang="en-GB" sz="1400" b="0" baseline="0" dirty="0">
                          <a:solidFill>
                            <a:schemeClr val="tx1"/>
                          </a:solidFill>
                        </a:rPr>
                        <a:t> out on taking part in sports.</a:t>
                      </a:r>
                      <a:endParaRPr lang="en-GB" sz="1400" b="0" dirty="0">
                        <a:solidFill>
                          <a:schemeClr val="tx1"/>
                        </a:solidFill>
                      </a:endParaRPr>
                    </a:p>
                  </a:txBody>
                  <a:tcPr marL="60167" marR="60167" marT="0" marB="0">
                    <a:solidFill>
                      <a:schemeClr val="accent1">
                        <a:lumMod val="20000"/>
                        <a:lumOff val="80000"/>
                      </a:schemeClr>
                    </a:solidFill>
                  </a:tcPr>
                </a:tc>
                <a:tc>
                  <a:txBody>
                    <a:bodyPr/>
                    <a:lstStyle/>
                    <a:p>
                      <a:pPr>
                        <a:lnSpc>
                          <a:spcPct val="107000"/>
                        </a:lnSpc>
                        <a:spcAft>
                          <a:spcPts val="0"/>
                        </a:spcAft>
                      </a:pPr>
                      <a:r>
                        <a:rPr lang="en-GB" sz="1400" dirty="0">
                          <a:solidFill>
                            <a:schemeClr val="tx1"/>
                          </a:solidFill>
                          <a:effectLst/>
                        </a:rPr>
                        <a:t>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67" marR="60167"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34839" name="Slide Number Placeholder 7">
            <a:extLst>
              <a:ext uri="{FF2B5EF4-FFF2-40B4-BE49-F238E27FC236}">
                <a16:creationId xmlns:a16="http://schemas.microsoft.com/office/drawing/2014/main" id="{05CEF8E4-7EF8-5F5C-C915-8BB4EA934D84}"/>
              </a:ext>
            </a:extLst>
          </p:cNvPr>
          <p:cNvSpPr>
            <a:spLocks noGrp="1" noChangeArrowheads="1"/>
          </p:cNvSpPr>
          <p:nvPr>
            <p:ph type="sldNum" sz="quarter" idx="12"/>
          </p:nvPr>
        </p:nvSpPr>
        <p:spPr bwMode="auto">
          <a:xfrm>
            <a:off x="6013398" y="374475"/>
            <a:ext cx="378718" cy="331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D5FBCC-DEB3-DE4D-A138-DA9A61527F37}" type="slidenum">
              <a:rPr lang="en-GB" altLang="en-US" sz="789">
                <a:solidFill>
                  <a:schemeClr val="tx1"/>
                </a:solidFill>
              </a:rPr>
              <a:pPr/>
              <a:t>25</a:t>
            </a:fld>
            <a:endParaRPr lang="en-GB" altLang="en-US" sz="789" dirty="0">
              <a:solidFill>
                <a:schemeClr val="tx1"/>
              </a:solidFill>
            </a:endParaRPr>
          </a:p>
        </p:txBody>
      </p:sp>
      <p:sp>
        <p:nvSpPr>
          <p:cNvPr id="12" name="Oval 11">
            <a:extLst>
              <a:ext uri="{FF2B5EF4-FFF2-40B4-BE49-F238E27FC236}">
                <a16:creationId xmlns:a16="http://schemas.microsoft.com/office/drawing/2014/main" id="{150068F8-5264-959F-A9FA-2EEDB6E18325}"/>
              </a:ext>
            </a:extLst>
          </p:cNvPr>
          <p:cNvSpPr/>
          <p:nvPr/>
        </p:nvSpPr>
        <p:spPr>
          <a:xfrm>
            <a:off x="6064219" y="398212"/>
            <a:ext cx="277077" cy="2770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81460134-EF9B-55E4-0337-AE2B5C10E641}"/>
              </a:ext>
            </a:extLst>
          </p:cNvPr>
          <p:cNvSpPr>
            <a:spLocks noGrp="1"/>
          </p:cNvSpPr>
          <p:nvPr>
            <p:ph type="ftr" sz="quarter" idx="11"/>
          </p:nvPr>
        </p:nvSpPr>
        <p:spPr>
          <a:xfrm>
            <a:off x="2314575" y="9893129"/>
            <a:ext cx="3371849" cy="568077"/>
          </a:xfrm>
        </p:spPr>
        <p:txBody>
          <a:bodyPr/>
          <a:lstStyle/>
          <a:p>
            <a:pPr>
              <a:defRPr/>
            </a:pPr>
            <a:r>
              <a:rPr lang="en-GB" sz="1000" dirty="0"/>
              <a:t>Developed by: </a:t>
            </a:r>
          </a:p>
          <a:p>
            <a:pPr>
              <a:defRPr/>
            </a:pPr>
            <a:r>
              <a:rPr lang="en-GB" sz="1000" dirty="0"/>
              <a:t>Jessica Stacey (Undergraduate Assistant Psychologist) </a:t>
            </a:r>
          </a:p>
          <a:p>
            <a:pPr>
              <a:defRPr/>
            </a:pPr>
            <a:r>
              <a:rPr lang="en-GB" sz="1000" dirty="0"/>
              <a:t>and Dr Hayley Thompson (Principal Clinical Psychologist)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55214-95BF-EE91-9D61-015C54C705CA}"/>
              </a:ext>
            </a:extLst>
          </p:cNvPr>
          <p:cNvSpPr>
            <a:spLocks noGrp="1"/>
          </p:cNvSpPr>
          <p:nvPr>
            <p:ph idx="1"/>
          </p:nvPr>
        </p:nvSpPr>
        <p:spPr>
          <a:xfrm>
            <a:off x="519954" y="325806"/>
            <a:ext cx="6669740" cy="10040199"/>
          </a:xfrm>
        </p:spPr>
        <p:txBody>
          <a:bodyPr>
            <a:normAutofit fontScale="92500" lnSpcReduction="10000"/>
          </a:bodyPr>
          <a:lstStyle/>
          <a:p>
            <a:pPr marL="0" indent="0" algn="ctr">
              <a:buNone/>
              <a:defRPr/>
            </a:pPr>
            <a:r>
              <a:rPr lang="en-GB" sz="1800" u="sng" dirty="0"/>
              <a:t>For Parents: Supporting Young Children and Teenagers </a:t>
            </a:r>
          </a:p>
          <a:p>
            <a:pPr marL="0" indent="0" algn="ctr">
              <a:buNone/>
              <a:defRPr/>
            </a:pPr>
            <a:r>
              <a:rPr lang="en-GB" sz="1800" u="sng" dirty="0"/>
              <a:t>Living With a Long-Term Health Condition</a:t>
            </a:r>
          </a:p>
          <a:p>
            <a:pPr marL="0" indent="0" algn="ctr">
              <a:buNone/>
              <a:defRPr/>
            </a:pPr>
            <a:endParaRPr lang="en-GB" sz="1800" u="sng" dirty="0"/>
          </a:p>
          <a:p>
            <a:pPr marL="0" indent="0">
              <a:buNone/>
              <a:defRPr/>
            </a:pPr>
            <a:r>
              <a:rPr lang="en-GB" sz="1600" dirty="0"/>
              <a:t>It can be difficult to see a child/teenager struggling. However, as an adult there are ways in which you can help improve their ability to manage their condition. </a:t>
            </a:r>
            <a:endParaRPr lang="en-GB" sz="1600" dirty="0">
              <a:cs typeface="Calibri"/>
            </a:endParaRPr>
          </a:p>
          <a:p>
            <a:pPr marL="0" indent="0">
              <a:buNone/>
              <a:defRPr/>
            </a:pPr>
            <a:endParaRPr lang="en-GB" sz="1600" dirty="0"/>
          </a:p>
          <a:p>
            <a:pPr marL="401056" indent="-401056">
              <a:buAutoNum type="arabicPeriod"/>
              <a:defRPr/>
            </a:pPr>
            <a:r>
              <a:rPr lang="en-GB" sz="1600" b="1" dirty="0"/>
              <a:t>Set Routine and Record </a:t>
            </a:r>
            <a:r>
              <a:rPr lang="en-GB" sz="1600" dirty="0"/>
              <a:t>– It is important that the young person establishes a routine to ensure they get enough sleep, but also so they can live a balanced life where their energy is dedicated to family time and hobbies, as well as schoolwork. </a:t>
            </a:r>
            <a:r>
              <a:rPr lang="en-GB" sz="1600" dirty="0">
                <a:solidFill>
                  <a:srgbClr val="000000"/>
                </a:solidFill>
              </a:rPr>
              <a:t>Keeping a diary can really help with this as it allows you and your child to ensure they have periods of rest, away from thinking about their health condition. You can find an activity, rest and sleep diary using this link - </a:t>
            </a:r>
            <a:r>
              <a:rPr lang="en-GB" sz="1600" dirty="0">
                <a:ea typeface="+mn-lt"/>
                <a:cs typeface="+mn-lt"/>
                <a:hlinkClick r:id="rId3"/>
              </a:rPr>
              <a:t>https://www.ruh.nhs.uk/patients/services/clinical_depts/paediatric_cfs_me/documents/CFSActivityRestSleepdiary.pdf</a:t>
            </a:r>
            <a:endParaRPr lang="en-GB" sz="1600" dirty="0">
              <a:solidFill>
                <a:schemeClr val="accent6">
                  <a:lumMod val="75000"/>
                </a:schemeClr>
              </a:solidFill>
              <a:cs typeface="Calibri"/>
            </a:endParaRPr>
          </a:p>
          <a:p>
            <a:pPr marL="401056" indent="-401056">
              <a:buFont typeface="Arial" charset="0"/>
              <a:buAutoNum type="arabicPeriod"/>
              <a:defRPr/>
            </a:pPr>
            <a:r>
              <a:rPr lang="en-GB" sz="1600" b="1" dirty="0"/>
              <a:t>Distract and reduce focus on physical symptoms </a:t>
            </a:r>
            <a:r>
              <a:rPr lang="en-GB" sz="1600" dirty="0"/>
              <a:t>- It can be difficult to know how to respond to a child/ young adult who is experiencing symptoms such as pain, tiredness or lacking motivation to look after their health. Often, the natural urge is to pay attention to signs that the young person may be struggling. It is important to avoid making the child/ young person worry or become anxious, as they may focus on their symptoms more. Although it is challenging as a parent, it is important to minimise attention on the symptoms, for example, by not constantly asking how tired they are. </a:t>
            </a:r>
            <a:endParaRPr lang="en-GB" sz="1600" dirty="0">
              <a:solidFill>
                <a:schemeClr val="accent6">
                  <a:lumMod val="75000"/>
                </a:schemeClr>
              </a:solidFill>
              <a:cs typeface="Calibri"/>
            </a:endParaRPr>
          </a:p>
          <a:p>
            <a:pPr marL="401056" indent="-401056">
              <a:buFont typeface="Arial" charset="0"/>
              <a:buAutoNum type="arabicPeriod"/>
              <a:defRPr/>
            </a:pPr>
            <a:r>
              <a:rPr lang="en-GB" sz="1600" b="1" dirty="0"/>
              <a:t>Encourage normal activities – </a:t>
            </a:r>
            <a:r>
              <a:rPr lang="en-GB" sz="1600" dirty="0"/>
              <a:t>It is important that the young person continues to participate in activities they enjoy, rather than dedicating all their energy to schoolwork. These activities may need to be adapted or managed differently with their health condition, and the temptation is to avoid them because it becomes too much effort. But it’s important to feel part of a social group and do things they enjoy, with peers. It will get easier to manage with practice! </a:t>
            </a:r>
            <a:endParaRPr lang="en-GB" sz="1600" dirty="0">
              <a:cs typeface="Calibri"/>
            </a:endParaRPr>
          </a:p>
          <a:p>
            <a:pPr marL="401056" indent="-401056">
              <a:buFont typeface="Arial" charset="0"/>
              <a:buAutoNum type="arabicPeriod"/>
              <a:defRPr/>
            </a:pPr>
            <a:r>
              <a:rPr lang="en-GB" sz="1600" b="1" dirty="0"/>
              <a:t>Provide encouragement </a:t>
            </a:r>
            <a:r>
              <a:rPr lang="en-GB" sz="1600" dirty="0"/>
              <a:t>– Children and young people will feel more confident in their ability to cope with their health condition with your support and confidence. Your role is to provide positive encouragement that they can cope with and manage it. </a:t>
            </a:r>
            <a:endParaRPr lang="en-GB" sz="1600" dirty="0">
              <a:cs typeface="Calibri"/>
            </a:endParaRPr>
          </a:p>
          <a:p>
            <a:pPr marL="401056" indent="-401056">
              <a:buFont typeface="Arial" charset="0"/>
              <a:buAutoNum type="arabicPeriod"/>
              <a:defRPr/>
            </a:pPr>
            <a:r>
              <a:rPr lang="en-GB" sz="1600" b="1" dirty="0"/>
              <a:t>Support  and communicate </a:t>
            </a:r>
            <a:r>
              <a:rPr lang="en-GB" sz="1600" dirty="0"/>
              <a:t>– Health conditions may affect your child/teenager’s ability to attend school, complete homework, coursework and revision. Offering support with studies may relieve some of the stress and give them more space to prioritise their health. You may like to provide this information booklet to their school/college so they can provide extra support where necessary. </a:t>
            </a:r>
          </a:p>
          <a:p>
            <a:pPr marL="401056" indent="-401056">
              <a:buFont typeface="Arial" charset="0"/>
              <a:buAutoNum type="arabicPeriod"/>
              <a:defRPr/>
            </a:pPr>
            <a:r>
              <a:rPr lang="en-GB" sz="1600" b="1" dirty="0">
                <a:cs typeface="Calibri"/>
              </a:rPr>
              <a:t>Access you own support if you need it </a:t>
            </a:r>
            <a:r>
              <a:rPr lang="en-GB" sz="1600" dirty="0">
                <a:cs typeface="Calibri"/>
              </a:rPr>
              <a:t>– coping can be difficult for the whole family, not just the person with the health condition. You can talk to your GP about services that might be able to support you if you are finding it difficult to manage. </a:t>
            </a:r>
          </a:p>
        </p:txBody>
      </p:sp>
      <p:sp>
        <p:nvSpPr>
          <p:cNvPr id="35843" name="Slide Number Placeholder 7">
            <a:extLst>
              <a:ext uri="{FF2B5EF4-FFF2-40B4-BE49-F238E27FC236}">
                <a16:creationId xmlns:a16="http://schemas.microsoft.com/office/drawing/2014/main" id="{9219C30D-E9BA-19FF-16D2-503858512591}"/>
              </a:ext>
            </a:extLst>
          </p:cNvPr>
          <p:cNvSpPr txBox="1">
            <a:spLocks/>
          </p:cNvSpPr>
          <p:nvPr/>
        </p:nvSpPr>
        <p:spPr bwMode="auto">
          <a:xfrm>
            <a:off x="6343402" y="655490"/>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78D0FF4C-79CD-694C-8BAB-CBE71DA22B63}" type="slidenum">
              <a:rPr lang="en-GB" altLang="en-US" sz="789"/>
              <a:pPr algn="r" eaLnBrk="1" hangingPunct="1">
                <a:spcBef>
                  <a:spcPct val="0"/>
                </a:spcBef>
                <a:buFontTx/>
                <a:buNone/>
              </a:pPr>
              <a:t>26</a:t>
            </a:fld>
            <a:endParaRPr lang="en-GB" altLang="en-US" sz="789" dirty="0"/>
          </a:p>
        </p:txBody>
      </p:sp>
      <p:sp>
        <p:nvSpPr>
          <p:cNvPr id="6" name="Oval 5">
            <a:extLst>
              <a:ext uri="{FF2B5EF4-FFF2-40B4-BE49-F238E27FC236}">
                <a16:creationId xmlns:a16="http://schemas.microsoft.com/office/drawing/2014/main" id="{8D9B7FC1-4BB0-5EB7-6F00-7BB7184872F7}"/>
              </a:ext>
            </a:extLst>
          </p:cNvPr>
          <p:cNvSpPr/>
          <p:nvPr/>
        </p:nvSpPr>
        <p:spPr>
          <a:xfrm>
            <a:off x="6361504" y="728588"/>
            <a:ext cx="249229"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7FF12C1D-607F-00DD-E0D5-2F3A6B78C5AF}"/>
              </a:ext>
            </a:extLst>
          </p:cNvPr>
          <p:cNvSpPr>
            <a:spLocks noGrp="1"/>
          </p:cNvSpPr>
          <p:nvPr>
            <p:ph type="ftr" sz="quarter" idx="11"/>
          </p:nvPr>
        </p:nvSpPr>
        <p:spPr>
          <a:xfrm>
            <a:off x="2352675" y="9797929"/>
            <a:ext cx="3238499" cy="568077"/>
          </a:xfrm>
        </p:spPr>
        <p:txBody>
          <a:bodyPr/>
          <a:lstStyle/>
          <a:p>
            <a:pPr>
              <a:defRPr/>
            </a:pPr>
            <a:r>
              <a:rPr lang="en-GB" sz="1000" dirty="0"/>
              <a:t>Developed by: </a:t>
            </a:r>
          </a:p>
          <a:p>
            <a:pPr>
              <a:defRPr/>
            </a:pPr>
            <a:r>
              <a:rPr lang="en-GB" sz="1000" dirty="0"/>
              <a:t>Jessica Stacey (Undergraduate Assistant Psychologist) and Dr Hayley Thompson (Principal Clinical Psychologist)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91E3CB19-B1FA-18CD-948B-60AD1034117A}"/>
              </a:ext>
            </a:extLst>
          </p:cNvPr>
          <p:cNvSpPr>
            <a:spLocks noChangeArrowheads="1"/>
          </p:cNvSpPr>
          <p:nvPr/>
        </p:nvSpPr>
        <p:spPr bwMode="auto">
          <a:xfrm>
            <a:off x="2241794" y="100159"/>
            <a:ext cx="2796071" cy="61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800" u="sng" dirty="0"/>
              <a:t>Accessing further Support</a:t>
            </a:r>
          </a:p>
          <a:p>
            <a:pPr algn="ctr" eaLnBrk="1" hangingPunct="1">
              <a:spcBef>
                <a:spcPct val="0"/>
              </a:spcBef>
              <a:buFontTx/>
              <a:buNone/>
            </a:pPr>
            <a:endParaRPr lang="en-GB" altLang="en-US" sz="1579" b="1" u="sng" dirty="0"/>
          </a:p>
        </p:txBody>
      </p:sp>
      <p:sp>
        <p:nvSpPr>
          <p:cNvPr id="37892" name="Rectangle 4">
            <a:extLst>
              <a:ext uri="{FF2B5EF4-FFF2-40B4-BE49-F238E27FC236}">
                <a16:creationId xmlns:a16="http://schemas.microsoft.com/office/drawing/2014/main" id="{01A44483-AFE0-C4FF-C724-74B62BA3EDAF}"/>
              </a:ext>
            </a:extLst>
          </p:cNvPr>
          <p:cNvSpPr>
            <a:spLocks noChangeArrowheads="1"/>
          </p:cNvSpPr>
          <p:nvPr/>
        </p:nvSpPr>
        <p:spPr bwMode="auto">
          <a:xfrm>
            <a:off x="94735" y="463540"/>
            <a:ext cx="7334765" cy="7406065"/>
          </a:xfrm>
          <a:prstGeom prst="rect">
            <a:avLst/>
          </a:prstGeom>
          <a:solidFill>
            <a:srgbClr val="00FFFF">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None/>
            </a:pPr>
            <a:r>
              <a:rPr lang="en-GB" altLang="en-US" sz="1400" b="1" u="sng" dirty="0">
                <a:latin typeface="Calibri"/>
                <a:cs typeface="Arial"/>
              </a:rPr>
              <a:t>For Managing Diabetes:</a:t>
            </a:r>
          </a:p>
          <a:p>
            <a:pPr eaLnBrk="1" hangingPunct="1">
              <a:spcBef>
                <a:spcPct val="0"/>
              </a:spcBef>
              <a:buNone/>
            </a:pPr>
            <a:endParaRPr lang="en-GB" altLang="en-US" sz="1400" b="1" dirty="0">
              <a:latin typeface="Calibri"/>
              <a:cs typeface="Arial"/>
            </a:endParaRPr>
          </a:p>
          <a:p>
            <a:pPr eaLnBrk="1" hangingPunct="1">
              <a:spcBef>
                <a:spcPct val="0"/>
              </a:spcBef>
              <a:buNone/>
            </a:pPr>
            <a:r>
              <a:rPr lang="en-GB" altLang="en-US" sz="1400" dirty="0" err="1">
                <a:latin typeface="Calibri"/>
                <a:cs typeface="Calibri"/>
              </a:rPr>
              <a:t>Digibete</a:t>
            </a:r>
            <a:r>
              <a:rPr lang="en-GB" altLang="en-US" sz="1400" dirty="0">
                <a:latin typeface="Calibri"/>
                <a:cs typeface="Calibri"/>
              </a:rPr>
              <a:t> 19-25’s page </a:t>
            </a:r>
            <a:r>
              <a:rPr lang="en-GB" altLang="en-US" sz="1400" dirty="0">
                <a:latin typeface="Calibri"/>
                <a:cs typeface="Calibri"/>
                <a:hlinkClick r:id="rId3"/>
              </a:rPr>
              <a:t>–</a:t>
            </a:r>
            <a:r>
              <a:rPr lang="en-GB" altLang="en-US" sz="1400" dirty="0">
                <a:latin typeface="Calibri"/>
                <a:cs typeface="Calibri"/>
              </a:rPr>
              <a:t> </a:t>
            </a:r>
          </a:p>
          <a:p>
            <a:pPr eaLnBrk="1" hangingPunct="1">
              <a:spcBef>
                <a:spcPct val="0"/>
              </a:spcBef>
              <a:buNone/>
            </a:pPr>
            <a:r>
              <a:rPr lang="en-GB" sz="1400" dirty="0">
                <a:hlinkClick r:id="rId3"/>
              </a:rPr>
              <a:t>https://www.digibete.org/digibete-16plus/19-25s/</a:t>
            </a:r>
            <a:endParaRPr lang="en-GB" sz="1400" dirty="0"/>
          </a:p>
          <a:p>
            <a:pPr eaLnBrk="1" hangingPunct="1">
              <a:spcBef>
                <a:spcPct val="0"/>
              </a:spcBef>
              <a:buNone/>
            </a:pPr>
            <a:endParaRPr lang="en-GB" altLang="en-US" sz="1400" dirty="0">
              <a:latin typeface="Calibri"/>
              <a:cs typeface="Calibri"/>
            </a:endParaRPr>
          </a:p>
          <a:p>
            <a:pPr eaLnBrk="1" hangingPunct="1">
              <a:spcBef>
                <a:spcPct val="0"/>
              </a:spcBef>
              <a:buNone/>
            </a:pPr>
            <a:r>
              <a:rPr lang="en-GB" altLang="en-US" sz="1400" dirty="0">
                <a:latin typeface="Calibri"/>
                <a:cs typeface="Calibri"/>
              </a:rPr>
              <a:t>Diabetes UK Podcast - </a:t>
            </a:r>
            <a:r>
              <a:rPr lang="pt-BR" sz="1400" dirty="0">
                <a:hlinkClick r:id="rId4"/>
              </a:rPr>
              <a:t>https://www.diabetes.org.uk/guide-to-diabetes/podcasts</a:t>
            </a:r>
            <a:endParaRPr lang="pt-BR" sz="1400" dirty="0"/>
          </a:p>
          <a:p>
            <a:pPr eaLnBrk="1" hangingPunct="1">
              <a:spcBef>
                <a:spcPct val="0"/>
              </a:spcBef>
              <a:buNone/>
            </a:pPr>
            <a:endParaRPr lang="pt-BR" sz="1400" dirty="0"/>
          </a:p>
          <a:p>
            <a:pPr eaLnBrk="1" hangingPunct="1">
              <a:spcBef>
                <a:spcPct val="0"/>
              </a:spcBef>
              <a:buNone/>
            </a:pPr>
            <a:r>
              <a:rPr lang="pt-BR" sz="1400" dirty="0"/>
              <a:t>Diabetes and your emotions - </a:t>
            </a:r>
            <a:r>
              <a:rPr lang="en-GB" sz="1400" dirty="0">
                <a:hlinkClick r:id="rId5"/>
              </a:rPr>
              <a:t>https://www.diabetes.org.uk/guide-to-diabetes/emotions</a:t>
            </a:r>
            <a:endParaRPr lang="en-GB" sz="1400" dirty="0"/>
          </a:p>
          <a:p>
            <a:pPr eaLnBrk="1" hangingPunct="1">
              <a:spcBef>
                <a:spcPct val="0"/>
              </a:spcBef>
              <a:buNone/>
            </a:pPr>
            <a:endParaRPr lang="en-GB" sz="1400" dirty="0"/>
          </a:p>
          <a:p>
            <a:pPr eaLnBrk="1" hangingPunct="1">
              <a:spcBef>
                <a:spcPct val="0"/>
              </a:spcBef>
              <a:buNone/>
            </a:pPr>
            <a:r>
              <a:rPr lang="en-GB" sz="1400" dirty="0"/>
              <a:t>Diabetes UK Youth programme - </a:t>
            </a:r>
            <a:r>
              <a:rPr lang="en-GB" sz="1400" dirty="0">
                <a:hlinkClick r:id="rId6"/>
              </a:rPr>
              <a:t>https://www.diabetes.org.uk/how_we_help/community/youth-programme</a:t>
            </a:r>
            <a:endParaRPr lang="pt-BR" sz="1400" dirty="0"/>
          </a:p>
          <a:p>
            <a:pPr eaLnBrk="1" hangingPunct="1">
              <a:spcBef>
                <a:spcPct val="0"/>
              </a:spcBef>
              <a:buNone/>
            </a:pPr>
            <a:endParaRPr lang="en-GB" altLang="en-US" sz="1400" dirty="0">
              <a:latin typeface="Calibri"/>
              <a:cs typeface="Calibri"/>
            </a:endParaRPr>
          </a:p>
          <a:p>
            <a:pPr eaLnBrk="1" hangingPunct="1">
              <a:spcBef>
                <a:spcPct val="0"/>
              </a:spcBef>
              <a:buNone/>
            </a:pPr>
            <a:r>
              <a:rPr lang="en-GB" altLang="en-US" sz="1400" dirty="0">
                <a:latin typeface="Calibri"/>
                <a:cs typeface="Calibri"/>
              </a:rPr>
              <a:t>JDRF diabetes and emotional wellbeing - </a:t>
            </a:r>
            <a:r>
              <a:rPr lang="en-GB" sz="1400" dirty="0">
                <a:hlinkClick r:id="rId7"/>
              </a:rPr>
              <a:t>https://jdrf.org.uk/information-support/living-with-type-1-diabetes/health-and-wellness/emotional-wellbeing/</a:t>
            </a:r>
            <a:endParaRPr lang="en-GB" sz="1400" dirty="0"/>
          </a:p>
          <a:p>
            <a:pPr eaLnBrk="1" hangingPunct="1">
              <a:spcBef>
                <a:spcPct val="0"/>
              </a:spcBef>
              <a:buNone/>
            </a:pPr>
            <a:endParaRPr lang="en-GB" altLang="en-US" sz="1400" dirty="0">
              <a:latin typeface="Calibri"/>
              <a:cs typeface="Calibri"/>
            </a:endParaRPr>
          </a:p>
          <a:p>
            <a:pPr eaLnBrk="1" hangingPunct="1">
              <a:spcBef>
                <a:spcPct val="0"/>
              </a:spcBef>
              <a:buNone/>
            </a:pPr>
            <a:r>
              <a:rPr lang="en-GB" altLang="en-US" sz="1400" dirty="0">
                <a:latin typeface="Calibri"/>
                <a:cs typeface="Calibri"/>
              </a:rPr>
              <a:t>Various diabetes and emotions guides - </a:t>
            </a:r>
            <a:r>
              <a:rPr lang="en-GB" sz="1400" dirty="0">
                <a:hlinkClick r:id="rId8"/>
              </a:rPr>
              <a:t>https://www.diabetes.co.uk/emotions/</a:t>
            </a:r>
            <a:endParaRPr lang="en-GB" sz="1400" dirty="0"/>
          </a:p>
          <a:p>
            <a:pPr eaLnBrk="1" hangingPunct="1">
              <a:spcBef>
                <a:spcPct val="0"/>
              </a:spcBef>
              <a:buNone/>
            </a:pPr>
            <a:endParaRPr lang="en-GB" altLang="en-US" sz="1400" dirty="0">
              <a:latin typeface="Calibri"/>
              <a:cs typeface="Calibri"/>
            </a:endParaRPr>
          </a:p>
          <a:p>
            <a:pPr eaLnBrk="1" hangingPunct="1">
              <a:spcBef>
                <a:spcPct val="0"/>
              </a:spcBef>
              <a:buNone/>
            </a:pPr>
            <a:r>
              <a:rPr lang="en-GB" altLang="en-US" sz="1400" dirty="0">
                <a:latin typeface="Calibri"/>
                <a:cs typeface="Calibri"/>
              </a:rPr>
              <a:t>10 tips for coping with diabetes distress - </a:t>
            </a:r>
            <a:r>
              <a:rPr lang="en-GB" sz="1400" dirty="0">
                <a:hlinkClick r:id="rId9"/>
              </a:rPr>
              <a:t>https://www.cdc.gov/diabetes/managing/diabetes-distress/ten-tips-coping-diabetes-distress.html</a:t>
            </a:r>
            <a:endParaRPr lang="en-GB" sz="1400" dirty="0"/>
          </a:p>
          <a:p>
            <a:pPr eaLnBrk="1" hangingPunct="1">
              <a:spcBef>
                <a:spcPct val="0"/>
              </a:spcBef>
              <a:buNone/>
            </a:pPr>
            <a:endParaRPr lang="en-GB" altLang="en-US" sz="1400" dirty="0">
              <a:latin typeface="Calibri"/>
              <a:cs typeface="Calibri"/>
            </a:endParaRPr>
          </a:p>
          <a:p>
            <a:pPr eaLnBrk="1" hangingPunct="1">
              <a:spcBef>
                <a:spcPct val="0"/>
              </a:spcBef>
              <a:buNone/>
            </a:pPr>
            <a:r>
              <a:rPr lang="en-GB" altLang="en-US" sz="1400" dirty="0">
                <a:latin typeface="Calibri"/>
                <a:cs typeface="Calibri"/>
              </a:rPr>
              <a:t>Managing diabetes-related stress video - </a:t>
            </a:r>
            <a:r>
              <a:rPr lang="en-GB" sz="1400" dirty="0">
                <a:hlinkClick r:id="rId10"/>
              </a:rPr>
              <a:t>https://www.youtube.com/watch?v=ZQwGKEa_MkM</a:t>
            </a:r>
            <a:endParaRPr lang="en-GB" sz="1400" dirty="0"/>
          </a:p>
          <a:p>
            <a:pPr eaLnBrk="1" hangingPunct="1">
              <a:spcBef>
                <a:spcPct val="0"/>
              </a:spcBef>
              <a:buNone/>
            </a:pPr>
            <a:endParaRPr lang="en-GB" sz="1400" dirty="0"/>
          </a:p>
          <a:p>
            <a:pPr eaLnBrk="1" hangingPunct="1">
              <a:spcBef>
                <a:spcPct val="0"/>
              </a:spcBef>
              <a:buNone/>
            </a:pPr>
            <a:r>
              <a:rPr lang="en-GB" sz="1400" dirty="0"/>
              <a:t>Your feelings about diabetes technology - </a:t>
            </a:r>
            <a:r>
              <a:rPr lang="en-GB" sz="1400" dirty="0">
                <a:hlinkClick r:id="rId11"/>
              </a:rPr>
              <a:t>Your feelings about diabetes technology | Diahttps://www.diabetes.org.uk/guide-to-diabetes/diabetes-technology/diabetes-technology-emotionsetes UK</a:t>
            </a:r>
            <a:endParaRPr lang="en-GB" sz="1400" dirty="0"/>
          </a:p>
          <a:p>
            <a:pPr eaLnBrk="1" hangingPunct="1">
              <a:spcBef>
                <a:spcPct val="0"/>
              </a:spcBef>
              <a:buNone/>
            </a:pPr>
            <a:endParaRPr lang="en-GB" sz="1400" dirty="0"/>
          </a:p>
          <a:p>
            <a:pPr eaLnBrk="1" hangingPunct="1">
              <a:spcBef>
                <a:spcPct val="0"/>
              </a:spcBef>
              <a:buNone/>
            </a:pPr>
            <a:r>
              <a:rPr lang="en-GB" sz="1400" dirty="0"/>
              <a:t>Your feelings about food and diabetes - </a:t>
            </a:r>
            <a:r>
              <a:rPr lang="en-GB" sz="1400" dirty="0">
                <a:hlinkClick r:id="rId12"/>
              </a:rPr>
              <a:t>https://www.diabetes.org.uk/guide-to-diabetes/emotions/your-feelings-about-food-and-diabetes</a:t>
            </a:r>
            <a:endParaRPr lang="en-GB" sz="1400" dirty="0"/>
          </a:p>
          <a:p>
            <a:pPr eaLnBrk="1" hangingPunct="1">
              <a:spcBef>
                <a:spcPct val="0"/>
              </a:spcBef>
              <a:buNone/>
            </a:pPr>
            <a:endParaRPr lang="en-GB" sz="1400" dirty="0"/>
          </a:p>
          <a:p>
            <a:pPr eaLnBrk="1" hangingPunct="1">
              <a:spcBef>
                <a:spcPct val="0"/>
              </a:spcBef>
              <a:buNone/>
            </a:pPr>
            <a:r>
              <a:rPr lang="en-GB" sz="1400" dirty="0"/>
              <a:t>What is diabetes burnout? - </a:t>
            </a:r>
            <a:r>
              <a:rPr lang="en-GB" sz="1400" dirty="0">
                <a:hlinkClick r:id="rId13"/>
              </a:rPr>
              <a:t>https://www.diabetes.org.uk/guide-to-diabetes/emotions/diabetes-burnout</a:t>
            </a:r>
            <a:endParaRPr lang="en-GB" sz="1400" dirty="0"/>
          </a:p>
          <a:p>
            <a:pPr eaLnBrk="1" hangingPunct="1">
              <a:spcBef>
                <a:spcPct val="0"/>
              </a:spcBef>
              <a:buNone/>
            </a:pPr>
            <a:endParaRPr lang="en-GB" altLang="en-US" sz="1400" dirty="0">
              <a:latin typeface="Calibri"/>
              <a:cs typeface="Calibri"/>
            </a:endParaRPr>
          </a:p>
          <a:p>
            <a:pPr eaLnBrk="1" hangingPunct="1">
              <a:spcBef>
                <a:spcPct val="0"/>
              </a:spcBef>
              <a:buNone/>
            </a:pPr>
            <a:r>
              <a:rPr lang="en-GB" altLang="en-US" sz="1400" dirty="0">
                <a:latin typeface="Calibri"/>
                <a:cs typeface="Calibri"/>
              </a:rPr>
              <a:t>Dealing with diabetes burnout - </a:t>
            </a:r>
            <a:r>
              <a:rPr lang="en-GB" sz="1400" dirty="0">
                <a:hlinkClick r:id="rId14"/>
              </a:rPr>
              <a:t>https://www.cdc.gov/diabetes/library/spotlights/diabetes-burnout.html</a:t>
            </a:r>
            <a:endParaRPr lang="en-GB" sz="1400" dirty="0"/>
          </a:p>
        </p:txBody>
      </p:sp>
      <p:sp>
        <p:nvSpPr>
          <p:cNvPr id="2" name="Footer Placeholder 5">
            <a:extLst>
              <a:ext uri="{FF2B5EF4-FFF2-40B4-BE49-F238E27FC236}">
                <a16:creationId xmlns:a16="http://schemas.microsoft.com/office/drawing/2014/main" id="{FB77ECC6-D23A-4BF6-06F7-25AD943F2725}"/>
              </a:ext>
            </a:extLst>
          </p:cNvPr>
          <p:cNvSpPr>
            <a:spLocks noGrp="1"/>
          </p:cNvSpPr>
          <p:nvPr>
            <p:ph type="ftr" sz="quarter" idx="11"/>
          </p:nvPr>
        </p:nvSpPr>
        <p:spPr>
          <a:xfrm>
            <a:off x="291501" y="10030488"/>
            <a:ext cx="4171857" cy="568077"/>
          </a:xfrm>
        </p:spPr>
        <p:txBody>
          <a:bodyPr/>
          <a:lstStyle/>
          <a:p>
            <a:pPr>
              <a:defRPr/>
            </a:pPr>
            <a:r>
              <a:rPr lang="en-GB" sz="1000" dirty="0"/>
              <a:t>Developed by: Jessica Stacey (Undergraduate Assistant Psychologist)</a:t>
            </a:r>
          </a:p>
          <a:p>
            <a:pPr>
              <a:defRPr/>
            </a:pPr>
            <a:r>
              <a:rPr lang="en-GB" sz="1000" dirty="0"/>
              <a:t> and Dr Hayley Thompson (Principal Clinical Psychologist)</a:t>
            </a:r>
          </a:p>
        </p:txBody>
      </p:sp>
      <p:sp>
        <p:nvSpPr>
          <p:cNvPr id="3" name="Rectangle: Rounded Corners 2">
            <a:extLst>
              <a:ext uri="{FF2B5EF4-FFF2-40B4-BE49-F238E27FC236}">
                <a16:creationId xmlns:a16="http://schemas.microsoft.com/office/drawing/2014/main" id="{8292D8C4-6194-8E55-EDD4-3A090457396E}"/>
              </a:ext>
            </a:extLst>
          </p:cNvPr>
          <p:cNvSpPr/>
          <p:nvPr/>
        </p:nvSpPr>
        <p:spPr>
          <a:xfrm>
            <a:off x="5177873" y="662110"/>
            <a:ext cx="2111619" cy="645949"/>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1600" dirty="0">
                <a:solidFill>
                  <a:schemeClr val="tx1">
                    <a:lumMod val="85000"/>
                    <a:lumOff val="15000"/>
                  </a:schemeClr>
                </a:solidFill>
                <a:latin typeface="Calibri"/>
                <a:cs typeface="Calibri"/>
              </a:rPr>
              <a:t>Diabetes UK Helpline: </a:t>
            </a:r>
            <a:r>
              <a:rPr lang="en-GB" altLang="en-US" sz="1600" b="1" dirty="0">
                <a:solidFill>
                  <a:schemeClr val="tx1">
                    <a:lumMod val="85000"/>
                    <a:lumOff val="15000"/>
                  </a:schemeClr>
                </a:solidFill>
                <a:latin typeface="Calibri"/>
                <a:cs typeface="Calibri"/>
              </a:rPr>
              <a:t>0345 123 2399</a:t>
            </a:r>
          </a:p>
        </p:txBody>
      </p:sp>
      <p:sp>
        <p:nvSpPr>
          <p:cNvPr id="6" name="TextBox 2056">
            <a:extLst>
              <a:ext uri="{FF2B5EF4-FFF2-40B4-BE49-F238E27FC236}">
                <a16:creationId xmlns:a16="http://schemas.microsoft.com/office/drawing/2014/main" id="{60948F13-7947-939C-9DFE-EE2E826A93B1}"/>
              </a:ext>
            </a:extLst>
          </p:cNvPr>
          <p:cNvSpPr txBox="1">
            <a:spLocks noChangeArrowheads="1"/>
          </p:cNvSpPr>
          <p:nvPr/>
        </p:nvSpPr>
        <p:spPr bwMode="auto">
          <a:xfrm>
            <a:off x="130178" y="7998378"/>
            <a:ext cx="7305723" cy="2031325"/>
          </a:xfrm>
          <a:prstGeom prst="rect">
            <a:avLst/>
          </a:prstGeom>
          <a:solidFill>
            <a:srgbClr val="FFF2CC">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445"/>
            <a:r>
              <a:rPr lang="en-US" sz="1400" b="1" u="sng" dirty="0">
                <a:solidFill>
                  <a:srgbClr val="000000"/>
                </a:solidFill>
                <a:ea typeface="Calibri" panose="020F0502020204030204" pitchFamily="34" charset="0"/>
                <a:cs typeface="Calibri" panose="020F0502020204030204" pitchFamily="34" charset="0"/>
              </a:rPr>
              <a:t>For Managing Epilepsy:</a:t>
            </a:r>
          </a:p>
          <a:p>
            <a:pPr marL="4445"/>
            <a:endParaRPr lang="en-US" sz="1400" b="1" u="sng" dirty="0">
              <a:solidFill>
                <a:srgbClr val="000000"/>
              </a:solidFill>
              <a:ea typeface="Calibri" panose="020F0502020204030204" pitchFamily="34" charset="0"/>
              <a:cs typeface="Calibri" panose="020F0502020204030204" pitchFamily="34" charset="0"/>
            </a:endParaRPr>
          </a:p>
          <a:p>
            <a:pPr marL="4445"/>
            <a:r>
              <a:rPr lang="en-US" sz="1400" dirty="0">
                <a:solidFill>
                  <a:srgbClr val="000000"/>
                </a:solidFill>
                <a:ea typeface="Calibri" panose="020F0502020204030204" pitchFamily="34" charset="0"/>
                <a:cs typeface="Calibri" panose="020F0502020204030204" pitchFamily="34" charset="0"/>
              </a:rPr>
              <a:t>Online support for young people with Epilepsy: </a:t>
            </a:r>
            <a:r>
              <a:rPr lang="en-US" sz="1400" dirty="0">
                <a:solidFill>
                  <a:srgbClr val="000000"/>
                </a:solidFill>
                <a:ea typeface="Calibri" panose="020F0502020204030204" pitchFamily="34" charset="0"/>
                <a:cs typeface="Calibri" panose="020F0502020204030204" pitchFamily="34" charset="0"/>
                <a:hlinkClick r:id="rId15"/>
              </a:rPr>
              <a:t>https://www.youngepilepsy.org.uk/i-have-epilepsy</a:t>
            </a:r>
            <a:r>
              <a:rPr lang="en-US" sz="1400" dirty="0">
                <a:solidFill>
                  <a:srgbClr val="000000"/>
                </a:solidFill>
                <a:ea typeface="Calibri" panose="020F0502020204030204" pitchFamily="34" charset="0"/>
                <a:cs typeface="Calibri" panose="020F0502020204030204" pitchFamily="34" charset="0"/>
              </a:rPr>
              <a:t> </a:t>
            </a:r>
          </a:p>
          <a:p>
            <a:pPr marL="4445"/>
            <a:endParaRPr lang="en-US" sz="1400" dirty="0">
              <a:solidFill>
                <a:srgbClr val="000000"/>
              </a:solidFill>
              <a:ea typeface="Calibri" panose="020F0502020204030204" pitchFamily="34" charset="0"/>
              <a:cs typeface="Calibri" panose="020F0502020204030204" pitchFamily="34" charset="0"/>
            </a:endParaRPr>
          </a:p>
          <a:p>
            <a:pPr marL="4445"/>
            <a:r>
              <a:rPr lang="en-US" sz="1400" dirty="0">
                <a:solidFill>
                  <a:srgbClr val="000000"/>
                </a:solidFill>
                <a:ea typeface="Calibri" panose="020F0502020204030204" pitchFamily="34" charset="0"/>
                <a:cs typeface="Calibri" panose="020F0502020204030204" pitchFamily="34" charset="0"/>
              </a:rPr>
              <a:t>Child-friendly resources on Epilepsy: </a:t>
            </a:r>
            <a:r>
              <a:rPr lang="en-US" sz="1400" dirty="0">
                <a:solidFill>
                  <a:srgbClr val="000000"/>
                </a:solidFill>
                <a:ea typeface="Calibri" panose="020F0502020204030204" pitchFamily="34" charset="0"/>
                <a:cs typeface="Calibri" panose="020F0502020204030204" pitchFamily="34" charset="0"/>
                <a:hlinkClick r:id="rId16"/>
              </a:rPr>
              <a:t>https://www.epilepsy.org.uk/living/parents-and-children/just-for-kids</a:t>
            </a:r>
            <a:r>
              <a:rPr lang="en-US" sz="1400" dirty="0">
                <a:solidFill>
                  <a:srgbClr val="000000"/>
                </a:solidFill>
                <a:ea typeface="Calibri" panose="020F0502020204030204" pitchFamily="34" charset="0"/>
                <a:cs typeface="Calibri" panose="020F0502020204030204" pitchFamily="34" charset="0"/>
              </a:rPr>
              <a:t> </a:t>
            </a:r>
          </a:p>
          <a:p>
            <a:pPr marL="4445"/>
            <a:endParaRPr lang="en-US" sz="1400" dirty="0">
              <a:solidFill>
                <a:srgbClr val="000000"/>
              </a:solidFill>
              <a:ea typeface="Calibri" panose="020F0502020204030204" pitchFamily="34" charset="0"/>
              <a:cs typeface="Calibri" panose="020F0502020204030204" pitchFamily="34" charset="0"/>
            </a:endParaRPr>
          </a:p>
          <a:p>
            <a:pPr marL="4445"/>
            <a:r>
              <a:rPr lang="en-US" sz="1400" dirty="0">
                <a:solidFill>
                  <a:srgbClr val="000000"/>
                </a:solidFill>
                <a:ea typeface="Calibri" panose="020F0502020204030204" pitchFamily="34" charset="0"/>
                <a:cs typeface="Calibri" panose="020F0502020204030204" pitchFamily="34" charset="0"/>
              </a:rPr>
              <a:t>For parents: supporting your child with Epilepsy: </a:t>
            </a:r>
            <a:r>
              <a:rPr lang="en-US" sz="1400" dirty="0">
                <a:solidFill>
                  <a:srgbClr val="000000"/>
                </a:solidFill>
                <a:ea typeface="Calibri" panose="020F0502020204030204" pitchFamily="34" charset="0"/>
                <a:cs typeface="Calibri" panose="020F0502020204030204" pitchFamily="34" charset="0"/>
                <a:hlinkClick r:id="rId17"/>
              </a:rPr>
              <a:t>https://www.epilepsy.org.uk/living/parents-and-children</a:t>
            </a:r>
            <a:r>
              <a:rPr lang="en-US" sz="1400" dirty="0">
                <a:solidFill>
                  <a:srgbClr val="000000"/>
                </a:solidFill>
                <a:ea typeface="Calibri" panose="020F0502020204030204" pitchFamily="34" charset="0"/>
                <a:cs typeface="Calibri" panose="020F0502020204030204" pitchFamily="34" charset="0"/>
              </a:rPr>
              <a:t>  </a:t>
            </a:r>
            <a:endParaRPr lang="en-US" sz="1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51C73B2E-47DA-0845-481F-090E0CAA2B8F}"/>
              </a:ext>
            </a:extLst>
          </p:cNvPr>
          <p:cNvSpPr/>
          <p:nvPr/>
        </p:nvSpPr>
        <p:spPr>
          <a:xfrm>
            <a:off x="5044263" y="7757813"/>
            <a:ext cx="2391635" cy="645949"/>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1600" dirty="0">
                <a:solidFill>
                  <a:schemeClr val="tx1">
                    <a:lumMod val="85000"/>
                    <a:lumOff val="15000"/>
                  </a:schemeClr>
                </a:solidFill>
                <a:latin typeface="Calibri"/>
                <a:cs typeface="Calibri"/>
              </a:rPr>
              <a:t>Epilepsy Action Helpline: </a:t>
            </a:r>
            <a:r>
              <a:rPr lang="en-GB" altLang="en-US" sz="1600" b="1" dirty="0">
                <a:solidFill>
                  <a:schemeClr val="tx1">
                    <a:lumMod val="85000"/>
                    <a:lumOff val="15000"/>
                  </a:schemeClr>
                </a:solidFill>
                <a:latin typeface="Calibri"/>
                <a:cs typeface="Calibri"/>
              </a:rPr>
              <a:t>0808 800 5050</a:t>
            </a:r>
          </a:p>
        </p:txBody>
      </p:sp>
      <p:sp>
        <p:nvSpPr>
          <p:cNvPr id="8" name="Rectangle: Rounded Corners 7">
            <a:extLst>
              <a:ext uri="{FF2B5EF4-FFF2-40B4-BE49-F238E27FC236}">
                <a16:creationId xmlns:a16="http://schemas.microsoft.com/office/drawing/2014/main" id="{80B95131-E187-CFE2-8C9D-ADEC55749086}"/>
              </a:ext>
            </a:extLst>
          </p:cNvPr>
          <p:cNvSpPr/>
          <p:nvPr/>
        </p:nvSpPr>
        <p:spPr>
          <a:xfrm>
            <a:off x="5044263" y="9800220"/>
            <a:ext cx="2391635" cy="645949"/>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1600" dirty="0">
                <a:solidFill>
                  <a:schemeClr val="tx1">
                    <a:lumMod val="85000"/>
                    <a:lumOff val="15000"/>
                  </a:schemeClr>
                </a:solidFill>
                <a:latin typeface="Calibri"/>
                <a:cs typeface="Calibri"/>
              </a:rPr>
              <a:t>Epilepsy Society Helpline: </a:t>
            </a:r>
            <a:r>
              <a:rPr lang="en-GB" altLang="en-US" sz="1600" b="1" dirty="0">
                <a:solidFill>
                  <a:schemeClr val="tx1">
                    <a:lumMod val="85000"/>
                    <a:lumOff val="15000"/>
                  </a:schemeClr>
                </a:solidFill>
                <a:latin typeface="Calibri"/>
                <a:cs typeface="Calibri"/>
              </a:rPr>
              <a:t>01494 601 400</a:t>
            </a:r>
          </a:p>
        </p:txBody>
      </p:sp>
      <p:sp>
        <p:nvSpPr>
          <p:cNvPr id="4" name="Oval 3">
            <a:extLst>
              <a:ext uri="{FF2B5EF4-FFF2-40B4-BE49-F238E27FC236}">
                <a16:creationId xmlns:a16="http://schemas.microsoft.com/office/drawing/2014/main" id="{DA34A0D4-1E7F-93C1-E57E-39EB2CEDF0DE}"/>
              </a:ext>
            </a:extLst>
          </p:cNvPr>
          <p:cNvSpPr/>
          <p:nvPr/>
        </p:nvSpPr>
        <p:spPr>
          <a:xfrm>
            <a:off x="6500240" y="137659"/>
            <a:ext cx="249229"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78D0FF4C-79CD-694C-8BAB-CBE71DA22B63}" type="slidenum">
              <a:rPr lang="en-GB" altLang="en-US" sz="800" smtClean="0"/>
              <a:pPr/>
              <a:t>27</a:t>
            </a:fld>
            <a:endParaRPr lang="en-GB" dirty="0"/>
          </a:p>
        </p:txBody>
      </p:sp>
      <p:sp>
        <p:nvSpPr>
          <p:cNvPr id="5" name="Slide Number Placeholder 7">
            <a:extLst>
              <a:ext uri="{FF2B5EF4-FFF2-40B4-BE49-F238E27FC236}">
                <a16:creationId xmlns:a16="http://schemas.microsoft.com/office/drawing/2014/main" id="{0EC4B277-7572-C6B4-2B8C-3245073A8827}"/>
              </a:ext>
            </a:extLst>
          </p:cNvPr>
          <p:cNvSpPr txBox="1">
            <a:spLocks/>
          </p:cNvSpPr>
          <p:nvPr/>
        </p:nvSpPr>
        <p:spPr bwMode="auto">
          <a:xfrm>
            <a:off x="6500240" y="89180"/>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78D0FF4C-79CD-694C-8BAB-CBE71DA22B63}" type="slidenum">
              <a:rPr lang="en-GB" altLang="en-US" sz="789"/>
              <a:pPr algn="r" eaLnBrk="1" hangingPunct="1">
                <a:spcBef>
                  <a:spcPct val="0"/>
                </a:spcBef>
                <a:buFontTx/>
                <a:buNone/>
              </a:pPr>
              <a:t>27</a:t>
            </a:fld>
            <a:endParaRPr lang="en-GB" altLang="en-US" sz="789"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26C04-7A2B-9134-6AE4-04269ED21958}"/>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C19796B3-E7BF-362D-FB7C-85069412D789}"/>
              </a:ext>
            </a:extLst>
          </p:cNvPr>
          <p:cNvSpPr>
            <a:spLocks noChangeArrowheads="1"/>
          </p:cNvSpPr>
          <p:nvPr/>
        </p:nvSpPr>
        <p:spPr bwMode="auto">
          <a:xfrm>
            <a:off x="2729219" y="100159"/>
            <a:ext cx="2308645" cy="5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Accessing further Support</a:t>
            </a:r>
          </a:p>
          <a:p>
            <a:pPr algn="ctr" eaLnBrk="1" hangingPunct="1">
              <a:spcBef>
                <a:spcPct val="0"/>
              </a:spcBef>
              <a:buFontTx/>
              <a:buNone/>
            </a:pPr>
            <a:endParaRPr lang="en-GB" altLang="en-US" sz="1579" b="1" u="sng" dirty="0"/>
          </a:p>
        </p:txBody>
      </p:sp>
      <p:sp>
        <p:nvSpPr>
          <p:cNvPr id="37892" name="Rectangle 4">
            <a:extLst>
              <a:ext uri="{FF2B5EF4-FFF2-40B4-BE49-F238E27FC236}">
                <a16:creationId xmlns:a16="http://schemas.microsoft.com/office/drawing/2014/main" id="{63053A37-6326-D02D-2AF1-DDE43DB3C997}"/>
              </a:ext>
            </a:extLst>
          </p:cNvPr>
          <p:cNvSpPr>
            <a:spLocks noChangeArrowheads="1"/>
          </p:cNvSpPr>
          <p:nvPr/>
        </p:nvSpPr>
        <p:spPr bwMode="auto">
          <a:xfrm>
            <a:off x="123776" y="6451606"/>
            <a:ext cx="7334765" cy="3743524"/>
          </a:xfrm>
          <a:prstGeom prst="rect">
            <a:avLst/>
          </a:prstGeom>
          <a:solidFill>
            <a:srgbClr val="00FFFF">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99" tIns="40100" rIns="80199" bIns="40100" anchor="t">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eaLnBrk="1" hangingPunct="1">
              <a:spcBef>
                <a:spcPct val="0"/>
              </a:spcBef>
              <a:buNone/>
            </a:pPr>
            <a:r>
              <a:rPr lang="en-GB" altLang="en-US" sz="1400" b="1" u="sng" dirty="0">
                <a:latin typeface="Calibri"/>
                <a:cs typeface="Arial"/>
              </a:rPr>
              <a:t>Generic Useful Websites</a:t>
            </a:r>
          </a:p>
          <a:p>
            <a:pPr eaLnBrk="1" hangingPunct="1">
              <a:spcBef>
                <a:spcPct val="0"/>
              </a:spcBef>
              <a:buNone/>
            </a:pPr>
            <a:endParaRPr lang="en-GB" altLang="en-US" sz="1400" b="1" dirty="0"/>
          </a:p>
          <a:p>
            <a:pPr eaLnBrk="1" hangingPunct="1">
              <a:spcBef>
                <a:spcPct val="0"/>
              </a:spcBef>
              <a:buFontTx/>
              <a:buNone/>
            </a:pPr>
            <a:r>
              <a:rPr lang="en-GB" altLang="en-US" sz="1400" dirty="0">
                <a:latin typeface="Calibri"/>
                <a:cs typeface="Arial"/>
              </a:rPr>
              <a:t>Mental health resources for Teachers, Parents, Carers &amp; Children: </a:t>
            </a:r>
            <a:r>
              <a:rPr lang="en-GB" altLang="en-US" sz="1400" u="sng" dirty="0">
                <a:latin typeface="Calibri"/>
                <a:cs typeface="Arial"/>
                <a:hlinkClick r:id="rId3"/>
              </a:rPr>
              <a:t>http://www.youngminds.org.uk/</a:t>
            </a:r>
            <a:endParaRPr lang="en-GB" altLang="en-US" sz="1400" u="sng" dirty="0">
              <a:latin typeface="Calibri"/>
              <a:cs typeface="Arial"/>
            </a:endParaRPr>
          </a:p>
          <a:p>
            <a:pPr eaLnBrk="1" hangingPunct="1">
              <a:spcBef>
                <a:spcPct val="0"/>
              </a:spcBef>
              <a:buFontTx/>
              <a:buNone/>
            </a:pPr>
            <a:endParaRPr lang="en-GB" altLang="en-US" sz="1400" dirty="0"/>
          </a:p>
          <a:p>
            <a:pPr eaLnBrk="1" hangingPunct="1">
              <a:spcBef>
                <a:spcPct val="0"/>
              </a:spcBef>
              <a:buFontTx/>
              <a:buNone/>
            </a:pPr>
            <a:r>
              <a:rPr lang="en-GB" altLang="en-US" sz="1400" dirty="0">
                <a:latin typeface="Calibri"/>
                <a:cs typeface="Arial"/>
              </a:rPr>
              <a:t>Stress and Anxiety: </a:t>
            </a:r>
            <a:r>
              <a:rPr lang="en-GB" altLang="en-US" sz="1400" u="sng" dirty="0">
                <a:latin typeface="Calibri"/>
                <a:cs typeface="Arial"/>
                <a:hlinkClick r:id="rId4"/>
              </a:rPr>
              <a:t>https://www.moodcafe.co.uk/for-children-and-young-people/feeling-worried,-frightened,-stressed-or-anxious.aspx</a:t>
            </a:r>
            <a:endParaRPr lang="en-GB" altLang="en-US" sz="1400" u="sng" dirty="0">
              <a:latin typeface="Calibri"/>
              <a:cs typeface="Arial"/>
            </a:endParaRPr>
          </a:p>
          <a:p>
            <a:pPr eaLnBrk="1" hangingPunct="1">
              <a:spcBef>
                <a:spcPct val="0"/>
              </a:spcBef>
              <a:buFontTx/>
              <a:buNone/>
            </a:pPr>
            <a:endParaRPr lang="en-GB" altLang="en-US" sz="1400" dirty="0"/>
          </a:p>
          <a:p>
            <a:pPr eaLnBrk="1" hangingPunct="1">
              <a:spcBef>
                <a:spcPct val="0"/>
              </a:spcBef>
              <a:buFontTx/>
              <a:buNone/>
            </a:pPr>
            <a:r>
              <a:rPr lang="en-GB" altLang="en-US" sz="1400" dirty="0">
                <a:latin typeface="Calibri"/>
                <a:cs typeface="Arial"/>
              </a:rPr>
              <a:t>Anxiety and Depression: </a:t>
            </a:r>
            <a:r>
              <a:rPr lang="en-GB" altLang="en-US" sz="1400" u="sng" dirty="0">
                <a:latin typeface="Calibri"/>
                <a:cs typeface="Arial"/>
                <a:hlinkClick r:id="rId5"/>
              </a:rPr>
              <a:t>https://www.nhs.uk/conditions/stress-anxiety-depression/anxiety-in-children/</a:t>
            </a:r>
            <a:endParaRPr lang="en-GB" altLang="en-US" sz="1400" u="sng" dirty="0">
              <a:latin typeface="Calibri"/>
              <a:cs typeface="Arial"/>
            </a:endParaRPr>
          </a:p>
          <a:p>
            <a:pPr eaLnBrk="1" hangingPunct="1">
              <a:spcBef>
                <a:spcPct val="0"/>
              </a:spcBef>
              <a:buFontTx/>
              <a:buNone/>
            </a:pPr>
            <a:endParaRPr lang="en-GB" altLang="en-US" sz="1400" u="sng" dirty="0"/>
          </a:p>
          <a:p>
            <a:pPr eaLnBrk="1" hangingPunct="1">
              <a:spcBef>
                <a:spcPct val="0"/>
              </a:spcBef>
              <a:buNone/>
            </a:pPr>
            <a:r>
              <a:rPr lang="en-GB" altLang="en-US" sz="1400" dirty="0">
                <a:latin typeface="Calibri"/>
                <a:cs typeface="Arial"/>
              </a:rPr>
              <a:t>Mindful Breathing and Activities: </a:t>
            </a:r>
            <a:r>
              <a:rPr lang="en-GB" altLang="en-US" sz="1400" u="sng" dirty="0">
                <a:latin typeface="Calibri"/>
                <a:cs typeface="Arial"/>
                <a:hlinkClick r:id="rId6"/>
              </a:rPr>
              <a:t>www.getselfhelp.co.uk/mindfulness.htm</a:t>
            </a:r>
            <a:r>
              <a:rPr lang="en-GB" altLang="en-US" sz="1400" i="1" dirty="0">
                <a:latin typeface="Calibri"/>
                <a:cs typeface="Arial"/>
              </a:rPr>
              <a:t> </a:t>
            </a:r>
            <a:endParaRPr lang="en-GB" altLang="en-US" sz="1400" i="1" dirty="0"/>
          </a:p>
          <a:p>
            <a:pPr eaLnBrk="1" hangingPunct="1">
              <a:spcBef>
                <a:spcPct val="0"/>
              </a:spcBef>
              <a:buFontTx/>
              <a:buNone/>
            </a:pPr>
            <a:endParaRPr lang="en-GB" altLang="en-US" sz="1400" dirty="0"/>
          </a:p>
          <a:p>
            <a:pPr eaLnBrk="1" hangingPunct="1">
              <a:spcBef>
                <a:spcPct val="0"/>
              </a:spcBef>
              <a:buNone/>
            </a:pPr>
            <a:r>
              <a:rPr lang="en-GB" altLang="en-US" sz="1400" dirty="0">
                <a:latin typeface="Calibri"/>
                <a:cs typeface="Arial"/>
              </a:rPr>
              <a:t>Relaxation Techniques: </a:t>
            </a:r>
            <a:r>
              <a:rPr lang="en-GB" altLang="en-US" sz="1400" u="sng" dirty="0">
                <a:latin typeface="Calibri"/>
                <a:cs typeface="Arial"/>
                <a:hlinkClick r:id="rId7"/>
              </a:rPr>
              <a:t>www.getselfhelp.co.uk/relax.htm</a:t>
            </a:r>
            <a:r>
              <a:rPr lang="en-GB" altLang="en-US" sz="1400" dirty="0">
                <a:latin typeface="Calibri"/>
                <a:cs typeface="Arial"/>
              </a:rPr>
              <a:t> </a:t>
            </a:r>
            <a:endParaRPr lang="en-GB" altLang="en-US" sz="1400" dirty="0"/>
          </a:p>
          <a:p>
            <a:pPr eaLnBrk="1" hangingPunct="1">
              <a:spcBef>
                <a:spcPct val="0"/>
              </a:spcBef>
              <a:buFontTx/>
              <a:buNone/>
            </a:pPr>
            <a:endParaRPr lang="en-GB" altLang="en-US" sz="1400" dirty="0"/>
          </a:p>
          <a:p>
            <a:pPr eaLnBrk="1" hangingPunct="1">
              <a:spcBef>
                <a:spcPct val="0"/>
              </a:spcBef>
              <a:buNone/>
            </a:pPr>
            <a:r>
              <a:rPr lang="en-GB" altLang="en-US" sz="1400" dirty="0">
                <a:latin typeface="Calibri"/>
                <a:cs typeface="Arial"/>
              </a:rPr>
              <a:t>Thought Distancing: </a:t>
            </a:r>
            <a:r>
              <a:rPr lang="en-GB" altLang="en-US" sz="1400" u="sng" dirty="0">
                <a:latin typeface="Calibri"/>
                <a:cs typeface="Arial"/>
                <a:hlinkClick r:id="rId8"/>
              </a:rPr>
              <a:t>www.getselfhelp.co.uk/cbtsetp6.htm</a:t>
            </a:r>
            <a:r>
              <a:rPr lang="en-GB" altLang="en-US" sz="1400" dirty="0">
                <a:latin typeface="Calibri"/>
                <a:cs typeface="Arial"/>
              </a:rPr>
              <a:t> </a:t>
            </a:r>
            <a:endParaRPr lang="en-GB" altLang="en-US" sz="1400" dirty="0"/>
          </a:p>
          <a:p>
            <a:pPr eaLnBrk="1" hangingPunct="1">
              <a:spcBef>
                <a:spcPct val="0"/>
              </a:spcBef>
              <a:buFontTx/>
              <a:buNone/>
            </a:pPr>
            <a:endParaRPr lang="en-GB" altLang="en-US" sz="1400" dirty="0"/>
          </a:p>
          <a:p>
            <a:pPr eaLnBrk="1" hangingPunct="1">
              <a:spcBef>
                <a:spcPct val="0"/>
              </a:spcBef>
              <a:buNone/>
            </a:pPr>
            <a:r>
              <a:rPr lang="en-GB" altLang="en-US" sz="1400" dirty="0">
                <a:latin typeface="Calibri"/>
                <a:cs typeface="Arial"/>
              </a:rPr>
              <a:t>Supporting Sleep: </a:t>
            </a:r>
            <a:r>
              <a:rPr lang="en-GB" altLang="en-US" sz="1400" u="sng" dirty="0">
                <a:latin typeface="Calibri"/>
                <a:cs typeface="Arial"/>
                <a:hlinkClick r:id="rId9"/>
              </a:rPr>
              <a:t>www.getselfhelp.co.uk/sleep.htm</a:t>
            </a:r>
            <a:r>
              <a:rPr lang="en-GB" altLang="en-US" sz="1400" i="1" dirty="0">
                <a:latin typeface="Calibri"/>
                <a:cs typeface="Arial"/>
              </a:rPr>
              <a:t> </a:t>
            </a:r>
          </a:p>
        </p:txBody>
      </p:sp>
      <p:sp>
        <p:nvSpPr>
          <p:cNvPr id="2" name="Footer Placeholder 5">
            <a:extLst>
              <a:ext uri="{FF2B5EF4-FFF2-40B4-BE49-F238E27FC236}">
                <a16:creationId xmlns:a16="http://schemas.microsoft.com/office/drawing/2014/main" id="{1CB45001-1ADD-207B-59B1-94AC5D3B496F}"/>
              </a:ext>
            </a:extLst>
          </p:cNvPr>
          <p:cNvSpPr>
            <a:spLocks noGrp="1"/>
          </p:cNvSpPr>
          <p:nvPr>
            <p:ph type="ftr" sz="quarter" idx="11"/>
          </p:nvPr>
        </p:nvSpPr>
        <p:spPr>
          <a:xfrm>
            <a:off x="300555" y="10215530"/>
            <a:ext cx="6989197" cy="568077"/>
          </a:xfrm>
        </p:spPr>
        <p:txBody>
          <a:bodyPr/>
          <a:lstStyle/>
          <a:p>
            <a:pPr>
              <a:defRPr/>
            </a:pPr>
            <a:r>
              <a:rPr lang="en-GB" sz="1000" dirty="0"/>
              <a:t>Developed by: Jessica Stacey (Undergraduate Assistant Psychologist) and Dr Hayley Thompson (Principal Clinical Psychologist)</a:t>
            </a:r>
          </a:p>
        </p:txBody>
      </p:sp>
      <p:sp>
        <p:nvSpPr>
          <p:cNvPr id="6" name="TextBox 2056">
            <a:extLst>
              <a:ext uri="{FF2B5EF4-FFF2-40B4-BE49-F238E27FC236}">
                <a16:creationId xmlns:a16="http://schemas.microsoft.com/office/drawing/2014/main" id="{97FEEFB0-5EE5-BB3E-AEC2-FF6AC7349823}"/>
              </a:ext>
            </a:extLst>
          </p:cNvPr>
          <p:cNvSpPr txBox="1">
            <a:spLocks noChangeArrowheads="1"/>
          </p:cNvSpPr>
          <p:nvPr/>
        </p:nvSpPr>
        <p:spPr bwMode="auto">
          <a:xfrm>
            <a:off x="123777" y="470616"/>
            <a:ext cx="7334764" cy="2031325"/>
          </a:xfrm>
          <a:prstGeom prst="rect">
            <a:avLst/>
          </a:prstGeom>
          <a:solidFill>
            <a:srgbClr val="FFF2CC">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445"/>
            <a:r>
              <a:rPr lang="en-GB" sz="1400" b="1" u="sng" dirty="0">
                <a:effectLst/>
                <a:latin typeface="Calibri" panose="020F0502020204030204" pitchFamily="34" charset="0"/>
                <a:ea typeface="Calibri" panose="020F0502020204030204" pitchFamily="34" charset="0"/>
                <a:cs typeface="Arial" panose="020B0604020202020204" pitchFamily="34" charset="0"/>
              </a:rPr>
              <a:t>For Managing Asthma</a:t>
            </a:r>
          </a:p>
          <a:p>
            <a:pPr marL="4445"/>
            <a:endParaRPr lang="en-GB" sz="1400" b="1" u="sng" dirty="0">
              <a:ea typeface="Calibri" panose="020F0502020204030204" pitchFamily="34" charset="0"/>
            </a:endParaRPr>
          </a:p>
          <a:p>
            <a:pPr marL="4445"/>
            <a:r>
              <a:rPr lang="en-GB" sz="1400" dirty="0">
                <a:effectLst/>
                <a:latin typeface="Calibri" panose="020F0502020204030204" pitchFamily="34" charset="0"/>
                <a:ea typeface="Calibri" panose="020F0502020204030204" pitchFamily="34" charset="0"/>
                <a:cs typeface="Arial" panose="020B0604020202020204" pitchFamily="34" charset="0"/>
              </a:rPr>
              <a:t>Resources for children and young people with Asthma: </a:t>
            </a:r>
            <a:r>
              <a:rPr lang="en-GB" sz="1400" dirty="0">
                <a:effectLst/>
                <a:latin typeface="Calibri" panose="020F0502020204030204" pitchFamily="34" charset="0"/>
                <a:ea typeface="Calibri" panose="020F0502020204030204" pitchFamily="34" charset="0"/>
                <a:cs typeface="Arial" panose="020B0604020202020204" pitchFamily="34" charset="0"/>
                <a:hlinkClick r:id="rId10"/>
              </a:rPr>
              <a:t>https://www.beatasthma.co.uk/resources/young-people-with-asthma/</a:t>
            </a:r>
            <a:r>
              <a:rPr lang="en-GB" sz="1400" dirty="0">
                <a:effectLst/>
                <a:latin typeface="Calibri" panose="020F0502020204030204" pitchFamily="34" charset="0"/>
                <a:ea typeface="Calibri" panose="020F0502020204030204" pitchFamily="34" charset="0"/>
                <a:cs typeface="Arial" panose="020B0604020202020204" pitchFamily="34" charset="0"/>
              </a:rPr>
              <a:t>  </a:t>
            </a:r>
          </a:p>
          <a:p>
            <a:pPr marL="4445"/>
            <a:endParaRPr lang="en-GB" sz="1400" b="1" u="sng" dirty="0">
              <a:ea typeface="Calibri" panose="020F0502020204030204" pitchFamily="34" charset="0"/>
            </a:endParaRPr>
          </a:p>
          <a:p>
            <a:pPr marL="4445"/>
            <a:r>
              <a:rPr lang="en-GB" sz="1400" dirty="0">
                <a:ea typeface="Calibri" panose="020F0502020204030204" pitchFamily="34" charset="0"/>
              </a:rPr>
              <a:t>Advise on managing asthma when studying, during puberty and when leaving home: </a:t>
            </a:r>
            <a:r>
              <a:rPr lang="en-GB" sz="1400" dirty="0">
                <a:ea typeface="Calibri" panose="020F0502020204030204" pitchFamily="34" charset="0"/>
                <a:hlinkClick r:id="rId11"/>
              </a:rPr>
              <a:t>https://www.asthmaandlung.org.uk/conditions/asthma/manage/asthma-young-people</a:t>
            </a:r>
            <a:endParaRPr lang="en-GB" sz="1400" dirty="0">
              <a:ea typeface="Calibri" panose="020F0502020204030204" pitchFamily="34" charset="0"/>
            </a:endParaRPr>
          </a:p>
          <a:p>
            <a:pPr marL="4445"/>
            <a:endParaRPr lang="en-GB" sz="1400" dirty="0">
              <a:ea typeface="Calibri" panose="020F0502020204030204" pitchFamily="34" charset="0"/>
            </a:endParaRPr>
          </a:p>
          <a:p>
            <a:pPr marL="4445"/>
            <a:r>
              <a:rPr lang="en-GB" sz="1400" dirty="0">
                <a:ea typeface="Calibri" panose="020F0502020204030204" pitchFamily="34" charset="0"/>
              </a:rPr>
              <a:t>Help for young people on living independently with asthma: </a:t>
            </a:r>
            <a:r>
              <a:rPr lang="en-GB" sz="1400" dirty="0">
                <a:ea typeface="Calibri" panose="020F0502020204030204" pitchFamily="34" charset="0"/>
                <a:hlinkClick r:id="rId12"/>
              </a:rPr>
              <a:t>https://movingonasthma.org.uk/</a:t>
            </a:r>
            <a:r>
              <a:rPr lang="en-GB" sz="1400" dirty="0">
                <a:ea typeface="Calibri" panose="020F0502020204030204" pitchFamily="34" charset="0"/>
              </a:rPr>
              <a:t> </a:t>
            </a:r>
            <a:endParaRPr lang="en-GB" sz="1400" b="1"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7">
            <a:extLst>
              <a:ext uri="{FF2B5EF4-FFF2-40B4-BE49-F238E27FC236}">
                <a16:creationId xmlns:a16="http://schemas.microsoft.com/office/drawing/2014/main" id="{2BD1B404-8164-B53B-1D78-441DCF61C885}"/>
              </a:ext>
            </a:extLst>
          </p:cNvPr>
          <p:cNvSpPr txBox="1">
            <a:spLocks/>
          </p:cNvSpPr>
          <p:nvPr/>
        </p:nvSpPr>
        <p:spPr bwMode="auto">
          <a:xfrm>
            <a:off x="6486277" y="59771"/>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78D0FF4C-79CD-694C-8BAB-CBE71DA22B63}" type="slidenum">
              <a:rPr lang="en-GB" altLang="en-US" sz="789"/>
              <a:pPr algn="r" eaLnBrk="1" hangingPunct="1">
                <a:spcBef>
                  <a:spcPct val="0"/>
                </a:spcBef>
                <a:buFontTx/>
                <a:buNone/>
              </a:pPr>
              <a:t>28</a:t>
            </a:fld>
            <a:endParaRPr lang="en-GB" altLang="en-US" sz="789" dirty="0"/>
          </a:p>
        </p:txBody>
      </p:sp>
      <p:sp>
        <p:nvSpPr>
          <p:cNvPr id="7" name="Oval 6">
            <a:extLst>
              <a:ext uri="{FF2B5EF4-FFF2-40B4-BE49-F238E27FC236}">
                <a16:creationId xmlns:a16="http://schemas.microsoft.com/office/drawing/2014/main" id="{4DC1ACCE-39AA-9024-E517-95DC4A8BC237}"/>
              </a:ext>
            </a:extLst>
          </p:cNvPr>
          <p:cNvSpPr/>
          <p:nvPr/>
        </p:nvSpPr>
        <p:spPr>
          <a:xfrm>
            <a:off x="6504377" y="132869"/>
            <a:ext cx="249229" cy="2979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78D0FF4C-79CD-694C-8BAB-CBE71DA22B63}" type="slidenum">
              <a:rPr lang="en-GB" altLang="en-US" sz="800" smtClean="0"/>
              <a:pPr algn="ctr" eaLnBrk="1" hangingPunct="1">
                <a:defRPr/>
              </a:pPr>
              <a:t>28</a:t>
            </a:fld>
            <a:endParaRPr lang="en-GB" dirty="0"/>
          </a:p>
        </p:txBody>
      </p:sp>
      <p:sp>
        <p:nvSpPr>
          <p:cNvPr id="8" name="TextBox 2056">
            <a:extLst>
              <a:ext uri="{FF2B5EF4-FFF2-40B4-BE49-F238E27FC236}">
                <a16:creationId xmlns:a16="http://schemas.microsoft.com/office/drawing/2014/main" id="{7886148D-6058-86D0-950C-F6CEEDFF7A6A}"/>
              </a:ext>
            </a:extLst>
          </p:cNvPr>
          <p:cNvSpPr txBox="1">
            <a:spLocks noChangeArrowheads="1"/>
          </p:cNvSpPr>
          <p:nvPr/>
        </p:nvSpPr>
        <p:spPr bwMode="auto">
          <a:xfrm>
            <a:off x="123776" y="2603894"/>
            <a:ext cx="7334765" cy="2031325"/>
          </a:xfrm>
          <a:prstGeom prst="rect">
            <a:avLst/>
          </a:prstGeom>
          <a:solidFill>
            <a:schemeClr val="accent4">
              <a:lumMod val="20000"/>
              <a:lumOff val="80000"/>
              <a:alpha val="61176"/>
            </a:schemeClr>
          </a:solidFill>
          <a:ln>
            <a:noFill/>
          </a:ln>
        </p:spPr>
        <p:txBody>
          <a:bodyPr vert="horz" wrap="square" lIns="91440" tIns="45720" rIns="91440" bIns="45720" numCol="1" anchor="t" anchorCtr="0" compatLnSpc="1">
            <a:prstTxWarp prst="textNoShape">
              <a:avLst/>
            </a:prstTxWarp>
            <a:spAutoFit/>
          </a:bodyPr>
          <a:lstStyle/>
          <a:p>
            <a:pPr marL="4445"/>
            <a:r>
              <a:rPr lang="en-GB" sz="1400" b="1" u="sng" dirty="0">
                <a:effectLst/>
                <a:latin typeface="Calibri" panose="020F0502020204030204" pitchFamily="34" charset="0"/>
                <a:ea typeface="Calibri" panose="020F0502020204030204" pitchFamily="34" charset="0"/>
                <a:cs typeface="Arial" panose="020B0604020202020204" pitchFamily="34" charset="0"/>
              </a:rPr>
              <a:t>For Managing Allergies</a:t>
            </a:r>
          </a:p>
          <a:p>
            <a:pPr marL="4445"/>
            <a:endParaRPr lang="en-GB" sz="1400" b="1" u="sng" dirty="0">
              <a:ea typeface="Calibri" panose="020F0502020204030204" pitchFamily="34" charset="0"/>
            </a:endParaRPr>
          </a:p>
          <a:p>
            <a:pPr marL="4445"/>
            <a:r>
              <a:rPr lang="en-GB" sz="1400" dirty="0">
                <a:ea typeface="Calibri" panose="020F0502020204030204" pitchFamily="34" charset="0"/>
              </a:rPr>
              <a:t>Online courses, meet ups and information on managing allergies: </a:t>
            </a:r>
            <a:r>
              <a:rPr lang="en-GB" sz="1400" dirty="0">
                <a:ea typeface="Calibri" panose="020F0502020204030204" pitchFamily="34" charset="0"/>
                <a:hlinkClick r:id="rId13"/>
              </a:rPr>
              <a:t>https://theallergyteam.com/support-and-events/</a:t>
            </a:r>
            <a:r>
              <a:rPr lang="en-GB" sz="1400" dirty="0">
                <a:ea typeface="Calibri" panose="020F0502020204030204" pitchFamily="34" charset="0"/>
              </a:rPr>
              <a:t> </a:t>
            </a:r>
          </a:p>
          <a:p>
            <a:pPr marL="4445"/>
            <a:endParaRPr lang="en-GB" sz="1400" dirty="0">
              <a:ea typeface="Calibri" panose="020F0502020204030204" pitchFamily="34" charset="0"/>
            </a:endParaRPr>
          </a:p>
          <a:p>
            <a:pPr marL="4445"/>
            <a:r>
              <a:rPr lang="en-GB" sz="1400" dirty="0">
                <a:ea typeface="Calibri" panose="020F0502020204030204" pitchFamily="34" charset="0"/>
              </a:rPr>
              <a:t>Youth Engagement Project: </a:t>
            </a:r>
            <a:r>
              <a:rPr lang="en-GB" sz="1400" dirty="0">
                <a:ea typeface="Calibri" panose="020F0502020204030204" pitchFamily="34" charset="0"/>
                <a:hlinkClick r:id="rId14"/>
              </a:rPr>
              <a:t>https://www.allergyuk.org/youth-engagement/</a:t>
            </a:r>
            <a:r>
              <a:rPr lang="en-GB" sz="1400" dirty="0">
                <a:ea typeface="Calibri" panose="020F0502020204030204" pitchFamily="34" charset="0"/>
              </a:rPr>
              <a:t> </a:t>
            </a:r>
          </a:p>
          <a:p>
            <a:pPr marL="4445"/>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4445"/>
            <a:r>
              <a:rPr lang="en-GB" sz="1400" dirty="0">
                <a:ea typeface="Calibri" panose="020F0502020204030204" pitchFamily="34" charset="0"/>
              </a:rPr>
              <a:t>Information for parents on managing residential trips, sports, etc: </a:t>
            </a:r>
            <a:r>
              <a:rPr lang="en-GB" sz="1400" dirty="0">
                <a:ea typeface="Calibri" panose="020F0502020204030204" pitchFamily="34" charset="0"/>
                <a:hlinkClick r:id="rId15"/>
              </a:rPr>
              <a:t>https://www.allergyuk.org/living-with-an-allergy/parent-pathways/5-11/youth-activities/</a:t>
            </a:r>
            <a:r>
              <a:rPr lang="en-GB" sz="1400" dirty="0">
                <a:ea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2056">
            <a:extLst>
              <a:ext uri="{FF2B5EF4-FFF2-40B4-BE49-F238E27FC236}">
                <a16:creationId xmlns:a16="http://schemas.microsoft.com/office/drawing/2014/main" id="{E84EA6A2-C844-3E9A-F9D8-40C8F05E3C1F}"/>
              </a:ext>
            </a:extLst>
          </p:cNvPr>
          <p:cNvSpPr txBox="1">
            <a:spLocks noChangeArrowheads="1"/>
          </p:cNvSpPr>
          <p:nvPr/>
        </p:nvSpPr>
        <p:spPr bwMode="auto">
          <a:xfrm>
            <a:off x="123776" y="4711553"/>
            <a:ext cx="7334765" cy="1600438"/>
          </a:xfrm>
          <a:prstGeom prst="rect">
            <a:avLst/>
          </a:prstGeom>
          <a:solidFill>
            <a:srgbClr val="FFF2CC">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445"/>
            <a:r>
              <a:rPr lang="en-GB" sz="1400" b="1" u="sng" dirty="0">
                <a:effectLst/>
                <a:latin typeface="Calibri" panose="020F0502020204030204" pitchFamily="34" charset="0"/>
                <a:ea typeface="Calibri" panose="020F0502020204030204" pitchFamily="34" charset="0"/>
                <a:cs typeface="Arial" panose="020B0604020202020204" pitchFamily="34" charset="0"/>
              </a:rPr>
              <a:t>For Managing Cystic Fibrosis</a:t>
            </a:r>
          </a:p>
          <a:p>
            <a:pPr marL="4445"/>
            <a:endParaRPr lang="en-GB" sz="1400" b="1" u="sng" dirty="0">
              <a:ea typeface="Calibri" panose="020F0502020204030204" pitchFamily="34" charset="0"/>
            </a:endParaRPr>
          </a:p>
          <a:p>
            <a:pPr marL="4445"/>
            <a:r>
              <a:rPr lang="en-GB" sz="1400" dirty="0">
                <a:ea typeface="Calibri" panose="020F0502020204030204" pitchFamily="34" charset="0"/>
              </a:rPr>
              <a:t>Accessing yoga classes and funds to support activities: </a:t>
            </a:r>
          </a:p>
          <a:p>
            <a:pPr marL="4445"/>
            <a:r>
              <a:rPr lang="en-GB" sz="1400" dirty="0">
                <a:ea typeface="Calibri" panose="020F0502020204030204" pitchFamily="34" charset="0"/>
                <a:hlinkClick r:id="rId16"/>
              </a:rPr>
              <a:t>https://www.cfkids.org.uk/</a:t>
            </a:r>
            <a:r>
              <a:rPr lang="en-GB" sz="1400" dirty="0">
                <a:ea typeface="Calibri" panose="020F0502020204030204" pitchFamily="34" charset="0"/>
              </a:rPr>
              <a:t> </a:t>
            </a:r>
          </a:p>
          <a:p>
            <a:pPr marL="4445"/>
            <a:endParaRPr lang="en-GB" sz="1400" b="1" u="sng" dirty="0">
              <a:ea typeface="Calibri" panose="020F0502020204030204" pitchFamily="34" charset="0"/>
            </a:endParaRPr>
          </a:p>
          <a:p>
            <a:pPr marL="4445"/>
            <a:r>
              <a:rPr lang="en-GB" sz="1400" dirty="0">
                <a:ea typeface="Calibri" panose="020F0502020204030204" pitchFamily="34" charset="0"/>
              </a:rPr>
              <a:t>Youth programme, online events, resources and information for young people: </a:t>
            </a:r>
            <a:r>
              <a:rPr lang="en-GB" sz="1400" dirty="0">
                <a:ea typeface="Calibri" panose="020F0502020204030204" pitchFamily="34" charset="0"/>
                <a:hlinkClick r:id="rId17"/>
              </a:rPr>
              <a:t>https://www.cysticfibrosis.org.uk/get-involved/cf-youth</a:t>
            </a:r>
            <a:r>
              <a:rPr lang="en-GB" sz="1400" dirty="0">
                <a:ea typeface="Calibri" panose="020F0502020204030204" pitchFamily="34" charset="0"/>
              </a:rPr>
              <a:t> </a:t>
            </a:r>
          </a:p>
        </p:txBody>
      </p:sp>
      <p:sp>
        <p:nvSpPr>
          <p:cNvPr id="10" name="Rectangle: Rounded Corners 9">
            <a:extLst>
              <a:ext uri="{FF2B5EF4-FFF2-40B4-BE49-F238E27FC236}">
                <a16:creationId xmlns:a16="http://schemas.microsoft.com/office/drawing/2014/main" id="{44DE5422-6E8D-F17C-3CD7-AE30189CE2BF}"/>
              </a:ext>
            </a:extLst>
          </p:cNvPr>
          <p:cNvSpPr/>
          <p:nvPr/>
        </p:nvSpPr>
        <p:spPr>
          <a:xfrm>
            <a:off x="5172075" y="503928"/>
            <a:ext cx="2263823" cy="645949"/>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1600" dirty="0">
                <a:solidFill>
                  <a:schemeClr val="tx1">
                    <a:lumMod val="85000"/>
                    <a:lumOff val="15000"/>
                  </a:schemeClr>
                </a:solidFill>
                <a:latin typeface="Calibri"/>
                <a:cs typeface="Calibri"/>
              </a:rPr>
              <a:t>Asthma &amp; Lung UK Helpline: </a:t>
            </a:r>
            <a:r>
              <a:rPr lang="en-GB" altLang="en-US" sz="1600" b="1" dirty="0">
                <a:solidFill>
                  <a:schemeClr val="tx1">
                    <a:lumMod val="85000"/>
                    <a:lumOff val="15000"/>
                  </a:schemeClr>
                </a:solidFill>
                <a:latin typeface="Calibri"/>
                <a:cs typeface="Calibri"/>
              </a:rPr>
              <a:t>0300 222 5800</a:t>
            </a:r>
          </a:p>
        </p:txBody>
      </p:sp>
      <p:sp>
        <p:nvSpPr>
          <p:cNvPr id="11" name="Rectangle: Rounded Corners 10">
            <a:extLst>
              <a:ext uri="{FF2B5EF4-FFF2-40B4-BE49-F238E27FC236}">
                <a16:creationId xmlns:a16="http://schemas.microsoft.com/office/drawing/2014/main" id="{98EFCDDF-1C87-BE7D-17BB-593D536C33D0}"/>
              </a:ext>
            </a:extLst>
          </p:cNvPr>
          <p:cNvSpPr/>
          <p:nvPr/>
        </p:nvSpPr>
        <p:spPr>
          <a:xfrm>
            <a:off x="5172076" y="2614824"/>
            <a:ext cx="2225314" cy="645949"/>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1600" dirty="0">
                <a:solidFill>
                  <a:schemeClr val="tx1">
                    <a:lumMod val="85000"/>
                    <a:lumOff val="15000"/>
                  </a:schemeClr>
                </a:solidFill>
                <a:latin typeface="Calibri"/>
                <a:cs typeface="Calibri"/>
              </a:rPr>
              <a:t>Allergy UK Helpline: </a:t>
            </a:r>
            <a:r>
              <a:rPr lang="en-GB" altLang="en-US" sz="1600" b="1" dirty="0">
                <a:solidFill>
                  <a:schemeClr val="tx1">
                    <a:lumMod val="85000"/>
                    <a:lumOff val="15000"/>
                  </a:schemeClr>
                </a:solidFill>
                <a:latin typeface="Calibri"/>
                <a:cs typeface="Calibri"/>
              </a:rPr>
              <a:t>01322 619 898</a:t>
            </a:r>
          </a:p>
        </p:txBody>
      </p:sp>
      <p:sp>
        <p:nvSpPr>
          <p:cNvPr id="12" name="Rectangle: Rounded Corners 11">
            <a:extLst>
              <a:ext uri="{FF2B5EF4-FFF2-40B4-BE49-F238E27FC236}">
                <a16:creationId xmlns:a16="http://schemas.microsoft.com/office/drawing/2014/main" id="{51EDE838-A902-7B65-6F79-2D1BB9EA8CEB}"/>
              </a:ext>
            </a:extLst>
          </p:cNvPr>
          <p:cNvSpPr/>
          <p:nvPr/>
        </p:nvSpPr>
        <p:spPr>
          <a:xfrm>
            <a:off x="5129213" y="4711553"/>
            <a:ext cx="2268176" cy="645949"/>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1600" dirty="0">
                <a:solidFill>
                  <a:schemeClr val="tx1">
                    <a:lumMod val="85000"/>
                    <a:lumOff val="15000"/>
                  </a:schemeClr>
                </a:solidFill>
                <a:latin typeface="Calibri"/>
                <a:cs typeface="Calibri"/>
              </a:rPr>
              <a:t>Cystic Fibrosis Trust Helpline: </a:t>
            </a:r>
            <a:r>
              <a:rPr lang="en-GB" altLang="en-US" sz="1600" b="1" dirty="0">
                <a:solidFill>
                  <a:schemeClr val="tx1">
                    <a:lumMod val="85000"/>
                    <a:lumOff val="15000"/>
                  </a:schemeClr>
                </a:solidFill>
                <a:latin typeface="Calibri"/>
                <a:cs typeface="Calibri"/>
              </a:rPr>
              <a:t>0300 373 1000</a:t>
            </a:r>
          </a:p>
        </p:txBody>
      </p:sp>
      <p:sp>
        <p:nvSpPr>
          <p:cNvPr id="13" name="Rectangle: Rounded Corners 12">
            <a:extLst>
              <a:ext uri="{FF2B5EF4-FFF2-40B4-BE49-F238E27FC236}">
                <a16:creationId xmlns:a16="http://schemas.microsoft.com/office/drawing/2014/main" id="{786ADC90-6236-A3FE-6343-38421005C445}"/>
              </a:ext>
            </a:extLst>
          </p:cNvPr>
          <p:cNvSpPr/>
          <p:nvPr/>
        </p:nvSpPr>
        <p:spPr>
          <a:xfrm>
            <a:off x="5095759" y="8969956"/>
            <a:ext cx="2289624" cy="1170304"/>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1600" dirty="0">
                <a:solidFill>
                  <a:schemeClr val="tx1">
                    <a:lumMod val="85000"/>
                    <a:lumOff val="15000"/>
                  </a:schemeClr>
                </a:solidFill>
                <a:latin typeface="Calibri"/>
                <a:cs typeface="Calibri"/>
              </a:rPr>
              <a:t>If you are having suicidal thoughts call </a:t>
            </a:r>
            <a:r>
              <a:rPr lang="en-GB" altLang="en-US" sz="1600" b="1" dirty="0">
                <a:solidFill>
                  <a:schemeClr val="tx1">
                    <a:lumMod val="85000"/>
                    <a:lumOff val="15000"/>
                  </a:schemeClr>
                </a:solidFill>
                <a:latin typeface="Calibri"/>
                <a:cs typeface="Calibri"/>
              </a:rPr>
              <a:t>116 123 </a:t>
            </a:r>
            <a:r>
              <a:rPr lang="en-GB" altLang="en-US" sz="1600" dirty="0">
                <a:solidFill>
                  <a:schemeClr val="tx1">
                    <a:lumMod val="85000"/>
                    <a:lumOff val="15000"/>
                  </a:schemeClr>
                </a:solidFill>
                <a:latin typeface="Calibri"/>
                <a:cs typeface="Calibri"/>
              </a:rPr>
              <a:t>(open 24 Hrs) or text </a:t>
            </a:r>
            <a:r>
              <a:rPr lang="en-GB" altLang="en-US" sz="1600" b="1" dirty="0">
                <a:solidFill>
                  <a:schemeClr val="tx1">
                    <a:lumMod val="85000"/>
                    <a:lumOff val="15000"/>
                  </a:schemeClr>
                </a:solidFill>
                <a:latin typeface="Calibri"/>
                <a:cs typeface="Calibri"/>
              </a:rPr>
              <a:t>SHOUT to 85258</a:t>
            </a:r>
          </a:p>
        </p:txBody>
      </p:sp>
    </p:spTree>
    <p:extLst>
      <p:ext uri="{BB962C8B-B14F-4D97-AF65-F5344CB8AC3E}">
        <p14:creationId xmlns:p14="http://schemas.microsoft.com/office/powerpoint/2010/main" val="2274297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ext, logo&#10;&#10;Description automatically generated">
            <a:extLst>
              <a:ext uri="{FF2B5EF4-FFF2-40B4-BE49-F238E27FC236}">
                <a16:creationId xmlns:a16="http://schemas.microsoft.com/office/drawing/2014/main" id="{FDDA8802-9604-0EA2-D366-0EFF523F3B4C}"/>
              </a:ext>
            </a:extLst>
          </p:cNvPr>
          <p:cNvPicPr>
            <a:picLocks noChangeAspect="1"/>
          </p:cNvPicPr>
          <p:nvPr/>
        </p:nvPicPr>
        <p:blipFill>
          <a:blip r:embed="rId2"/>
          <a:stretch>
            <a:fillRect/>
          </a:stretch>
        </p:blipFill>
        <p:spPr>
          <a:xfrm>
            <a:off x="6115049" y="95562"/>
            <a:ext cx="1254509" cy="727013"/>
          </a:xfrm>
          <a:prstGeom prst="rect">
            <a:avLst/>
          </a:prstGeom>
        </p:spPr>
      </p:pic>
      <p:sp>
        <p:nvSpPr>
          <p:cNvPr id="11" name="TextBox 10">
            <a:extLst>
              <a:ext uri="{FF2B5EF4-FFF2-40B4-BE49-F238E27FC236}">
                <a16:creationId xmlns:a16="http://schemas.microsoft.com/office/drawing/2014/main" id="{0892CC84-34E4-C277-6154-78B07A766BB2}"/>
              </a:ext>
            </a:extLst>
          </p:cNvPr>
          <p:cNvSpPr txBox="1"/>
          <p:nvPr/>
        </p:nvSpPr>
        <p:spPr>
          <a:xfrm>
            <a:off x="3626686" y="9938552"/>
            <a:ext cx="376398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tx1">
                    <a:lumMod val="50000"/>
                    <a:lumOff val="50000"/>
                  </a:schemeClr>
                </a:solidFill>
                <a:ea typeface="Calibri"/>
                <a:cs typeface="Calibri"/>
              </a:rPr>
              <a:t>Developed by Jessica Stacey (Undergraduate Assistant Psychologist) and Dr Hayley Thompson (Principal Clinical Psychologist)</a:t>
            </a:r>
            <a:endParaRPr lang="en-US" dirty="0"/>
          </a:p>
        </p:txBody>
      </p:sp>
      <p:sp>
        <p:nvSpPr>
          <p:cNvPr id="3" name="TextBox 2">
            <a:extLst>
              <a:ext uri="{FF2B5EF4-FFF2-40B4-BE49-F238E27FC236}">
                <a16:creationId xmlns:a16="http://schemas.microsoft.com/office/drawing/2014/main" id="{E3AB1175-77AC-E17B-502B-CD63396F7074}"/>
              </a:ext>
            </a:extLst>
          </p:cNvPr>
          <p:cNvSpPr txBox="1"/>
          <p:nvPr/>
        </p:nvSpPr>
        <p:spPr>
          <a:xfrm>
            <a:off x="208119" y="218818"/>
            <a:ext cx="56491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cs typeface="Calibri"/>
              </a:rPr>
              <a:t>Local Free Youth Counselling and Mental Health Services:</a:t>
            </a:r>
          </a:p>
          <a:p>
            <a:r>
              <a:rPr lang="en-GB" b="1" u="sng" dirty="0">
                <a:cs typeface="Calibri"/>
              </a:rPr>
              <a:t>Berkshire</a:t>
            </a:r>
          </a:p>
        </p:txBody>
      </p:sp>
      <p:sp>
        <p:nvSpPr>
          <p:cNvPr id="13" name="TextBox 2">
            <a:extLst>
              <a:ext uri="{FF2B5EF4-FFF2-40B4-BE49-F238E27FC236}">
                <a16:creationId xmlns:a16="http://schemas.microsoft.com/office/drawing/2014/main" id="{5A68CB15-795D-AF4E-C6BE-2F2BB16EF68E}"/>
              </a:ext>
            </a:extLst>
          </p:cNvPr>
          <p:cNvSpPr txBox="1"/>
          <p:nvPr/>
        </p:nvSpPr>
        <p:spPr>
          <a:xfrm>
            <a:off x="254339" y="972718"/>
            <a:ext cx="3351234" cy="2893100"/>
          </a:xfrm>
          <a:prstGeom prst="rect">
            <a:avLst/>
          </a:prstGeom>
          <a:solidFill>
            <a:srgbClr val="C8F799"/>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Number 22</a:t>
            </a:r>
          </a:p>
          <a:p>
            <a:r>
              <a:rPr lang="en-GB" sz="1400" i="1" dirty="0">
                <a:ea typeface="Calibri"/>
                <a:cs typeface="Calibri"/>
              </a:rPr>
              <a:t>*must be aged between 12-25 and live in </a:t>
            </a:r>
            <a:r>
              <a:rPr lang="en-GB" sz="1400" b="1" i="1" dirty="0">
                <a:ea typeface="Calibri"/>
                <a:cs typeface="Calibri"/>
              </a:rPr>
              <a:t>Windsor, Maidenhead or Slough</a:t>
            </a:r>
            <a:r>
              <a:rPr lang="en-GB" sz="1400" i="1" dirty="0">
                <a:ea typeface="Calibri"/>
                <a:cs typeface="Calibri"/>
              </a:rPr>
              <a:t>*</a:t>
            </a:r>
            <a:endParaRPr lang="en-GB" sz="1400" dirty="0"/>
          </a:p>
          <a:p>
            <a:endParaRPr lang="en-GB" sz="1400" dirty="0">
              <a:cs typeface="Calibri"/>
            </a:endParaRPr>
          </a:p>
          <a:p>
            <a:r>
              <a:rPr lang="en-GB" sz="1400" dirty="0"/>
              <a:t>27 Church Street, Slough, SL1 1PL</a:t>
            </a:r>
            <a:endParaRPr lang="en-GB" sz="1400" u="sng" dirty="0">
              <a:ea typeface="Calibri" panose="020F0502020204030204"/>
              <a:cs typeface="Calibri" panose="020F0502020204030204"/>
            </a:endParaRPr>
          </a:p>
          <a:p>
            <a:r>
              <a:rPr lang="en-GB" sz="1400" dirty="0"/>
              <a:t>Tel: 01628 636661</a:t>
            </a:r>
          </a:p>
          <a:p>
            <a:r>
              <a:rPr lang="en-GB" sz="1400" dirty="0">
                <a:cs typeface="Calibri" panose="020F0502020204030204"/>
              </a:rPr>
              <a:t>Email: info@number22.org</a:t>
            </a:r>
          </a:p>
          <a:p>
            <a:endParaRPr lang="en-GB" sz="1400" dirty="0">
              <a:ea typeface="Calibri"/>
              <a:cs typeface="Calibri"/>
            </a:endParaRPr>
          </a:p>
          <a:p>
            <a:r>
              <a:rPr lang="en-GB" sz="1400" dirty="0">
                <a:ea typeface="Calibri"/>
                <a:cs typeface="Calibri"/>
              </a:rPr>
              <a:t>Self Referral Link: </a:t>
            </a:r>
          </a:p>
          <a:p>
            <a:r>
              <a:rPr lang="en-GB" sz="1400" dirty="0">
                <a:ea typeface="Calibri"/>
                <a:cs typeface="Calibri"/>
                <a:hlinkClick r:id="rId3"/>
              </a:rPr>
              <a:t>https://number22.org/enquiry-form/</a:t>
            </a:r>
          </a:p>
          <a:p>
            <a:endParaRPr lang="en-GB" sz="1400" dirty="0">
              <a:ea typeface="Calibri"/>
              <a:cs typeface="Calibri"/>
            </a:endParaRPr>
          </a:p>
          <a:p>
            <a:r>
              <a:rPr lang="en-GB" sz="1400" dirty="0">
                <a:ea typeface="Calibri"/>
                <a:cs typeface="Calibri"/>
              </a:rPr>
              <a:t>Bookable telephone appointment:</a:t>
            </a:r>
            <a:endParaRPr lang="en-US" sz="1400" dirty="0">
              <a:ea typeface="Calibri"/>
              <a:cs typeface="Calibri"/>
            </a:endParaRPr>
          </a:p>
          <a:p>
            <a:r>
              <a:rPr lang="en-GB" sz="1400" dirty="0">
                <a:ea typeface="Calibri"/>
                <a:cs typeface="Calibri"/>
                <a:hlinkClick r:id="rId4"/>
              </a:rPr>
              <a:t>https://number22.org/support22/</a:t>
            </a:r>
            <a:endParaRPr lang="en-GB" sz="1400" dirty="0">
              <a:ea typeface="Calibri"/>
              <a:cs typeface="Calibri"/>
            </a:endParaRPr>
          </a:p>
        </p:txBody>
      </p:sp>
      <p:sp>
        <p:nvSpPr>
          <p:cNvPr id="14" name="TextBox 3">
            <a:extLst>
              <a:ext uri="{FF2B5EF4-FFF2-40B4-BE49-F238E27FC236}">
                <a16:creationId xmlns:a16="http://schemas.microsoft.com/office/drawing/2014/main" id="{8CB8BE47-E0CF-3907-FDB9-B9292CD9A992}"/>
              </a:ext>
            </a:extLst>
          </p:cNvPr>
          <p:cNvSpPr txBox="1"/>
          <p:nvPr/>
        </p:nvSpPr>
        <p:spPr>
          <a:xfrm>
            <a:off x="3977213" y="7180168"/>
            <a:ext cx="3351234" cy="2677656"/>
          </a:xfrm>
          <a:prstGeom prst="rect">
            <a:avLst/>
          </a:prstGeom>
          <a:solidFill>
            <a:schemeClr val="accent5">
              <a:lumMod val="40000"/>
              <a:lumOff val="60000"/>
            </a:scheme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ARC Youth Counselling </a:t>
            </a:r>
          </a:p>
          <a:p>
            <a:r>
              <a:rPr lang="en-GB" sz="1400" i="1" dirty="0">
                <a:ea typeface="+mn-lt"/>
                <a:cs typeface="+mn-lt"/>
              </a:rPr>
              <a:t>*must be aged 11+ and living in </a:t>
            </a:r>
            <a:r>
              <a:rPr lang="en-GB" sz="1400" b="1" i="1" dirty="0">
                <a:ea typeface="+mn-lt"/>
                <a:cs typeface="+mn-lt"/>
              </a:rPr>
              <a:t>Wokingham</a:t>
            </a:r>
            <a:r>
              <a:rPr lang="en-GB" sz="1400" i="1" dirty="0">
                <a:ea typeface="+mn-lt"/>
                <a:cs typeface="+mn-lt"/>
              </a:rPr>
              <a:t>*</a:t>
            </a:r>
            <a:endParaRPr lang="en-GB" dirty="0">
              <a:ea typeface="+mn-lt"/>
              <a:cs typeface="+mn-lt"/>
            </a:endParaRPr>
          </a:p>
          <a:p>
            <a:endParaRPr lang="en-GB" sz="1400" i="1" dirty="0">
              <a:ea typeface="+mn-lt"/>
              <a:cs typeface="+mn-lt"/>
            </a:endParaRPr>
          </a:p>
          <a:p>
            <a:r>
              <a:rPr lang="en-GB" sz="1400" dirty="0"/>
              <a:t>Counselling sessions face-to-face or online. </a:t>
            </a:r>
            <a:endParaRPr lang="en-GB" sz="1400" dirty="0">
              <a:cs typeface="Calibri"/>
            </a:endParaRPr>
          </a:p>
          <a:p>
            <a:endParaRPr lang="en-GB" sz="1400" dirty="0"/>
          </a:p>
          <a:p>
            <a:r>
              <a:rPr lang="en-GB" sz="1400" dirty="0"/>
              <a:t>35 Reading Road, Wokingham, RG41 1EG.</a:t>
            </a:r>
            <a:endParaRPr lang="en-GB" sz="1400" dirty="0">
              <a:cs typeface="Calibri"/>
            </a:endParaRPr>
          </a:p>
          <a:p>
            <a:r>
              <a:rPr lang="en-GB" sz="1400" dirty="0"/>
              <a:t>Tel: 0118 977 6710</a:t>
            </a:r>
            <a:endParaRPr lang="en-GB" sz="1400" dirty="0">
              <a:ea typeface="Calibri"/>
              <a:cs typeface="Calibri"/>
            </a:endParaRPr>
          </a:p>
          <a:p>
            <a:r>
              <a:rPr lang="en-GB" sz="1400" dirty="0"/>
              <a:t>Email: </a:t>
            </a:r>
            <a:r>
              <a:rPr lang="en-GB" sz="1400" dirty="0">
                <a:ea typeface="Calibri" panose="020F0502020204030204"/>
                <a:cs typeface="Calibri" panose="020F0502020204030204"/>
                <a:hlinkClick r:id="rId5"/>
              </a:rPr>
              <a:t>Office@arcweb.org.uk</a:t>
            </a:r>
            <a:endParaRPr lang="en-GB" sz="1400" dirty="0">
              <a:ea typeface="Calibri"/>
              <a:cs typeface="Calibri"/>
            </a:endParaRPr>
          </a:p>
          <a:p>
            <a:endParaRPr lang="en-GB" sz="1400" dirty="0">
              <a:ea typeface="Calibri"/>
              <a:cs typeface="Calibri"/>
            </a:endParaRPr>
          </a:p>
          <a:p>
            <a:r>
              <a:rPr lang="en-GB" sz="1400" dirty="0">
                <a:ea typeface="Calibri"/>
                <a:cs typeface="Calibri"/>
              </a:rPr>
              <a:t>Self Referral Link:</a:t>
            </a:r>
          </a:p>
          <a:p>
            <a:r>
              <a:rPr lang="en-GB" sz="1400" dirty="0">
                <a:ea typeface="Calibri"/>
                <a:cs typeface="Calibri"/>
                <a:hlinkClick r:id="rId6"/>
              </a:rPr>
              <a:t>https://arcweb.org.uk/get-in-touch/</a:t>
            </a:r>
            <a:r>
              <a:rPr lang="en-GB" sz="1400" dirty="0">
                <a:ea typeface="Calibri"/>
                <a:cs typeface="Calibri"/>
              </a:rPr>
              <a:t> </a:t>
            </a:r>
          </a:p>
        </p:txBody>
      </p:sp>
      <p:sp>
        <p:nvSpPr>
          <p:cNvPr id="8" name="TextBox 7">
            <a:extLst>
              <a:ext uri="{FF2B5EF4-FFF2-40B4-BE49-F238E27FC236}">
                <a16:creationId xmlns:a16="http://schemas.microsoft.com/office/drawing/2014/main" id="{37D0FD68-F839-F3AA-EB0E-5A4A12060001}"/>
              </a:ext>
            </a:extLst>
          </p:cNvPr>
          <p:cNvSpPr txBox="1"/>
          <p:nvPr/>
        </p:nvSpPr>
        <p:spPr>
          <a:xfrm>
            <a:off x="231228" y="4799243"/>
            <a:ext cx="2925046" cy="3108543"/>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cs typeface="Calibri"/>
              </a:rPr>
              <a:t>Youthline</a:t>
            </a:r>
          </a:p>
          <a:p>
            <a:r>
              <a:rPr lang="en-US" sz="1400" i="1" dirty="0">
                <a:cs typeface="Calibri"/>
              </a:rPr>
              <a:t>*Must be aged 12-25 and live in </a:t>
            </a:r>
            <a:r>
              <a:rPr lang="en-US" sz="1400" b="1" i="1" dirty="0">
                <a:cs typeface="Calibri"/>
              </a:rPr>
              <a:t>Bracknell Forest</a:t>
            </a:r>
            <a:r>
              <a:rPr lang="en-US" sz="1400" i="1" dirty="0">
                <a:cs typeface="Calibri"/>
              </a:rPr>
              <a:t>.*</a:t>
            </a:r>
          </a:p>
          <a:p>
            <a:endParaRPr lang="en-US" sz="1400" i="1" dirty="0">
              <a:cs typeface="Calibri"/>
            </a:endParaRPr>
          </a:p>
          <a:p>
            <a:r>
              <a:rPr lang="en-US" sz="1400" dirty="0">
                <a:cs typeface="Calibri"/>
              </a:rPr>
              <a:t>Counselling sessions in person, online and by telephone. </a:t>
            </a:r>
            <a:endParaRPr lang="en-US" dirty="0"/>
          </a:p>
          <a:p>
            <a:endParaRPr lang="en-US" sz="1400" i="1" dirty="0">
              <a:cs typeface="Calibri"/>
            </a:endParaRPr>
          </a:p>
          <a:p>
            <a:r>
              <a:rPr lang="en-US" sz="1400" dirty="0">
                <a:cs typeface="Calibri"/>
              </a:rPr>
              <a:t>7 Portman Close, Bracknell, RG42 1NE</a:t>
            </a:r>
            <a:endParaRPr lang="en-US" dirty="0"/>
          </a:p>
          <a:p>
            <a:r>
              <a:rPr lang="en-US" sz="1400" i="1" dirty="0">
                <a:cs typeface="Calibri"/>
              </a:rPr>
              <a:t>Tel: 01344 311200</a:t>
            </a:r>
            <a:br>
              <a:rPr lang="en-US" sz="1400" i="1" dirty="0">
                <a:cs typeface="Calibri"/>
              </a:rPr>
            </a:br>
            <a:r>
              <a:rPr lang="en-US" sz="1400" i="1" dirty="0">
                <a:cs typeface="Calibri"/>
              </a:rPr>
              <a:t>Email: </a:t>
            </a:r>
            <a:r>
              <a:rPr lang="en-US" sz="1400" i="1" dirty="0">
                <a:cs typeface="Calibri"/>
                <a:hlinkClick r:id="rId7"/>
              </a:rPr>
              <a:t>ask@youthlineuk.com</a:t>
            </a:r>
            <a:endParaRPr lang="en-US" dirty="0"/>
          </a:p>
          <a:p>
            <a:endParaRPr lang="en-US" sz="1400" dirty="0">
              <a:cs typeface="Calibri"/>
            </a:endParaRPr>
          </a:p>
          <a:p>
            <a:r>
              <a:rPr lang="en-US" sz="1400" dirty="0">
                <a:cs typeface="Calibri"/>
              </a:rPr>
              <a:t>Self Referral Link:</a:t>
            </a:r>
            <a:endParaRPr lang="en-US" sz="1400" dirty="0">
              <a:ea typeface="Calibri"/>
              <a:cs typeface="Calibri"/>
            </a:endParaRPr>
          </a:p>
          <a:p>
            <a:r>
              <a:rPr lang="en-US" sz="1400" dirty="0">
                <a:cs typeface="Calibri"/>
                <a:hlinkClick r:id="rId8"/>
              </a:rPr>
              <a:t>https://www.youthlineuk.com/counselling-enquiry</a:t>
            </a:r>
            <a:endParaRPr lang="en-US" sz="1400" dirty="0">
              <a:cs typeface="Calibri"/>
            </a:endParaRPr>
          </a:p>
        </p:txBody>
      </p:sp>
      <p:sp>
        <p:nvSpPr>
          <p:cNvPr id="15" name="TextBox 14">
            <a:extLst>
              <a:ext uri="{FF2B5EF4-FFF2-40B4-BE49-F238E27FC236}">
                <a16:creationId xmlns:a16="http://schemas.microsoft.com/office/drawing/2014/main" id="{8F4554E6-4B5B-1054-F062-9F23F9316A0F}"/>
              </a:ext>
            </a:extLst>
          </p:cNvPr>
          <p:cNvSpPr txBox="1"/>
          <p:nvPr/>
        </p:nvSpPr>
        <p:spPr>
          <a:xfrm>
            <a:off x="3701664" y="969989"/>
            <a:ext cx="3704511" cy="3108543"/>
          </a:xfrm>
          <a:prstGeom prst="rect">
            <a:avLst/>
          </a:prstGeom>
          <a:solidFill>
            <a:srgbClr val="CCFFF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Calibri"/>
              </a:rPr>
              <a:t>Time to Talk</a:t>
            </a:r>
          </a:p>
          <a:p>
            <a:r>
              <a:rPr lang="en-US" sz="1400" i="1" dirty="0">
                <a:cs typeface="Calibri"/>
              </a:rPr>
              <a:t>*Must be aged 11-25 year old living in </a:t>
            </a:r>
            <a:r>
              <a:rPr lang="en-US" sz="1400" b="1" i="1" dirty="0">
                <a:cs typeface="Calibri"/>
              </a:rPr>
              <a:t>West Berkshire</a:t>
            </a:r>
            <a:r>
              <a:rPr lang="en-US" sz="1400" i="1" dirty="0">
                <a:cs typeface="Calibri"/>
              </a:rPr>
              <a:t>.*</a:t>
            </a:r>
          </a:p>
          <a:p>
            <a:endParaRPr lang="en-US" sz="1400" i="1" dirty="0">
              <a:cs typeface="Calibri"/>
            </a:endParaRPr>
          </a:p>
          <a:p>
            <a:r>
              <a:rPr lang="en-US" sz="1400" dirty="0">
                <a:cs typeface="Calibri"/>
              </a:rPr>
              <a:t>Free counselling sessions. Face-to-face, online or telephone sessions. </a:t>
            </a:r>
            <a:endParaRPr lang="en-US" dirty="0"/>
          </a:p>
          <a:p>
            <a:endParaRPr lang="en-US" sz="1400" dirty="0">
              <a:cs typeface="Calibri"/>
            </a:endParaRPr>
          </a:p>
          <a:p>
            <a:r>
              <a:rPr lang="en-US" sz="1400" dirty="0">
                <a:cs typeface="Calibri"/>
              </a:rPr>
              <a:t>Broadway House, 4-8 The Broadway, Newbury, RG14 2BA</a:t>
            </a:r>
            <a:endParaRPr lang="en-US" sz="1400" dirty="0">
              <a:ea typeface="Calibri" panose="020F0502020204030204"/>
              <a:cs typeface="Calibri"/>
            </a:endParaRPr>
          </a:p>
          <a:p>
            <a:r>
              <a:rPr lang="en-US" sz="1400" dirty="0">
                <a:ea typeface="+mn-lt"/>
                <a:cs typeface="+mn-lt"/>
              </a:rPr>
              <a:t>Tel: 01635 760 331</a:t>
            </a:r>
            <a:endParaRPr lang="en-US" dirty="0"/>
          </a:p>
          <a:p>
            <a:r>
              <a:rPr lang="en-US" sz="1400" dirty="0">
                <a:ea typeface="+mn-lt"/>
                <a:cs typeface="+mn-lt"/>
              </a:rPr>
              <a:t>Email:</a:t>
            </a:r>
            <a:r>
              <a:rPr lang="en-US" sz="1400" dirty="0">
                <a:solidFill>
                  <a:srgbClr val="000000"/>
                </a:solidFill>
                <a:ea typeface="+mn-lt"/>
                <a:cs typeface="+mn-lt"/>
              </a:rPr>
              <a:t> </a:t>
            </a:r>
            <a:r>
              <a:rPr lang="en-US" sz="1400" dirty="0">
                <a:solidFill>
                  <a:srgbClr val="8B169C"/>
                </a:solidFill>
                <a:ea typeface="+mn-lt"/>
                <a:cs typeface="+mn-lt"/>
                <a:hlinkClick r:id="rId9">
                  <a:extLst>
                    <a:ext uri="{A12FA001-AC4F-418D-AE19-62706E023703}">
                      <ahyp:hlinkClr xmlns:ahyp="http://schemas.microsoft.com/office/drawing/2018/hyperlinkcolor" val="tx"/>
                    </a:ext>
                  </a:extLst>
                </a:hlinkClick>
              </a:rPr>
              <a:t>office@t2twb.org</a:t>
            </a:r>
            <a:endParaRPr lang="en-US" dirty="0">
              <a:ea typeface="+mn-lt"/>
              <a:cs typeface="+mn-lt"/>
            </a:endParaRPr>
          </a:p>
          <a:p>
            <a:endParaRPr lang="en-US" sz="1400" dirty="0">
              <a:solidFill>
                <a:srgbClr val="8B169C"/>
              </a:solidFill>
              <a:cs typeface="Calibri"/>
            </a:endParaRPr>
          </a:p>
          <a:p>
            <a:r>
              <a:rPr lang="en-US" sz="1400" dirty="0">
                <a:cs typeface="Calibri"/>
              </a:rPr>
              <a:t>Self Referral Link</a:t>
            </a:r>
            <a:r>
              <a:rPr lang="en-US" sz="1400" dirty="0">
                <a:solidFill>
                  <a:srgbClr val="000000"/>
                </a:solidFill>
                <a:cs typeface="Calibri"/>
              </a:rPr>
              <a:t>:</a:t>
            </a:r>
            <a:endParaRPr lang="en-US" sz="1400" dirty="0">
              <a:solidFill>
                <a:srgbClr val="8B169C"/>
              </a:solidFill>
              <a:cs typeface="Calibri"/>
            </a:endParaRPr>
          </a:p>
          <a:p>
            <a:r>
              <a:rPr lang="en-US" sz="1400" dirty="0">
                <a:solidFill>
                  <a:srgbClr val="000000"/>
                </a:solidFill>
                <a:ea typeface="+mn-lt"/>
                <a:cs typeface="+mn-lt"/>
                <a:hlinkClick r:id="rId10"/>
              </a:rPr>
              <a:t>https://t2twb.counsel360.co.uk/referral/create</a:t>
            </a:r>
            <a:endParaRPr lang="en-US" sz="1400" dirty="0">
              <a:solidFill>
                <a:srgbClr val="8B169C"/>
              </a:solidFill>
              <a:ea typeface="+mn-lt"/>
              <a:cs typeface="+mn-lt"/>
            </a:endParaRPr>
          </a:p>
        </p:txBody>
      </p:sp>
      <p:sp>
        <p:nvSpPr>
          <p:cNvPr id="4" name="TextBox 3">
            <a:extLst>
              <a:ext uri="{FF2B5EF4-FFF2-40B4-BE49-F238E27FC236}">
                <a16:creationId xmlns:a16="http://schemas.microsoft.com/office/drawing/2014/main" id="{F83E58DE-67A4-7C0E-F675-AF20A917EB95}"/>
              </a:ext>
            </a:extLst>
          </p:cNvPr>
          <p:cNvSpPr txBox="1"/>
          <p:nvPr/>
        </p:nvSpPr>
        <p:spPr>
          <a:xfrm>
            <a:off x="3254187" y="4206340"/>
            <a:ext cx="4115371" cy="289310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ea typeface="Calibri"/>
                <a:cs typeface="Calibri"/>
              </a:rPr>
              <a:t>Child and Adolescent Mental Health Service (CAHMS) </a:t>
            </a:r>
            <a:endParaRPr lang="en-US" dirty="0"/>
          </a:p>
          <a:p>
            <a:r>
              <a:rPr lang="en-US" sz="1400" i="1" dirty="0">
                <a:ea typeface="Calibri"/>
                <a:cs typeface="Calibri"/>
              </a:rPr>
              <a:t>*Must be age 0-17 and living in Berkshire*. </a:t>
            </a:r>
          </a:p>
          <a:p>
            <a:endParaRPr lang="en-US" sz="1400" i="1" dirty="0">
              <a:ea typeface="Calibri"/>
              <a:cs typeface="Calibri"/>
            </a:endParaRPr>
          </a:p>
          <a:p>
            <a:r>
              <a:rPr lang="en-US" sz="1400" dirty="0">
                <a:ea typeface="Calibri"/>
                <a:cs typeface="Calibri"/>
              </a:rPr>
              <a:t>For more serious concerns about your child's mental health. </a:t>
            </a:r>
          </a:p>
          <a:p>
            <a:endParaRPr lang="en-US" sz="1400" b="1" dirty="0">
              <a:ea typeface="Calibri"/>
              <a:cs typeface="Calibri"/>
            </a:endParaRPr>
          </a:p>
          <a:p>
            <a:r>
              <a:rPr lang="en-US" sz="1400" dirty="0">
                <a:ea typeface="Calibri"/>
                <a:cs typeface="Calibri"/>
              </a:rPr>
              <a:t>Tel: 0300 365 1234 (for non-urgent enquiries)</a:t>
            </a:r>
          </a:p>
          <a:p>
            <a:r>
              <a:rPr lang="en-US" sz="1400" dirty="0">
                <a:ea typeface="Calibri"/>
                <a:cs typeface="Calibri"/>
              </a:rPr>
              <a:t>For urgent mental health concerns about a young person: Call the mental health access team on 0300 247 0000. </a:t>
            </a:r>
          </a:p>
          <a:p>
            <a:endParaRPr lang="en-US" sz="1400" dirty="0">
              <a:ea typeface="Calibri"/>
              <a:cs typeface="Calibri"/>
            </a:endParaRPr>
          </a:p>
          <a:p>
            <a:r>
              <a:rPr lang="en-US" sz="1400" dirty="0">
                <a:ea typeface="Calibri"/>
                <a:cs typeface="Calibri"/>
              </a:rPr>
              <a:t>Link to Refer: </a:t>
            </a:r>
            <a:r>
              <a:rPr lang="en-GB" sz="1400" dirty="0">
                <a:ea typeface="Calibri"/>
                <a:cs typeface="Calibri"/>
                <a:hlinkClick r:id="rId11"/>
              </a:rPr>
              <a:t>https://forms.berkshirehealthcare.nhs.uk/cypf/</a:t>
            </a:r>
            <a:endParaRPr lang="en-US" sz="1400" dirty="0">
              <a:ea typeface="Calibri"/>
              <a:cs typeface="Calibri"/>
            </a:endParaRPr>
          </a:p>
        </p:txBody>
      </p:sp>
      <p:sp>
        <p:nvSpPr>
          <p:cNvPr id="10" name="TextBox 9">
            <a:extLst>
              <a:ext uri="{FF2B5EF4-FFF2-40B4-BE49-F238E27FC236}">
                <a16:creationId xmlns:a16="http://schemas.microsoft.com/office/drawing/2014/main" id="{5E90CF2A-525C-46E9-84EE-BD4FE81137B2}"/>
              </a:ext>
            </a:extLst>
          </p:cNvPr>
          <p:cNvSpPr txBox="1"/>
          <p:nvPr/>
        </p:nvSpPr>
        <p:spPr>
          <a:xfrm>
            <a:off x="169002" y="8026365"/>
            <a:ext cx="3631277" cy="2462213"/>
          </a:xfrm>
          <a:prstGeom prst="rect">
            <a:avLst/>
          </a:prstGeom>
          <a:solidFill>
            <a:srgbClr val="FFE1FE"/>
          </a:solidFill>
          <a:ln>
            <a:solidFill>
              <a:schemeClr val="bg1"/>
            </a:solidFill>
          </a:ln>
        </p:spPr>
        <p:txBody>
          <a:bodyPr wrap="square" rtlCol="0">
            <a:spAutoFit/>
          </a:bodyPr>
          <a:lstStyle/>
          <a:p>
            <a:r>
              <a:rPr lang="en-GB" sz="1400" b="1" dirty="0"/>
              <a:t>Berkshire Talking Therapies</a:t>
            </a:r>
          </a:p>
          <a:p>
            <a:r>
              <a:rPr lang="en-GB" sz="1400" i="1" dirty="0">
                <a:ea typeface="+mn-lt"/>
                <a:cs typeface="+mn-lt"/>
              </a:rPr>
              <a:t>*must be aged 17+ and living in Berkshire*</a:t>
            </a:r>
            <a:endParaRPr lang="en-GB" sz="1400" dirty="0">
              <a:ea typeface="+mn-lt"/>
              <a:cs typeface="+mn-lt"/>
            </a:endParaRPr>
          </a:p>
          <a:p>
            <a:endParaRPr lang="en-GB" sz="1400" i="1" dirty="0">
              <a:ea typeface="+mn-lt"/>
              <a:cs typeface="+mn-lt"/>
            </a:endParaRPr>
          </a:p>
          <a:p>
            <a:r>
              <a:rPr lang="en-GB" sz="1400" dirty="0"/>
              <a:t>Talking therapy for anxiety, low mood &amp; stress. </a:t>
            </a:r>
          </a:p>
          <a:p>
            <a:endParaRPr lang="en-GB" sz="1400" dirty="0"/>
          </a:p>
          <a:p>
            <a:r>
              <a:rPr lang="en-GB" sz="1400" dirty="0"/>
              <a:t>Tel: 0300 365 2000</a:t>
            </a:r>
            <a:endParaRPr lang="en-GB" sz="1400" dirty="0">
              <a:ea typeface="Calibri"/>
              <a:cs typeface="Calibri"/>
            </a:endParaRPr>
          </a:p>
          <a:p>
            <a:r>
              <a:rPr lang="en-GB" sz="1400" dirty="0"/>
              <a:t>Email: </a:t>
            </a:r>
            <a:r>
              <a:rPr lang="en-GB" sz="1400" b="0" i="0" u="none" strike="noStrike" dirty="0">
                <a:solidFill>
                  <a:srgbClr val="63B32D"/>
                </a:solidFill>
                <a:effectLst/>
                <a:latin typeface="FrutigerLT-Roman"/>
                <a:hlinkClick r:id="rId12"/>
              </a:rPr>
              <a:t>talkingtherapies@berkshire.nhs.uk</a:t>
            </a:r>
            <a:endParaRPr lang="en-GB" sz="1400" b="0" i="0" u="none" strike="noStrike" dirty="0">
              <a:solidFill>
                <a:srgbClr val="63B32D"/>
              </a:solidFill>
              <a:effectLst/>
              <a:latin typeface="FrutigerLT-Roman"/>
            </a:endParaRPr>
          </a:p>
          <a:p>
            <a:endParaRPr lang="en-GB" sz="1400" dirty="0">
              <a:ea typeface="Calibri"/>
              <a:cs typeface="Calibri"/>
            </a:endParaRPr>
          </a:p>
          <a:p>
            <a:r>
              <a:rPr lang="en-GB" sz="1400" dirty="0">
                <a:ea typeface="Calibri"/>
                <a:cs typeface="Calibri"/>
              </a:rPr>
              <a:t>Self Referral Link:</a:t>
            </a:r>
          </a:p>
          <a:p>
            <a:r>
              <a:rPr lang="en-GB" sz="1400" dirty="0">
                <a:hlinkClick r:id="rId13"/>
              </a:rPr>
              <a:t>https://gateway.mayden.co.uk/referral-v2/7c824928-ff62-4838-855e-80d1281dfb94</a:t>
            </a:r>
            <a:endParaRPr lang="en-GB" sz="1400" dirty="0"/>
          </a:p>
        </p:txBody>
      </p:sp>
      <p:sp>
        <p:nvSpPr>
          <p:cNvPr id="12" name="TextBox 11">
            <a:extLst>
              <a:ext uri="{FF2B5EF4-FFF2-40B4-BE49-F238E27FC236}">
                <a16:creationId xmlns:a16="http://schemas.microsoft.com/office/drawing/2014/main" id="{606C6264-0EA1-4D84-81CD-FBF742064B05}"/>
              </a:ext>
            </a:extLst>
          </p:cNvPr>
          <p:cNvSpPr txBox="1"/>
          <p:nvPr/>
        </p:nvSpPr>
        <p:spPr>
          <a:xfrm>
            <a:off x="231228" y="3973387"/>
            <a:ext cx="2878827" cy="738664"/>
          </a:xfrm>
          <a:prstGeom prst="rect">
            <a:avLst/>
          </a:prstGeom>
          <a:solidFill>
            <a:schemeClr val="bg1"/>
          </a:solidFill>
          <a:ln>
            <a:solidFill>
              <a:schemeClr val="accent4">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ea typeface="+mn-lt"/>
                <a:cs typeface="+mn-lt"/>
              </a:rPr>
              <a:t>Kooth</a:t>
            </a:r>
            <a:endParaRPr lang="en-US" sz="1400" b="1" dirty="0">
              <a:ea typeface="+mn-lt"/>
              <a:cs typeface="+mn-lt"/>
            </a:endParaRPr>
          </a:p>
          <a:p>
            <a:r>
              <a:rPr lang="en-US" sz="1400" dirty="0">
                <a:ea typeface="+mn-lt"/>
                <a:cs typeface="+mn-lt"/>
              </a:rPr>
              <a:t>Free, online counselling:  </a:t>
            </a:r>
          </a:p>
          <a:p>
            <a:r>
              <a:rPr lang="en-US" sz="1400" dirty="0">
                <a:ea typeface="+mn-lt"/>
                <a:cs typeface="+mn-lt"/>
                <a:hlinkClick r:id="rId14"/>
              </a:rPr>
              <a:t>https://www.kooth.com/</a:t>
            </a:r>
            <a:r>
              <a:rPr lang="en-US" sz="1400" dirty="0">
                <a:ea typeface="+mn-lt"/>
                <a:cs typeface="+mn-lt"/>
              </a:rPr>
              <a:t> </a:t>
            </a:r>
          </a:p>
        </p:txBody>
      </p:sp>
    </p:spTree>
    <p:extLst>
      <p:ext uri="{BB962C8B-B14F-4D97-AF65-F5344CB8AC3E}">
        <p14:creationId xmlns:p14="http://schemas.microsoft.com/office/powerpoint/2010/main" val="248157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7">
            <a:extLst>
              <a:ext uri="{FF2B5EF4-FFF2-40B4-BE49-F238E27FC236}">
                <a16:creationId xmlns:a16="http://schemas.microsoft.com/office/drawing/2014/main" id="{FFBACC6D-B956-68B9-7A54-C612D003C343}"/>
              </a:ext>
            </a:extLst>
          </p:cNvPr>
          <p:cNvSpPr txBox="1">
            <a:spLocks/>
          </p:cNvSpPr>
          <p:nvPr/>
        </p:nvSpPr>
        <p:spPr bwMode="auto">
          <a:xfrm>
            <a:off x="6083796" y="176926"/>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3</a:t>
            </a:fld>
            <a:endParaRPr lang="en-GB" altLang="en-US" sz="789" dirty="0"/>
          </a:p>
        </p:txBody>
      </p:sp>
      <p:sp>
        <p:nvSpPr>
          <p:cNvPr id="10" name="Oval 9">
            <a:extLst>
              <a:ext uri="{FF2B5EF4-FFF2-40B4-BE49-F238E27FC236}">
                <a16:creationId xmlns:a16="http://schemas.microsoft.com/office/drawing/2014/main" id="{65B96EDA-BEAB-7FBE-6DF0-100B13AF51B4}"/>
              </a:ext>
            </a:extLst>
          </p:cNvPr>
          <p:cNvSpPr/>
          <p:nvPr/>
        </p:nvSpPr>
        <p:spPr>
          <a:xfrm>
            <a:off x="6139122" y="24216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363A06BF-69E9-3B90-887B-6C8E206F8E60}"/>
              </a:ext>
            </a:extLst>
          </p:cNvPr>
          <p:cNvSpPr>
            <a:spLocks noGrp="1"/>
          </p:cNvSpPr>
          <p:nvPr>
            <p:ph type="ftr" sz="quarter" idx="11"/>
          </p:nvPr>
        </p:nvSpPr>
        <p:spPr>
          <a:xfrm>
            <a:off x="4483417" y="9721454"/>
            <a:ext cx="2910000" cy="568077"/>
          </a:xfrm>
        </p:spPr>
        <p:txBody>
          <a:bodyPr/>
          <a:lstStyle/>
          <a:p>
            <a:pPr>
              <a:defRPr/>
            </a:pPr>
            <a:r>
              <a:rPr lang="en-GB" sz="1100" dirty="0"/>
              <a:t>Developed by: </a:t>
            </a:r>
          </a:p>
          <a:p>
            <a:pPr>
              <a:defRPr/>
            </a:pPr>
            <a:r>
              <a:rPr lang="en-GB" sz="1100" dirty="0"/>
              <a:t>Dr Hayley Thompson </a:t>
            </a:r>
          </a:p>
          <a:p>
            <a:pPr>
              <a:defRPr/>
            </a:pPr>
            <a:r>
              <a:rPr lang="en-GB" sz="1100" dirty="0"/>
              <a:t>(Principal Clinical Psychologist)</a:t>
            </a:r>
          </a:p>
        </p:txBody>
      </p:sp>
      <p:sp>
        <p:nvSpPr>
          <p:cNvPr id="6" name="Title 1">
            <a:extLst>
              <a:ext uri="{FF2B5EF4-FFF2-40B4-BE49-F238E27FC236}">
                <a16:creationId xmlns:a16="http://schemas.microsoft.com/office/drawing/2014/main" id="{9F3F71BF-DACE-3053-6955-4225399A7A23}"/>
              </a:ext>
            </a:extLst>
          </p:cNvPr>
          <p:cNvSpPr>
            <a:spLocks noGrp="1"/>
          </p:cNvSpPr>
          <p:nvPr>
            <p:ph type="title"/>
          </p:nvPr>
        </p:nvSpPr>
        <p:spPr>
          <a:xfrm>
            <a:off x="2110831" y="-170075"/>
            <a:ext cx="3556048" cy="1108306"/>
          </a:xfrm>
        </p:spPr>
        <p:txBody>
          <a:bodyPr/>
          <a:lstStyle/>
          <a:p>
            <a:pPr eaLnBrk="1" hangingPunct="1"/>
            <a:r>
              <a:rPr lang="en-GB" altLang="en-US" sz="1579" u="sng" dirty="0"/>
              <a:t>The Impact of A Health Condition</a:t>
            </a:r>
          </a:p>
        </p:txBody>
      </p:sp>
      <p:sp>
        <p:nvSpPr>
          <p:cNvPr id="9" name="Content Placeholder 2">
            <a:extLst>
              <a:ext uri="{FF2B5EF4-FFF2-40B4-BE49-F238E27FC236}">
                <a16:creationId xmlns:a16="http://schemas.microsoft.com/office/drawing/2014/main" id="{12264F78-0A1F-CA96-8E50-CBBC9B6061D6}"/>
              </a:ext>
            </a:extLst>
          </p:cNvPr>
          <p:cNvSpPr txBox="1">
            <a:spLocks/>
          </p:cNvSpPr>
          <p:nvPr/>
        </p:nvSpPr>
        <p:spPr bwMode="auto">
          <a:xfrm>
            <a:off x="166254" y="686320"/>
            <a:ext cx="7227163" cy="3391821"/>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400" dirty="0">
                <a:cs typeface="Calibri"/>
              </a:rPr>
              <a:t>There are lots of different types of long-term health conditions that children and young people can be diagnosed with. These include:</a:t>
            </a:r>
          </a:p>
          <a:p>
            <a:pPr eaLnBrk="1" hangingPunct="1">
              <a:buFontTx/>
              <a:buChar char="-"/>
              <a:defRPr/>
            </a:pPr>
            <a:r>
              <a:rPr lang="en-GB" sz="1400" dirty="0">
                <a:cs typeface="Calibri"/>
              </a:rPr>
              <a:t>Diabetes</a:t>
            </a:r>
          </a:p>
          <a:p>
            <a:pPr eaLnBrk="1" hangingPunct="1">
              <a:buFontTx/>
              <a:buChar char="-"/>
              <a:defRPr/>
            </a:pPr>
            <a:r>
              <a:rPr lang="en-GB" sz="1400" dirty="0">
                <a:cs typeface="Calibri"/>
              </a:rPr>
              <a:t>Cystic Fibrosis</a:t>
            </a:r>
          </a:p>
          <a:p>
            <a:pPr eaLnBrk="1" hangingPunct="1">
              <a:buFontTx/>
              <a:buChar char="-"/>
              <a:defRPr/>
            </a:pPr>
            <a:r>
              <a:rPr lang="en-GB" sz="1400" dirty="0">
                <a:cs typeface="Calibri"/>
              </a:rPr>
              <a:t>Respiratory Conditions, like asthma </a:t>
            </a:r>
          </a:p>
          <a:p>
            <a:pPr eaLnBrk="1" hangingPunct="1">
              <a:buFontTx/>
              <a:buChar char="-"/>
              <a:defRPr/>
            </a:pPr>
            <a:r>
              <a:rPr lang="en-GB" sz="1400" dirty="0">
                <a:cs typeface="Calibri"/>
              </a:rPr>
              <a:t>Epilepsy</a:t>
            </a:r>
          </a:p>
          <a:p>
            <a:pPr eaLnBrk="1" hangingPunct="1">
              <a:buFontTx/>
              <a:buChar char="-"/>
              <a:defRPr/>
            </a:pPr>
            <a:r>
              <a:rPr lang="en-GB" sz="1400" dirty="0">
                <a:cs typeface="Calibri"/>
              </a:rPr>
              <a:t>Allergies</a:t>
            </a:r>
          </a:p>
          <a:p>
            <a:pPr eaLnBrk="1" hangingPunct="1">
              <a:buFontTx/>
              <a:buChar char="-"/>
              <a:defRPr/>
            </a:pPr>
            <a:r>
              <a:rPr lang="en-GB" sz="1400" dirty="0">
                <a:cs typeface="Calibri"/>
              </a:rPr>
              <a:t>Genetic conditions</a:t>
            </a:r>
          </a:p>
          <a:p>
            <a:pPr eaLnBrk="1" hangingPunct="1">
              <a:buFontTx/>
              <a:buChar char="-"/>
              <a:defRPr/>
            </a:pPr>
            <a:r>
              <a:rPr lang="en-GB" sz="1400" dirty="0">
                <a:cs typeface="Calibri"/>
              </a:rPr>
              <a:t>And many more! </a:t>
            </a:r>
          </a:p>
          <a:p>
            <a:pPr marL="0" indent="0" eaLnBrk="1" hangingPunct="1">
              <a:buNone/>
              <a:defRPr/>
            </a:pPr>
            <a:endParaRPr lang="en-GB" sz="1400" dirty="0">
              <a:cs typeface="Calibri"/>
            </a:endParaRPr>
          </a:p>
          <a:p>
            <a:pPr marL="0" indent="0" eaLnBrk="1" hangingPunct="1">
              <a:buNone/>
              <a:defRPr/>
            </a:pPr>
            <a:r>
              <a:rPr lang="en-GB" sz="1400" dirty="0">
                <a:cs typeface="Calibri"/>
              </a:rPr>
              <a:t>We hope that this resource pack gives you some ideas about acknowledging the impact it has had, thinking about how you want your life to be, how you might manage your condition and what to do if you are struggling. </a:t>
            </a:r>
          </a:p>
          <a:p>
            <a:pPr eaLnBrk="1" hangingPunct="1">
              <a:buFontTx/>
              <a:buChar char="-"/>
              <a:defRPr/>
            </a:pPr>
            <a:endParaRPr lang="en-GB" sz="1350" dirty="0">
              <a:cs typeface="Calibri"/>
            </a:endParaRPr>
          </a:p>
        </p:txBody>
      </p:sp>
      <p:sp>
        <p:nvSpPr>
          <p:cNvPr id="11" name="Content Placeholder 2">
            <a:extLst>
              <a:ext uri="{FF2B5EF4-FFF2-40B4-BE49-F238E27FC236}">
                <a16:creationId xmlns:a16="http://schemas.microsoft.com/office/drawing/2014/main" id="{F9A8438C-F7AE-4042-937A-C07D8FD02CE1}"/>
              </a:ext>
            </a:extLst>
          </p:cNvPr>
          <p:cNvSpPr txBox="1">
            <a:spLocks/>
          </p:cNvSpPr>
          <p:nvPr/>
        </p:nvSpPr>
        <p:spPr bwMode="auto">
          <a:xfrm>
            <a:off x="166254" y="4242477"/>
            <a:ext cx="7227163" cy="779900"/>
          </a:xfrm>
          <a:prstGeom prst="rect">
            <a:avLst/>
          </a:prstGeom>
          <a:solidFill>
            <a:schemeClr val="accent4">
              <a:lumMod val="40000"/>
              <a:lumOff val="60000"/>
            </a:schemeClr>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endParaRPr lang="en-GB" sz="1300" b="1" dirty="0">
              <a:cs typeface="Calibri"/>
            </a:endParaRPr>
          </a:p>
        </p:txBody>
      </p:sp>
      <p:sp>
        <p:nvSpPr>
          <p:cNvPr id="14" name="Folded Corner 13">
            <a:extLst>
              <a:ext uri="{FF2B5EF4-FFF2-40B4-BE49-F238E27FC236}">
                <a16:creationId xmlns:a16="http://schemas.microsoft.com/office/drawing/2014/main" id="{14ED2AE7-922A-6DC4-0511-E02A13CBC651}"/>
              </a:ext>
            </a:extLst>
          </p:cNvPr>
          <p:cNvSpPr/>
          <p:nvPr/>
        </p:nvSpPr>
        <p:spPr>
          <a:xfrm>
            <a:off x="258495" y="9389660"/>
            <a:ext cx="4449983" cy="1123840"/>
          </a:xfrm>
          <a:prstGeom prst="foldedCorner">
            <a:avLst>
              <a:gd name="adj" fmla="val 27913"/>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400" dirty="0"/>
          </a:p>
          <a:p>
            <a:r>
              <a:rPr lang="en-US" sz="1400" dirty="0"/>
              <a:t>It can be useful to think back to when you first learned about your health condition. How did you feel about it then? Has anything changed about how you view it now? What do you think led to that change?</a:t>
            </a:r>
          </a:p>
        </p:txBody>
      </p:sp>
      <p:sp>
        <p:nvSpPr>
          <p:cNvPr id="17" name="Content Placeholder 2">
            <a:extLst>
              <a:ext uri="{FF2B5EF4-FFF2-40B4-BE49-F238E27FC236}">
                <a16:creationId xmlns:a16="http://schemas.microsoft.com/office/drawing/2014/main" id="{48A7C6F9-C9BA-56F3-7021-2865500DCB8C}"/>
              </a:ext>
            </a:extLst>
          </p:cNvPr>
          <p:cNvSpPr txBox="1">
            <a:spLocks/>
          </p:cNvSpPr>
          <p:nvPr/>
        </p:nvSpPr>
        <p:spPr bwMode="auto">
          <a:xfrm>
            <a:off x="221960" y="8452476"/>
            <a:ext cx="7171457" cy="814354"/>
          </a:xfrm>
          <a:prstGeom prst="rect">
            <a:avLst/>
          </a:prstGeom>
          <a:solidFill>
            <a:srgbClr val="FFFFB9"/>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400" dirty="0">
                <a:cs typeface="Calibri"/>
              </a:rPr>
              <a:t>Noticing there are ups and downs it the first step. It’s a normal part of us adjusting to the health condition and learning to live alongside it. How you feel about it will change over time, and that’s ok! </a:t>
            </a:r>
          </a:p>
        </p:txBody>
      </p:sp>
      <p:sp>
        <p:nvSpPr>
          <p:cNvPr id="4" name="Rectangle 3">
            <a:extLst>
              <a:ext uri="{FF2B5EF4-FFF2-40B4-BE49-F238E27FC236}">
                <a16:creationId xmlns:a16="http://schemas.microsoft.com/office/drawing/2014/main" id="{0CB0FBA8-0D85-48CF-A21E-8CA37F266C62}"/>
              </a:ext>
            </a:extLst>
          </p:cNvPr>
          <p:cNvSpPr/>
          <p:nvPr/>
        </p:nvSpPr>
        <p:spPr>
          <a:xfrm>
            <a:off x="166254" y="3987036"/>
            <a:ext cx="7227163" cy="1569660"/>
          </a:xfrm>
          <a:prstGeom prst="rect">
            <a:avLst/>
          </a:prstGeom>
        </p:spPr>
        <p:txBody>
          <a:bodyPr wrap="square">
            <a:spAutoFit/>
          </a:bodyPr>
          <a:lstStyle/>
          <a:p>
            <a:endParaRPr lang="en-GB" dirty="0"/>
          </a:p>
          <a:p>
            <a:r>
              <a:rPr lang="en-GB" sz="1400" dirty="0"/>
              <a:t>When you are living with a health condition, it is inevitable that you may experience good and bad times with many ups and downs along the way, like you are living on a rollercoaster. We know that there may be times that it feels easier, and times it feels overwhelming. </a:t>
            </a:r>
          </a:p>
          <a:p>
            <a:endParaRPr lang="en-GB" dirty="0"/>
          </a:p>
          <a:p>
            <a:r>
              <a:rPr lang="en-GB" dirty="0"/>
              <a:t> </a:t>
            </a:r>
          </a:p>
        </p:txBody>
      </p:sp>
      <p:sp>
        <p:nvSpPr>
          <p:cNvPr id="15" name="Freeform 2">
            <a:extLst>
              <a:ext uri="{FF2B5EF4-FFF2-40B4-BE49-F238E27FC236}">
                <a16:creationId xmlns:a16="http://schemas.microsoft.com/office/drawing/2014/main" id="{C9A0F3EE-5A1C-4897-9B11-CCDC0347A260}"/>
              </a:ext>
            </a:extLst>
          </p:cNvPr>
          <p:cNvSpPr/>
          <p:nvPr/>
        </p:nvSpPr>
        <p:spPr>
          <a:xfrm>
            <a:off x="166254" y="5183976"/>
            <a:ext cx="7227163" cy="3041093"/>
          </a:xfrm>
          <a:custGeom>
            <a:avLst/>
            <a:gdLst/>
            <a:ahLst/>
            <a:cxnLst/>
            <a:rect l="l" t="t" r="r" b="b"/>
            <a:pathLst>
              <a:path w="18288000" h="5670079">
                <a:moveTo>
                  <a:pt x="0" y="0"/>
                </a:moveTo>
                <a:lnTo>
                  <a:pt x="18288000" y="0"/>
                </a:lnTo>
                <a:lnTo>
                  <a:pt x="18288000" y="5670079"/>
                </a:lnTo>
                <a:lnTo>
                  <a:pt x="0" y="5670079"/>
                </a:lnTo>
                <a:lnTo>
                  <a:pt x="0" y="0"/>
                </a:lnTo>
                <a:close/>
              </a:path>
            </a:pathLst>
          </a:custGeom>
          <a:blipFill>
            <a:blip r:embed="rId2"/>
            <a:stretch>
              <a:fillRect/>
            </a:stretch>
          </a:blipFill>
        </p:spPr>
        <p:txBody>
          <a:bodyPr/>
          <a:lstStyle/>
          <a:p>
            <a:endParaRPr lang="en-GB"/>
          </a:p>
        </p:txBody>
      </p:sp>
    </p:spTree>
    <p:extLst>
      <p:ext uri="{BB962C8B-B14F-4D97-AF65-F5344CB8AC3E}">
        <p14:creationId xmlns:p14="http://schemas.microsoft.com/office/powerpoint/2010/main" val="3521009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E2CDE479-1942-0E37-578C-99BA17A1D2E5}"/>
              </a:ext>
            </a:extLst>
          </p:cNvPr>
          <p:cNvSpPr txBox="1"/>
          <p:nvPr/>
        </p:nvSpPr>
        <p:spPr>
          <a:xfrm>
            <a:off x="3557726" y="970910"/>
            <a:ext cx="3823402" cy="2677656"/>
          </a:xfrm>
          <a:prstGeom prst="rect">
            <a:avLst/>
          </a:prstGeom>
          <a:solidFill>
            <a:srgbClr val="F3DEFF"/>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Youth Concern</a:t>
            </a:r>
          </a:p>
          <a:p>
            <a:r>
              <a:rPr lang="en-GB" sz="1400" i="1" dirty="0">
                <a:ea typeface="Calibri"/>
                <a:cs typeface="Calibri"/>
              </a:rPr>
              <a:t>*must be aged between 13-25 and live in </a:t>
            </a:r>
            <a:r>
              <a:rPr lang="en-GB" sz="1400" b="1" i="1" dirty="0">
                <a:ea typeface="Calibri"/>
                <a:cs typeface="Calibri"/>
              </a:rPr>
              <a:t>Aylesbury Vale, Buckinghamshire</a:t>
            </a:r>
            <a:r>
              <a:rPr lang="en-GB" sz="1400" i="1" dirty="0">
                <a:ea typeface="Calibri"/>
                <a:cs typeface="Calibri"/>
              </a:rPr>
              <a:t>*</a:t>
            </a:r>
            <a:endParaRPr lang="en-GB" sz="1400" dirty="0"/>
          </a:p>
          <a:p>
            <a:endParaRPr lang="en-GB" sz="1400" i="1" dirty="0">
              <a:cs typeface="Calibri"/>
            </a:endParaRPr>
          </a:p>
          <a:p>
            <a:r>
              <a:rPr lang="en-GB" sz="1400" dirty="0">
                <a:cs typeface="Calibri"/>
              </a:rPr>
              <a:t>Offer 20 free counselling sessions face-to-face, by phone or virtual. </a:t>
            </a:r>
            <a:endParaRPr lang="en-GB" sz="1400" dirty="0"/>
          </a:p>
          <a:p>
            <a:endParaRPr lang="en-GB" sz="1400" i="1" dirty="0"/>
          </a:p>
          <a:p>
            <a:r>
              <a:rPr lang="en-GB" sz="1400" dirty="0"/>
              <a:t>The Uptown Coffee Bar, Whitehill Lane, Aylesbury, HP19 8FL.</a:t>
            </a:r>
            <a:endParaRPr lang="en-GB" sz="1400" dirty="0">
              <a:ea typeface="Calibri"/>
              <a:cs typeface="Calibri"/>
            </a:endParaRPr>
          </a:p>
          <a:p>
            <a:r>
              <a:rPr lang="en-GB" sz="1400" dirty="0"/>
              <a:t>Tel: 01296 431183</a:t>
            </a:r>
            <a:endParaRPr lang="en-GB" sz="1400" dirty="0">
              <a:ea typeface="Calibri"/>
              <a:cs typeface="Calibri"/>
            </a:endParaRPr>
          </a:p>
          <a:p>
            <a:r>
              <a:rPr lang="en-GB" sz="1400" dirty="0">
                <a:ea typeface="Calibri"/>
                <a:cs typeface="Calibri"/>
              </a:rPr>
              <a:t>Text or </a:t>
            </a:r>
            <a:r>
              <a:rPr lang="en-GB" sz="1400" dirty="0" err="1">
                <a:ea typeface="Calibri"/>
                <a:cs typeface="Calibri"/>
              </a:rPr>
              <a:t>Whatsapp</a:t>
            </a:r>
            <a:r>
              <a:rPr lang="en-GB" sz="1400" dirty="0">
                <a:ea typeface="Calibri"/>
                <a:cs typeface="Calibri"/>
              </a:rPr>
              <a:t>: 07470 833500</a:t>
            </a:r>
          </a:p>
          <a:p>
            <a:r>
              <a:rPr lang="en-GB" sz="1400" dirty="0">
                <a:cs typeface="Calibri"/>
              </a:rPr>
              <a:t>Email: </a:t>
            </a:r>
            <a:r>
              <a:rPr lang="en-GB" sz="1400" dirty="0">
                <a:cs typeface="Calibri"/>
                <a:hlinkClick r:id="rId2"/>
              </a:rPr>
              <a:t>admin@youthconcern.org.uk</a:t>
            </a:r>
            <a:endParaRPr lang="en-GB" dirty="0"/>
          </a:p>
        </p:txBody>
      </p:sp>
      <p:sp>
        <p:nvSpPr>
          <p:cNvPr id="7" name="TextBox 6">
            <a:extLst>
              <a:ext uri="{FF2B5EF4-FFF2-40B4-BE49-F238E27FC236}">
                <a16:creationId xmlns:a16="http://schemas.microsoft.com/office/drawing/2014/main" id="{DE70B517-5EAB-DD92-5B23-CEB9EB0A6F71}"/>
              </a:ext>
            </a:extLst>
          </p:cNvPr>
          <p:cNvSpPr txBox="1"/>
          <p:nvPr/>
        </p:nvSpPr>
        <p:spPr>
          <a:xfrm>
            <a:off x="116603" y="201468"/>
            <a:ext cx="57382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cs typeface="Calibri"/>
              </a:rPr>
              <a:t>Local free Youth Counselling and Mental Health Services:</a:t>
            </a:r>
          </a:p>
          <a:p>
            <a:r>
              <a:rPr lang="en-US" b="1" u="sng" dirty="0">
                <a:cs typeface="Calibri"/>
              </a:rPr>
              <a:t>Buckinghamshire</a:t>
            </a:r>
          </a:p>
        </p:txBody>
      </p:sp>
      <p:pic>
        <p:nvPicPr>
          <p:cNvPr id="4" name="Picture 8" descr="Text, logo&#10;&#10;Description automatically generated">
            <a:extLst>
              <a:ext uri="{FF2B5EF4-FFF2-40B4-BE49-F238E27FC236}">
                <a16:creationId xmlns:a16="http://schemas.microsoft.com/office/drawing/2014/main" id="{DFBEE9A9-1330-92C2-D512-344D3E485EF9}"/>
              </a:ext>
            </a:extLst>
          </p:cNvPr>
          <p:cNvPicPr>
            <a:picLocks noChangeAspect="1"/>
          </p:cNvPicPr>
          <p:nvPr/>
        </p:nvPicPr>
        <p:blipFill>
          <a:blip r:embed="rId3"/>
          <a:stretch>
            <a:fillRect/>
          </a:stretch>
        </p:blipFill>
        <p:spPr>
          <a:xfrm>
            <a:off x="5854842" y="95561"/>
            <a:ext cx="1514717" cy="877809"/>
          </a:xfrm>
          <a:prstGeom prst="rect">
            <a:avLst/>
          </a:prstGeom>
        </p:spPr>
      </p:pic>
      <p:sp>
        <p:nvSpPr>
          <p:cNvPr id="9" name="TextBox 8">
            <a:extLst>
              <a:ext uri="{FF2B5EF4-FFF2-40B4-BE49-F238E27FC236}">
                <a16:creationId xmlns:a16="http://schemas.microsoft.com/office/drawing/2014/main" id="{F20FD6E3-E34F-9F41-4BA4-E1B61E593A1C}"/>
              </a:ext>
            </a:extLst>
          </p:cNvPr>
          <p:cNvSpPr txBox="1"/>
          <p:nvPr/>
        </p:nvSpPr>
        <p:spPr>
          <a:xfrm>
            <a:off x="178547" y="6791086"/>
            <a:ext cx="2908235" cy="3539430"/>
          </a:xfrm>
          <a:prstGeom prst="rect">
            <a:avLst/>
          </a:prstGeom>
          <a:solidFill>
            <a:schemeClr val="accent5">
              <a:lumMod val="20000"/>
              <a:lumOff val="80000"/>
            </a:schemeClr>
          </a:solidFill>
          <a:ln>
            <a:solidFill>
              <a:schemeClr val="accent5">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Calibri"/>
              </a:rPr>
              <a:t>The Mix</a:t>
            </a:r>
            <a:endParaRPr lang="en-US" sz="1400" dirty="0">
              <a:ea typeface="+mn-lt"/>
              <a:cs typeface="+mn-lt"/>
            </a:endParaRPr>
          </a:p>
          <a:p>
            <a:r>
              <a:rPr lang="en-US" sz="1400" i="1" dirty="0">
                <a:cs typeface="Calibri" panose="020F0502020204030204"/>
              </a:rPr>
              <a:t>*Must be aged 11-25 and live in the UK*</a:t>
            </a:r>
          </a:p>
          <a:p>
            <a:endParaRPr lang="en-US" sz="1400" dirty="0">
              <a:cs typeface="Calibri" panose="020F0502020204030204"/>
            </a:endParaRPr>
          </a:p>
          <a:p>
            <a:r>
              <a:rPr lang="en-US" sz="1400" dirty="0">
                <a:cs typeface="Calibri" panose="020F0502020204030204"/>
              </a:rPr>
              <a:t>Telephone or webchat counselling. </a:t>
            </a:r>
          </a:p>
          <a:p>
            <a:endParaRPr lang="en-US" sz="1400" dirty="0">
              <a:cs typeface="Calibri" panose="020F0502020204030204"/>
            </a:endParaRPr>
          </a:p>
          <a:p>
            <a:r>
              <a:rPr lang="en-US" sz="1400" dirty="0">
                <a:cs typeface="Calibri" panose="020F0502020204030204"/>
              </a:rPr>
              <a:t>Mental Health Innovations, PO Box 78319, London, W10 9FE</a:t>
            </a:r>
            <a:endParaRPr lang="en-US" dirty="0"/>
          </a:p>
          <a:p>
            <a:endParaRPr lang="en-US" sz="1400" dirty="0">
              <a:cs typeface="Calibri" panose="020F0502020204030204"/>
            </a:endParaRPr>
          </a:p>
          <a:p>
            <a:r>
              <a:rPr lang="en-US" sz="1400" dirty="0">
                <a:cs typeface="Calibri" panose="020F0502020204030204"/>
              </a:rPr>
              <a:t>Contact Link:</a:t>
            </a:r>
          </a:p>
          <a:p>
            <a:r>
              <a:rPr lang="en-US" sz="1400" dirty="0">
                <a:cs typeface="Calibri" panose="020F0502020204030204"/>
                <a:hlinkClick r:id="rId4"/>
              </a:rPr>
              <a:t>https://www.themix.org.uk/about-us/contact-us</a:t>
            </a:r>
            <a:endParaRPr lang="en-US" sz="1400" dirty="0">
              <a:cs typeface="Calibri" panose="020F0502020204030204"/>
            </a:endParaRPr>
          </a:p>
          <a:p>
            <a:endParaRPr lang="en-US" sz="1400" dirty="0">
              <a:cs typeface="Calibri" panose="020F0502020204030204"/>
            </a:endParaRPr>
          </a:p>
          <a:p>
            <a:r>
              <a:rPr lang="en-US" sz="1400" dirty="0">
                <a:cs typeface="Calibri" panose="020F0502020204030204"/>
              </a:rPr>
              <a:t>Self Referral Link: </a:t>
            </a:r>
            <a:endParaRPr lang="en-US" sz="1400" dirty="0">
              <a:ea typeface="Calibri"/>
              <a:cs typeface="Calibri" panose="020F0502020204030204"/>
            </a:endParaRPr>
          </a:p>
          <a:p>
            <a:r>
              <a:rPr lang="en-US" sz="1400" dirty="0">
                <a:ea typeface="+mn-lt"/>
                <a:cs typeface="+mn-lt"/>
                <a:hlinkClick r:id="rId5"/>
              </a:rPr>
              <a:t>https://themix.my.salesforce-sites.com/CounsellingBooking</a:t>
            </a:r>
            <a:endParaRPr lang="en-US" sz="1400" dirty="0">
              <a:ea typeface="+mn-lt"/>
              <a:cs typeface="+mn-lt"/>
            </a:endParaRPr>
          </a:p>
        </p:txBody>
      </p:sp>
      <p:sp>
        <p:nvSpPr>
          <p:cNvPr id="3" name="TextBox 2">
            <a:extLst>
              <a:ext uri="{FF2B5EF4-FFF2-40B4-BE49-F238E27FC236}">
                <a16:creationId xmlns:a16="http://schemas.microsoft.com/office/drawing/2014/main" id="{28ECF6B0-2827-E9AE-0AAB-846E6B6385EF}"/>
              </a:ext>
            </a:extLst>
          </p:cNvPr>
          <p:cNvSpPr txBox="1"/>
          <p:nvPr/>
        </p:nvSpPr>
        <p:spPr>
          <a:xfrm>
            <a:off x="190116" y="971976"/>
            <a:ext cx="3279225" cy="2677656"/>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Calibri"/>
              </a:rPr>
              <a:t>Bucks Mind</a:t>
            </a:r>
          </a:p>
          <a:p>
            <a:r>
              <a:rPr lang="en-US" sz="1400" i="1" dirty="0">
                <a:cs typeface="Calibri"/>
              </a:rPr>
              <a:t>*Must be aged 13-21 and live in </a:t>
            </a:r>
            <a:r>
              <a:rPr lang="en-US" sz="1400" b="1" i="1" dirty="0">
                <a:cs typeface="Calibri"/>
              </a:rPr>
              <a:t>Buckinghamshire</a:t>
            </a:r>
            <a:r>
              <a:rPr lang="en-US" sz="1400" i="1" dirty="0">
                <a:cs typeface="Calibri"/>
              </a:rPr>
              <a:t>*</a:t>
            </a:r>
          </a:p>
          <a:p>
            <a:endParaRPr lang="en-US" sz="1400" i="1" dirty="0">
              <a:cs typeface="Calibri"/>
            </a:endParaRPr>
          </a:p>
          <a:p>
            <a:r>
              <a:rPr lang="en-US" sz="1400" dirty="0">
                <a:cs typeface="Calibri"/>
              </a:rPr>
              <a:t>Face-to-face and online appointments. </a:t>
            </a:r>
          </a:p>
          <a:p>
            <a:endParaRPr lang="en-US" sz="1400" dirty="0">
              <a:cs typeface="Calibri"/>
            </a:endParaRPr>
          </a:p>
          <a:p>
            <a:r>
              <a:rPr lang="en-US" sz="1400" dirty="0">
                <a:cs typeface="Calibri"/>
              </a:rPr>
              <a:t>Tel: 01494 463364.</a:t>
            </a:r>
          </a:p>
          <a:p>
            <a:r>
              <a:rPr lang="en-US" sz="1400" dirty="0">
                <a:cs typeface="Calibri"/>
              </a:rPr>
              <a:t>Email: </a:t>
            </a:r>
            <a:r>
              <a:rPr lang="en-US" sz="1400" dirty="0">
                <a:cs typeface="Calibri"/>
                <a:hlinkClick r:id="rId6"/>
              </a:rPr>
              <a:t>ypcounselling@bucksmind.org.uk</a:t>
            </a:r>
          </a:p>
          <a:p>
            <a:endParaRPr lang="en-US" sz="1400" dirty="0">
              <a:cs typeface="Calibri"/>
            </a:endParaRPr>
          </a:p>
          <a:p>
            <a:r>
              <a:rPr lang="en-US" sz="1400" dirty="0">
                <a:cs typeface="Calibri"/>
              </a:rPr>
              <a:t>Referral Link:</a:t>
            </a:r>
            <a:endParaRPr lang="en-US" sz="1400" dirty="0">
              <a:ea typeface="Calibri"/>
              <a:cs typeface="Calibri"/>
            </a:endParaRPr>
          </a:p>
          <a:p>
            <a:r>
              <a:rPr lang="en-US" sz="1400" dirty="0">
                <a:ea typeface="+mn-lt"/>
                <a:cs typeface="+mn-lt"/>
                <a:hlinkClick r:id="rId7"/>
              </a:rPr>
              <a:t>https://www.bucksmind.org.uk/young-peoples-counselling-referral-form/</a:t>
            </a:r>
            <a:endParaRPr lang="en-US" sz="1400" dirty="0">
              <a:ea typeface="+mn-lt"/>
              <a:cs typeface="+mn-lt"/>
            </a:endParaRPr>
          </a:p>
        </p:txBody>
      </p:sp>
      <p:sp>
        <p:nvSpPr>
          <p:cNvPr id="11" name="TextBox 10">
            <a:extLst>
              <a:ext uri="{FF2B5EF4-FFF2-40B4-BE49-F238E27FC236}">
                <a16:creationId xmlns:a16="http://schemas.microsoft.com/office/drawing/2014/main" id="{830C5490-25A8-B55F-2932-210D6DD4EB5B}"/>
              </a:ext>
            </a:extLst>
          </p:cNvPr>
          <p:cNvSpPr txBox="1"/>
          <p:nvPr/>
        </p:nvSpPr>
        <p:spPr>
          <a:xfrm>
            <a:off x="190116" y="3773809"/>
            <a:ext cx="2896666" cy="2893100"/>
          </a:xfrm>
          <a:prstGeom prst="rect">
            <a:avLst/>
          </a:prstGeom>
          <a:solidFill>
            <a:srgbClr val="E3FFE8"/>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1400" b="1" baseline="0" dirty="0">
                <a:latin typeface="Calibri"/>
                <a:ea typeface="Segoe UI"/>
                <a:cs typeface="Segoe UI"/>
              </a:rPr>
              <a:t>Youth Enquiry Service (YES Wycombe)</a:t>
            </a:r>
            <a:r>
              <a:rPr lang="en-US" sz="1400" dirty="0">
                <a:latin typeface="Calibri"/>
                <a:ea typeface="Segoe UI"/>
                <a:cs typeface="Segoe UI"/>
              </a:rPr>
              <a:t>​</a:t>
            </a:r>
            <a:r>
              <a:rPr lang="en-GB" sz="1400" dirty="0">
                <a:latin typeface="Calibri"/>
                <a:ea typeface="Segoe UI"/>
                <a:cs typeface="Segoe UI"/>
              </a:rPr>
              <a:t>​</a:t>
            </a:r>
            <a:endParaRPr lang="en-US" dirty="0"/>
          </a:p>
          <a:p>
            <a:pPr rtl="0"/>
            <a:r>
              <a:rPr lang="en-GB" sz="1400" i="1" baseline="0" dirty="0">
                <a:latin typeface="Calibri"/>
                <a:ea typeface="Segoe UI"/>
                <a:cs typeface="Segoe UI"/>
              </a:rPr>
              <a:t>*Must be aged between 13-35 and live in </a:t>
            </a:r>
            <a:r>
              <a:rPr lang="en-GB" sz="1400" b="1" i="1" baseline="0" dirty="0">
                <a:latin typeface="Calibri"/>
                <a:ea typeface="Segoe UI"/>
                <a:cs typeface="Segoe UI"/>
              </a:rPr>
              <a:t>High Wycombe</a:t>
            </a:r>
            <a:r>
              <a:rPr lang="en-GB" sz="1400" i="1" baseline="0" dirty="0">
                <a:latin typeface="Calibri"/>
                <a:ea typeface="Segoe UI"/>
                <a:cs typeface="Segoe UI"/>
              </a:rPr>
              <a:t>*</a:t>
            </a:r>
            <a:r>
              <a:rPr lang="en-GB" sz="1400" dirty="0">
                <a:latin typeface="Calibri"/>
                <a:ea typeface="Segoe UI"/>
                <a:cs typeface="Segoe UI"/>
              </a:rPr>
              <a:t>​</a:t>
            </a:r>
          </a:p>
          <a:p>
            <a:pPr rtl="0"/>
            <a:r>
              <a:rPr lang="en-GB" sz="1400" dirty="0">
                <a:latin typeface="Calibri"/>
                <a:ea typeface="Segoe UI"/>
                <a:cs typeface="Segoe UI"/>
              </a:rPr>
              <a:t>​</a:t>
            </a:r>
          </a:p>
          <a:p>
            <a:pPr rtl="0"/>
            <a:r>
              <a:rPr lang="en-GB" sz="1400" baseline="0" dirty="0">
                <a:latin typeface="Calibri"/>
                <a:ea typeface="Segoe UI"/>
                <a:cs typeface="Segoe UI"/>
              </a:rPr>
              <a:t>52 </a:t>
            </a:r>
            <a:r>
              <a:rPr lang="en-GB" sz="1400" baseline="0" dirty="0" err="1">
                <a:latin typeface="Calibri"/>
                <a:ea typeface="Segoe UI"/>
                <a:cs typeface="Segoe UI"/>
              </a:rPr>
              <a:t>Frogmoor</a:t>
            </a:r>
            <a:r>
              <a:rPr lang="en-GB" sz="1400" baseline="0" dirty="0">
                <a:latin typeface="Calibri"/>
                <a:ea typeface="Segoe UI"/>
                <a:cs typeface="Segoe UI"/>
              </a:rPr>
              <a:t>, High Wycombe, HP13 5DG</a:t>
            </a:r>
            <a:r>
              <a:rPr lang="en-US" sz="1400" dirty="0">
                <a:latin typeface="Calibri"/>
                <a:ea typeface="Segoe UI"/>
                <a:cs typeface="Segoe UI"/>
              </a:rPr>
              <a:t>​</a:t>
            </a:r>
          </a:p>
          <a:p>
            <a:pPr rtl="0"/>
            <a:r>
              <a:rPr lang="en-GB" sz="1400" baseline="0" dirty="0">
                <a:latin typeface="Calibri"/>
                <a:ea typeface="Segoe UI"/>
                <a:cs typeface="Segoe UI"/>
              </a:rPr>
              <a:t>Tel: 01494 437373 </a:t>
            </a:r>
            <a:r>
              <a:rPr lang="en-GB" sz="1400" dirty="0">
                <a:latin typeface="Calibri"/>
                <a:ea typeface="Segoe UI"/>
                <a:cs typeface="Segoe UI"/>
              </a:rPr>
              <a:t>​</a:t>
            </a:r>
          </a:p>
          <a:p>
            <a:pPr rtl="0"/>
            <a:r>
              <a:rPr lang="en-GB" sz="1400" baseline="0" dirty="0">
                <a:latin typeface="Calibri"/>
                <a:ea typeface="Segoe UI"/>
                <a:cs typeface="Segoe UI"/>
              </a:rPr>
              <a:t>Email: </a:t>
            </a:r>
            <a:r>
              <a:rPr lang="en-GB" sz="1400" u="sng" strike="noStrike" baseline="0" dirty="0">
                <a:solidFill>
                  <a:srgbClr val="0563C1"/>
                </a:solidFill>
                <a:latin typeface="Calibri"/>
                <a:ea typeface="Segoe UI"/>
                <a:cs typeface="Segoe UI"/>
                <a:hlinkClick r:id="rId8"/>
              </a:rPr>
              <a:t>info@yeswycombe.org</a:t>
            </a:r>
            <a:r>
              <a:rPr lang="en-GB" sz="1400" dirty="0">
                <a:latin typeface="Calibri"/>
                <a:ea typeface="Segoe UI"/>
                <a:cs typeface="Segoe UI"/>
              </a:rPr>
              <a:t>​</a:t>
            </a:r>
          </a:p>
          <a:p>
            <a:pPr rtl="0"/>
            <a:r>
              <a:rPr lang="en-GB" sz="1400" dirty="0">
                <a:latin typeface="Calibri"/>
                <a:ea typeface="Segoe UI"/>
                <a:cs typeface="Segoe UI"/>
              </a:rPr>
              <a:t>​</a:t>
            </a:r>
          </a:p>
          <a:p>
            <a:r>
              <a:rPr lang="en-GB" sz="1400" dirty="0">
                <a:latin typeface="Calibri"/>
                <a:ea typeface="Segoe UI"/>
                <a:cs typeface="Segoe UI"/>
              </a:rPr>
              <a:t>Referral Link</a:t>
            </a:r>
            <a:r>
              <a:rPr lang="en-GB" sz="1400" baseline="0" dirty="0">
                <a:latin typeface="Calibri"/>
                <a:ea typeface="Segoe UI"/>
                <a:cs typeface="Segoe UI"/>
              </a:rPr>
              <a:t>:</a:t>
            </a:r>
            <a:r>
              <a:rPr lang="en-US" sz="1400" dirty="0">
                <a:latin typeface="Calibri"/>
                <a:ea typeface="Segoe UI"/>
                <a:cs typeface="Segoe UI"/>
              </a:rPr>
              <a:t>​</a:t>
            </a:r>
          </a:p>
          <a:p>
            <a:pPr rtl="0"/>
            <a:r>
              <a:rPr lang="en-GB" sz="1400" u="sng" strike="noStrike" baseline="0" dirty="0">
                <a:solidFill>
                  <a:srgbClr val="0563C1"/>
                </a:solidFill>
                <a:latin typeface="Calibri"/>
                <a:ea typeface="Segoe UI"/>
                <a:cs typeface="Segoe UI"/>
                <a:hlinkClick r:id="rId9"/>
              </a:rPr>
              <a:t>https://www.yeswycombe.org/get-in-touch</a:t>
            </a:r>
            <a:endParaRPr lang="en-US" dirty="0"/>
          </a:p>
        </p:txBody>
      </p:sp>
      <p:sp>
        <p:nvSpPr>
          <p:cNvPr id="2" name="TextBox 1">
            <a:extLst>
              <a:ext uri="{FF2B5EF4-FFF2-40B4-BE49-F238E27FC236}">
                <a16:creationId xmlns:a16="http://schemas.microsoft.com/office/drawing/2014/main" id="{08899060-CEC2-B61B-8213-B311D97C32E5}"/>
              </a:ext>
            </a:extLst>
          </p:cNvPr>
          <p:cNvSpPr txBox="1"/>
          <p:nvPr/>
        </p:nvSpPr>
        <p:spPr>
          <a:xfrm>
            <a:off x="3225416" y="4471098"/>
            <a:ext cx="4167281" cy="2462213"/>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ea typeface="Calibri"/>
                <a:cs typeface="Calibri"/>
              </a:rPr>
              <a:t>Child and Adolescent Mental Health Service (CAHMS) </a:t>
            </a:r>
            <a:endParaRPr lang="en-US" sz="1400" dirty="0">
              <a:ea typeface="Calibri"/>
              <a:cs typeface="Calibri"/>
            </a:endParaRPr>
          </a:p>
          <a:p>
            <a:r>
              <a:rPr lang="en-US" sz="1400" i="1" dirty="0">
                <a:ea typeface="Calibri"/>
                <a:cs typeface="Calibri"/>
              </a:rPr>
              <a:t>*Must be age 0-17 and living in Buckinghamshire*. </a:t>
            </a:r>
          </a:p>
          <a:p>
            <a:endParaRPr lang="en-US" sz="1400" i="1" dirty="0">
              <a:ea typeface="Calibri"/>
              <a:cs typeface="Calibri"/>
            </a:endParaRPr>
          </a:p>
          <a:p>
            <a:r>
              <a:rPr lang="en-US" sz="1400" dirty="0">
                <a:ea typeface="Calibri"/>
                <a:cs typeface="Calibri"/>
              </a:rPr>
              <a:t>For more serious concerns about your child's mental health. </a:t>
            </a:r>
          </a:p>
          <a:p>
            <a:endParaRPr lang="en-US" sz="1400" dirty="0">
              <a:ea typeface="Calibri"/>
              <a:cs typeface="Calibri"/>
            </a:endParaRPr>
          </a:p>
          <a:p>
            <a:r>
              <a:rPr lang="en-US" sz="1400" dirty="0">
                <a:ea typeface="Calibri"/>
                <a:cs typeface="Calibri"/>
              </a:rPr>
              <a:t>Tel: 01865 901 951</a:t>
            </a:r>
            <a:endParaRPr lang="en-GB" sz="1400" dirty="0">
              <a:ea typeface="Calibri"/>
              <a:cs typeface="Calibri"/>
            </a:endParaRPr>
          </a:p>
          <a:p>
            <a:r>
              <a:rPr lang="en-US" sz="1400" dirty="0">
                <a:ea typeface="Calibri"/>
                <a:cs typeface="Calibri"/>
              </a:rPr>
              <a:t>Email: </a:t>
            </a:r>
            <a:r>
              <a:rPr lang="en-US" sz="1400" dirty="0">
                <a:ea typeface="Calibri"/>
                <a:cs typeface="Calibri"/>
                <a:hlinkClick r:id="rId10"/>
              </a:rPr>
              <a:t>BucksCAMHSSPA@oxfordhealth.nhs.uk</a:t>
            </a:r>
            <a:r>
              <a:rPr lang="en-US" sz="1200" dirty="0">
                <a:ea typeface="Calibri"/>
                <a:cs typeface="Calibri"/>
              </a:rPr>
              <a:t> </a:t>
            </a:r>
          </a:p>
          <a:p>
            <a:r>
              <a:rPr lang="en-US" sz="1400" dirty="0">
                <a:ea typeface="Calibri"/>
                <a:cs typeface="Calibri"/>
              </a:rPr>
              <a:t>Link to Refer: </a:t>
            </a:r>
            <a:r>
              <a:rPr lang="en-GB" sz="1400" dirty="0">
                <a:ea typeface="Calibri"/>
                <a:cs typeface="Calibri"/>
                <a:hlinkClick r:id="rId11"/>
              </a:rPr>
              <a:t>https://secureforms.oxfordhealth.nhs.uk/camhs/Buckinghamshire.aspx</a:t>
            </a:r>
            <a:endParaRPr lang="en-GB" sz="1400" dirty="0">
              <a:ea typeface="Calibri"/>
              <a:cs typeface="Calibri"/>
            </a:endParaRPr>
          </a:p>
        </p:txBody>
      </p:sp>
      <p:sp>
        <p:nvSpPr>
          <p:cNvPr id="10" name="TextBox 9">
            <a:extLst>
              <a:ext uri="{FF2B5EF4-FFF2-40B4-BE49-F238E27FC236}">
                <a16:creationId xmlns:a16="http://schemas.microsoft.com/office/drawing/2014/main" id="{62A01722-DE5F-4FEF-82C4-2B07B924668C}"/>
              </a:ext>
            </a:extLst>
          </p:cNvPr>
          <p:cNvSpPr txBox="1"/>
          <p:nvPr/>
        </p:nvSpPr>
        <p:spPr>
          <a:xfrm>
            <a:off x="3236985" y="7042181"/>
            <a:ext cx="4155712" cy="2677656"/>
          </a:xfrm>
          <a:prstGeom prst="rect">
            <a:avLst/>
          </a:prstGeom>
          <a:solidFill>
            <a:schemeClr val="accent5">
              <a:lumMod val="60000"/>
              <a:lumOff val="40000"/>
            </a:schemeClr>
          </a:solidFill>
          <a:ln>
            <a:solidFill>
              <a:schemeClr val="bg1"/>
            </a:solidFill>
          </a:ln>
        </p:spPr>
        <p:txBody>
          <a:bodyPr wrap="square" rtlCol="0">
            <a:spAutoFit/>
          </a:bodyPr>
          <a:lstStyle/>
          <a:p>
            <a:r>
              <a:rPr lang="en-GB" sz="1400" b="1" dirty="0"/>
              <a:t>Buckinghamshire Talking Therapies</a:t>
            </a:r>
          </a:p>
          <a:p>
            <a:r>
              <a:rPr lang="en-GB" sz="1400" i="1" dirty="0">
                <a:ea typeface="+mn-lt"/>
                <a:cs typeface="+mn-lt"/>
              </a:rPr>
              <a:t>*must be aged 17+ and living in Buckinghamshire*</a:t>
            </a:r>
            <a:endParaRPr lang="en-GB" sz="1400" dirty="0">
              <a:ea typeface="+mn-lt"/>
              <a:cs typeface="+mn-lt"/>
            </a:endParaRPr>
          </a:p>
          <a:p>
            <a:endParaRPr lang="en-GB" sz="1400" i="1" dirty="0">
              <a:ea typeface="+mn-lt"/>
              <a:cs typeface="+mn-lt"/>
            </a:endParaRPr>
          </a:p>
          <a:p>
            <a:r>
              <a:rPr lang="en-GB" sz="1400" dirty="0"/>
              <a:t>Talking therapy for anxiety and depression. </a:t>
            </a:r>
          </a:p>
          <a:p>
            <a:endParaRPr lang="en-GB" sz="1400" dirty="0"/>
          </a:p>
          <a:p>
            <a:r>
              <a:rPr lang="en-GB" sz="1400" dirty="0"/>
              <a:t>Tel: 01865 901 600</a:t>
            </a:r>
          </a:p>
          <a:p>
            <a:r>
              <a:rPr lang="en-GB" sz="1400" dirty="0">
                <a:ea typeface="Calibri"/>
                <a:cs typeface="Calibri"/>
              </a:rPr>
              <a:t>Text: </a:t>
            </a:r>
            <a:r>
              <a:rPr lang="en-GB" sz="1400" b="0" i="0" dirty="0">
                <a:solidFill>
                  <a:srgbClr val="212B32"/>
                </a:solidFill>
                <a:effectLst/>
                <a:latin typeface="Frutiger W01"/>
              </a:rPr>
              <a:t>Text TALK and your name to - 07798 667 169</a:t>
            </a:r>
            <a:endParaRPr lang="en-GB" sz="1400" dirty="0">
              <a:ea typeface="Calibri"/>
              <a:cs typeface="Calibri"/>
            </a:endParaRPr>
          </a:p>
          <a:p>
            <a:endParaRPr lang="en-GB" sz="1400" dirty="0">
              <a:ea typeface="Calibri"/>
              <a:cs typeface="Calibri"/>
            </a:endParaRPr>
          </a:p>
          <a:p>
            <a:r>
              <a:rPr lang="en-GB" sz="1400" dirty="0">
                <a:ea typeface="Calibri"/>
                <a:cs typeface="Calibri"/>
              </a:rPr>
              <a:t>Self Referral Link:</a:t>
            </a:r>
          </a:p>
          <a:p>
            <a:r>
              <a:rPr lang="en-GB" sz="1400" dirty="0">
                <a:hlinkClick r:id="rId12"/>
              </a:rPr>
              <a:t>https://www.iaptportal.co.uk/ServiceUser/SelfReferralForm.aspx?sd=eb19256a-1304-4192-bbc3-56aab5e1c7c6</a:t>
            </a:r>
            <a:endParaRPr lang="en-GB" sz="1400" dirty="0"/>
          </a:p>
        </p:txBody>
      </p:sp>
      <p:sp>
        <p:nvSpPr>
          <p:cNvPr id="12" name="TextBox 11">
            <a:extLst>
              <a:ext uri="{FF2B5EF4-FFF2-40B4-BE49-F238E27FC236}">
                <a16:creationId xmlns:a16="http://schemas.microsoft.com/office/drawing/2014/main" id="{C51A642D-33FE-408C-800F-DBE80A3C6F67}"/>
              </a:ext>
            </a:extLst>
          </p:cNvPr>
          <p:cNvSpPr txBox="1"/>
          <p:nvPr/>
        </p:nvSpPr>
        <p:spPr>
          <a:xfrm>
            <a:off x="3236986" y="9890181"/>
            <a:ext cx="394828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tx1">
                    <a:lumMod val="50000"/>
                    <a:lumOff val="50000"/>
                  </a:schemeClr>
                </a:solidFill>
                <a:ea typeface="Calibri"/>
                <a:cs typeface="Calibri"/>
              </a:rPr>
              <a:t>Developed by Jessica Stacey (Undergraduate Assistant Psychologist) and Dr Hayley Thompson (Principal Clinical Psychologist)</a:t>
            </a:r>
            <a:endParaRPr lang="en-US" dirty="0"/>
          </a:p>
        </p:txBody>
      </p:sp>
      <p:sp>
        <p:nvSpPr>
          <p:cNvPr id="13" name="TextBox 12">
            <a:extLst>
              <a:ext uri="{FF2B5EF4-FFF2-40B4-BE49-F238E27FC236}">
                <a16:creationId xmlns:a16="http://schemas.microsoft.com/office/drawing/2014/main" id="{38ED2CBD-A582-4520-A12B-D8E04B350BBC}"/>
              </a:ext>
            </a:extLst>
          </p:cNvPr>
          <p:cNvSpPr txBox="1"/>
          <p:nvPr/>
        </p:nvSpPr>
        <p:spPr>
          <a:xfrm>
            <a:off x="3225416" y="3743664"/>
            <a:ext cx="4155712" cy="523220"/>
          </a:xfrm>
          <a:prstGeom prst="rect">
            <a:avLst/>
          </a:prstGeom>
          <a:solidFill>
            <a:schemeClr val="bg1"/>
          </a:solidFill>
          <a:ln>
            <a:solidFill>
              <a:schemeClr val="accent4">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ea typeface="+mn-lt"/>
                <a:cs typeface="+mn-lt"/>
              </a:rPr>
              <a:t>Kooth</a:t>
            </a:r>
            <a:endParaRPr lang="en-US" sz="1400" b="1" dirty="0">
              <a:ea typeface="+mn-lt"/>
              <a:cs typeface="+mn-lt"/>
            </a:endParaRPr>
          </a:p>
          <a:p>
            <a:r>
              <a:rPr lang="en-US" sz="1400" dirty="0">
                <a:ea typeface="+mn-lt"/>
                <a:cs typeface="+mn-lt"/>
              </a:rPr>
              <a:t>Free, online counselling:  </a:t>
            </a:r>
            <a:r>
              <a:rPr lang="en-US" sz="1400" dirty="0">
                <a:ea typeface="+mn-lt"/>
                <a:cs typeface="+mn-lt"/>
                <a:hlinkClick r:id="rId13"/>
              </a:rPr>
              <a:t>https://www.kooth.com/</a:t>
            </a:r>
            <a:r>
              <a:rPr lang="en-US" sz="1400" dirty="0">
                <a:ea typeface="+mn-lt"/>
                <a:cs typeface="+mn-lt"/>
              </a:rPr>
              <a:t> </a:t>
            </a:r>
          </a:p>
        </p:txBody>
      </p:sp>
    </p:spTree>
    <p:extLst>
      <p:ext uri="{BB962C8B-B14F-4D97-AF65-F5344CB8AC3E}">
        <p14:creationId xmlns:p14="http://schemas.microsoft.com/office/powerpoint/2010/main" val="126750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7">
            <a:extLst>
              <a:ext uri="{FF2B5EF4-FFF2-40B4-BE49-F238E27FC236}">
                <a16:creationId xmlns:a16="http://schemas.microsoft.com/office/drawing/2014/main" id="{FFBACC6D-B956-68B9-7A54-C612D003C343}"/>
              </a:ext>
            </a:extLst>
          </p:cNvPr>
          <p:cNvSpPr txBox="1">
            <a:spLocks/>
          </p:cNvSpPr>
          <p:nvPr/>
        </p:nvSpPr>
        <p:spPr bwMode="auto">
          <a:xfrm>
            <a:off x="6083796" y="176926"/>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4</a:t>
            </a:fld>
            <a:endParaRPr lang="en-GB" altLang="en-US" sz="789" dirty="0"/>
          </a:p>
        </p:txBody>
      </p:sp>
      <p:sp>
        <p:nvSpPr>
          <p:cNvPr id="10" name="Oval 9">
            <a:extLst>
              <a:ext uri="{FF2B5EF4-FFF2-40B4-BE49-F238E27FC236}">
                <a16:creationId xmlns:a16="http://schemas.microsoft.com/office/drawing/2014/main" id="{65B96EDA-BEAB-7FBE-6DF0-100B13AF51B4}"/>
              </a:ext>
            </a:extLst>
          </p:cNvPr>
          <p:cNvSpPr/>
          <p:nvPr/>
        </p:nvSpPr>
        <p:spPr>
          <a:xfrm>
            <a:off x="6139122" y="24216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363A06BF-69E9-3B90-887B-6C8E206F8E60}"/>
              </a:ext>
            </a:extLst>
          </p:cNvPr>
          <p:cNvSpPr>
            <a:spLocks noGrp="1"/>
          </p:cNvSpPr>
          <p:nvPr>
            <p:ph type="ftr" sz="quarter" idx="11"/>
          </p:nvPr>
        </p:nvSpPr>
        <p:spPr>
          <a:xfrm>
            <a:off x="4407629" y="9763400"/>
            <a:ext cx="2910000" cy="677493"/>
          </a:xfrm>
        </p:spPr>
        <p:txBody>
          <a:bodyPr/>
          <a:lstStyle/>
          <a:p>
            <a:pPr>
              <a:defRPr/>
            </a:pPr>
            <a:r>
              <a:rPr lang="en-GB" sz="1100" dirty="0"/>
              <a:t>Developed by: </a:t>
            </a:r>
          </a:p>
          <a:p>
            <a:pPr>
              <a:defRPr/>
            </a:pPr>
            <a:r>
              <a:rPr lang="en-GB" sz="1100" dirty="0"/>
              <a:t>Dr Hayley Thompson  (Principal Clinical Psychologist) and </a:t>
            </a:r>
            <a:r>
              <a:rPr lang="en-US" sz="1100" dirty="0" err="1">
                <a:solidFill>
                  <a:schemeClr val="bg1">
                    <a:lumMod val="50000"/>
                  </a:schemeClr>
                </a:solidFill>
              </a:rPr>
              <a:t>Torileigh</a:t>
            </a:r>
            <a:r>
              <a:rPr lang="en-US" sz="1100" dirty="0">
                <a:solidFill>
                  <a:schemeClr val="bg1">
                    <a:lumMod val="50000"/>
                  </a:schemeClr>
                </a:solidFill>
              </a:rPr>
              <a:t> Matthews (Trainee Clinical Psychologist)</a:t>
            </a:r>
            <a:endParaRPr lang="en-GB" sz="1100" dirty="0">
              <a:solidFill>
                <a:schemeClr val="bg1">
                  <a:lumMod val="50000"/>
                </a:schemeClr>
              </a:solidFill>
            </a:endParaRPr>
          </a:p>
        </p:txBody>
      </p:sp>
      <p:sp>
        <p:nvSpPr>
          <p:cNvPr id="6" name="Title 1">
            <a:extLst>
              <a:ext uri="{FF2B5EF4-FFF2-40B4-BE49-F238E27FC236}">
                <a16:creationId xmlns:a16="http://schemas.microsoft.com/office/drawing/2014/main" id="{9F3F71BF-DACE-3053-6955-4225399A7A23}"/>
              </a:ext>
            </a:extLst>
          </p:cNvPr>
          <p:cNvSpPr>
            <a:spLocks noGrp="1"/>
          </p:cNvSpPr>
          <p:nvPr>
            <p:ph type="title"/>
          </p:nvPr>
        </p:nvSpPr>
        <p:spPr>
          <a:xfrm>
            <a:off x="2110831" y="-170075"/>
            <a:ext cx="3556048" cy="1108306"/>
          </a:xfrm>
        </p:spPr>
        <p:txBody>
          <a:bodyPr/>
          <a:lstStyle/>
          <a:p>
            <a:pPr eaLnBrk="1" hangingPunct="1"/>
            <a:r>
              <a:rPr lang="en-GB" altLang="en-US" sz="1579" u="sng" dirty="0"/>
              <a:t>Adjusting to a Health Condition</a:t>
            </a:r>
          </a:p>
        </p:txBody>
      </p:sp>
      <p:sp>
        <p:nvSpPr>
          <p:cNvPr id="9" name="Content Placeholder 2">
            <a:extLst>
              <a:ext uri="{FF2B5EF4-FFF2-40B4-BE49-F238E27FC236}">
                <a16:creationId xmlns:a16="http://schemas.microsoft.com/office/drawing/2014/main" id="{12264F78-0A1F-CA96-8E50-CBBC9B6061D6}"/>
              </a:ext>
            </a:extLst>
          </p:cNvPr>
          <p:cNvSpPr txBox="1">
            <a:spLocks/>
          </p:cNvSpPr>
          <p:nvPr/>
        </p:nvSpPr>
        <p:spPr bwMode="auto">
          <a:xfrm>
            <a:off x="166254" y="686320"/>
            <a:ext cx="7227163" cy="614223"/>
          </a:xfrm>
          <a:prstGeom prst="rect">
            <a:avLst/>
          </a:prstGeom>
          <a:no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eaLnBrk="1" hangingPunct="1">
              <a:buNone/>
              <a:defRPr/>
            </a:pPr>
            <a:r>
              <a:rPr lang="en-GB" sz="1400" dirty="0">
                <a:cs typeface="Calibri"/>
              </a:rPr>
              <a:t>Throughout your journey with your health condition there might be lots of different emotions and thoughts that you notice.  </a:t>
            </a:r>
          </a:p>
          <a:p>
            <a:pPr marL="0" indent="0" eaLnBrk="1" hangingPunct="1">
              <a:buNone/>
              <a:defRPr/>
            </a:pPr>
            <a:endParaRPr lang="en-GB" sz="1400" dirty="0">
              <a:cs typeface="Calibri"/>
            </a:endParaRPr>
          </a:p>
          <a:p>
            <a:pPr marL="0" indent="0" eaLnBrk="1" hangingPunct="1">
              <a:buNone/>
              <a:defRPr/>
            </a:pPr>
            <a:endParaRPr lang="en-GB" sz="1400" dirty="0">
              <a:cs typeface="Calibri"/>
            </a:endParaRPr>
          </a:p>
          <a:p>
            <a:pPr marL="0" indent="0" eaLnBrk="1" hangingPunct="1">
              <a:buNone/>
              <a:defRPr/>
            </a:pPr>
            <a:endParaRPr lang="en-GB" sz="1400" dirty="0">
              <a:cs typeface="Calibri"/>
            </a:endParaRPr>
          </a:p>
          <a:p>
            <a:pPr eaLnBrk="1" hangingPunct="1">
              <a:buFontTx/>
              <a:buChar char="-"/>
              <a:defRPr/>
            </a:pPr>
            <a:endParaRPr lang="en-GB" sz="1350" dirty="0">
              <a:cs typeface="Calibri"/>
            </a:endParaRPr>
          </a:p>
        </p:txBody>
      </p:sp>
      <p:sp>
        <p:nvSpPr>
          <p:cNvPr id="8196" name="Folded Corner 13">
            <a:extLst>
              <a:ext uri="{FF2B5EF4-FFF2-40B4-BE49-F238E27FC236}">
                <a16:creationId xmlns:a16="http://schemas.microsoft.com/office/drawing/2014/main" id="{06430153-7D9A-138F-929A-FFC7751FACA1}"/>
              </a:ext>
            </a:extLst>
          </p:cNvPr>
          <p:cNvSpPr/>
          <p:nvPr/>
        </p:nvSpPr>
        <p:spPr>
          <a:xfrm>
            <a:off x="4367609" y="7338866"/>
            <a:ext cx="3025808" cy="2199029"/>
          </a:xfrm>
          <a:prstGeom prst="foldedCorner">
            <a:avLst>
              <a:gd name="adj" fmla="val 27913"/>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400" dirty="0">
              <a:cs typeface="Calibri"/>
            </a:endParaRPr>
          </a:p>
          <a:p>
            <a:r>
              <a:rPr lang="en-GB" sz="1400" dirty="0">
                <a:cs typeface="Calibri"/>
              </a:rPr>
              <a:t>Adjusting to a health condition takes skills, including:</a:t>
            </a:r>
          </a:p>
          <a:p>
            <a:pPr marL="285750" indent="-285750">
              <a:buFontTx/>
              <a:buChar char="-"/>
            </a:pPr>
            <a:r>
              <a:rPr lang="en-GB" sz="1400" b="1" dirty="0">
                <a:cs typeface="Calibri"/>
              </a:rPr>
              <a:t>Resilience</a:t>
            </a:r>
            <a:r>
              <a:rPr lang="en-GB" sz="1400" dirty="0">
                <a:cs typeface="Calibri"/>
              </a:rPr>
              <a:t>, which is our ability to adapt to, and recover from, stress</a:t>
            </a:r>
          </a:p>
          <a:p>
            <a:pPr marL="285750" indent="-285750">
              <a:buFontTx/>
              <a:buChar char="-"/>
            </a:pPr>
            <a:r>
              <a:rPr lang="en-GB" sz="1400" b="1" dirty="0">
                <a:cs typeface="Calibri"/>
              </a:rPr>
              <a:t>Coping</a:t>
            </a:r>
            <a:r>
              <a:rPr lang="en-GB" sz="1400" dirty="0">
                <a:cs typeface="Calibri"/>
              </a:rPr>
              <a:t>, which is about how we manage our thoughts, emotions, body reactions and behaviours response to stressful situations</a:t>
            </a:r>
          </a:p>
        </p:txBody>
      </p:sp>
      <p:graphicFrame>
        <p:nvGraphicFramePr>
          <p:cNvPr id="16" name="Diagram 15">
            <a:extLst>
              <a:ext uri="{FF2B5EF4-FFF2-40B4-BE49-F238E27FC236}">
                <a16:creationId xmlns:a16="http://schemas.microsoft.com/office/drawing/2014/main" id="{94A0D60F-B244-C133-7F02-404B5F1484CC}"/>
              </a:ext>
            </a:extLst>
          </p:cNvPr>
          <p:cNvGraphicFramePr/>
          <p:nvPr>
            <p:extLst>
              <p:ext uri="{D42A27DB-BD31-4B8C-83A1-F6EECF244321}">
                <p14:modId xmlns:p14="http://schemas.microsoft.com/office/powerpoint/2010/main" val="1774566318"/>
              </p:ext>
            </p:extLst>
          </p:nvPr>
        </p:nvGraphicFramePr>
        <p:xfrm>
          <a:off x="830240" y="1324791"/>
          <a:ext cx="6168248" cy="477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Freeform: Shape 16">
            <a:extLst>
              <a:ext uri="{FF2B5EF4-FFF2-40B4-BE49-F238E27FC236}">
                <a16:creationId xmlns:a16="http://schemas.microsoft.com/office/drawing/2014/main" id="{8F886D70-E531-23C6-8A2A-03BAE6A106E5}"/>
              </a:ext>
            </a:extLst>
          </p:cNvPr>
          <p:cNvSpPr/>
          <p:nvPr/>
        </p:nvSpPr>
        <p:spPr>
          <a:xfrm>
            <a:off x="481989" y="7341847"/>
            <a:ext cx="3432375" cy="2684698"/>
          </a:xfrm>
          <a:custGeom>
            <a:avLst/>
            <a:gdLst>
              <a:gd name="connsiteX0" fmla="*/ 0 w 9801803"/>
              <a:gd name="connsiteY0" fmla="*/ 3791649 h 5532734"/>
              <a:gd name="connsiteX1" fmla="*/ 951346 w 9801803"/>
              <a:gd name="connsiteY1" fmla="*/ 5472667 h 5532734"/>
              <a:gd name="connsiteX2" fmla="*/ 1967346 w 9801803"/>
              <a:gd name="connsiteY2" fmla="*/ 3606922 h 5532734"/>
              <a:gd name="connsiteX3" fmla="*/ 2216728 w 9801803"/>
              <a:gd name="connsiteY3" fmla="*/ 328013 h 5532734"/>
              <a:gd name="connsiteX4" fmla="*/ 3722255 w 9801803"/>
              <a:gd name="connsiteY4" fmla="*/ 1935140 h 5532734"/>
              <a:gd name="connsiteX5" fmla="*/ 4137891 w 9801803"/>
              <a:gd name="connsiteY5" fmla="*/ 5518849 h 5532734"/>
              <a:gd name="connsiteX6" fmla="*/ 5541819 w 9801803"/>
              <a:gd name="connsiteY6" fmla="*/ 3052740 h 5532734"/>
              <a:gd name="connsiteX7" fmla="*/ 6520873 w 9801803"/>
              <a:gd name="connsiteY7" fmla="*/ 4740 h 5532734"/>
              <a:gd name="connsiteX8" fmla="*/ 7832437 w 9801803"/>
              <a:gd name="connsiteY8" fmla="*/ 3782413 h 5532734"/>
              <a:gd name="connsiteX9" fmla="*/ 8885382 w 9801803"/>
              <a:gd name="connsiteY9" fmla="*/ 3274413 h 5532734"/>
              <a:gd name="connsiteX10" fmla="*/ 8931564 w 9801803"/>
              <a:gd name="connsiteY10" fmla="*/ 3154340 h 553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01803" h="5532734">
                <a:moveTo>
                  <a:pt x="0" y="3791649"/>
                </a:moveTo>
                <a:cubicBezTo>
                  <a:pt x="311727" y="4647552"/>
                  <a:pt x="623455" y="5503455"/>
                  <a:pt x="951346" y="5472667"/>
                </a:cubicBezTo>
                <a:cubicBezTo>
                  <a:pt x="1279237" y="5441879"/>
                  <a:pt x="1756449" y="4464364"/>
                  <a:pt x="1967346" y="3606922"/>
                </a:cubicBezTo>
                <a:cubicBezTo>
                  <a:pt x="2178243" y="2749480"/>
                  <a:pt x="1924243" y="606643"/>
                  <a:pt x="2216728" y="328013"/>
                </a:cubicBezTo>
                <a:cubicBezTo>
                  <a:pt x="2509213" y="49383"/>
                  <a:pt x="3402061" y="1070001"/>
                  <a:pt x="3722255" y="1935140"/>
                </a:cubicBezTo>
                <a:cubicBezTo>
                  <a:pt x="4042449" y="2800279"/>
                  <a:pt x="3834630" y="5332582"/>
                  <a:pt x="4137891" y="5518849"/>
                </a:cubicBezTo>
                <a:cubicBezTo>
                  <a:pt x="4441152" y="5705116"/>
                  <a:pt x="5144655" y="3971758"/>
                  <a:pt x="5541819" y="3052740"/>
                </a:cubicBezTo>
                <a:cubicBezTo>
                  <a:pt x="5938983" y="2133722"/>
                  <a:pt x="6139103" y="-116872"/>
                  <a:pt x="6520873" y="4740"/>
                </a:cubicBezTo>
                <a:cubicBezTo>
                  <a:pt x="6902643" y="126352"/>
                  <a:pt x="7438352" y="3237468"/>
                  <a:pt x="7832437" y="3782413"/>
                </a:cubicBezTo>
                <a:cubicBezTo>
                  <a:pt x="8226522" y="4327358"/>
                  <a:pt x="8702194" y="3379092"/>
                  <a:pt x="8885382" y="3274413"/>
                </a:cubicBezTo>
                <a:cubicBezTo>
                  <a:pt x="9068570" y="3169734"/>
                  <a:pt x="10823479" y="4322740"/>
                  <a:pt x="8931564" y="315434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sz="2000"/>
          </a:p>
        </p:txBody>
      </p:sp>
      <p:sp>
        <p:nvSpPr>
          <p:cNvPr id="18" name="Content Placeholder 2">
            <a:extLst>
              <a:ext uri="{FF2B5EF4-FFF2-40B4-BE49-F238E27FC236}">
                <a16:creationId xmlns:a16="http://schemas.microsoft.com/office/drawing/2014/main" id="{EB553ACE-156D-DE4F-F434-49B2AC6A4187}"/>
              </a:ext>
            </a:extLst>
          </p:cNvPr>
          <p:cNvSpPr txBox="1">
            <a:spLocks/>
          </p:cNvSpPr>
          <p:nvPr/>
        </p:nvSpPr>
        <p:spPr bwMode="auto">
          <a:xfrm>
            <a:off x="1734864" y="6309777"/>
            <a:ext cx="4145649" cy="664855"/>
          </a:xfrm>
          <a:prstGeom prst="rect">
            <a:avLst/>
          </a:prstGeom>
          <a:solidFill>
            <a:srgbClr val="FFFFB9"/>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eaLnBrk="1" hangingPunct="1">
              <a:buNone/>
              <a:defRPr/>
            </a:pPr>
            <a:r>
              <a:rPr lang="en-GB" sz="1400" dirty="0">
                <a:cs typeface="Calibri"/>
              </a:rPr>
              <a:t>Over time, we start to feel ok riding the rollercoaster. </a:t>
            </a:r>
          </a:p>
          <a:p>
            <a:pPr marL="0" indent="0" algn="ctr" eaLnBrk="1" hangingPunct="1">
              <a:buNone/>
              <a:defRPr/>
            </a:pPr>
            <a:r>
              <a:rPr lang="en-GB" sz="1400" dirty="0">
                <a:cs typeface="Calibri"/>
              </a:rPr>
              <a:t>We start to accept there will be ups and downs. </a:t>
            </a:r>
          </a:p>
        </p:txBody>
      </p:sp>
      <p:sp>
        <p:nvSpPr>
          <p:cNvPr id="25" name="TextBox 24">
            <a:extLst>
              <a:ext uri="{FF2B5EF4-FFF2-40B4-BE49-F238E27FC236}">
                <a16:creationId xmlns:a16="http://schemas.microsoft.com/office/drawing/2014/main" id="{6A74F5A9-ABCB-039F-0487-4AB73215A80A}"/>
              </a:ext>
            </a:extLst>
          </p:cNvPr>
          <p:cNvSpPr txBox="1"/>
          <p:nvPr/>
        </p:nvSpPr>
        <p:spPr>
          <a:xfrm>
            <a:off x="2431614" y="8489720"/>
            <a:ext cx="875850" cy="769441"/>
          </a:xfrm>
          <a:prstGeom prst="rect">
            <a:avLst/>
          </a:prstGeom>
          <a:noFill/>
        </p:spPr>
        <p:txBody>
          <a:bodyPr wrap="square" rtlCol="0">
            <a:spAutoFit/>
          </a:bodyPr>
          <a:lstStyle/>
          <a:p>
            <a:r>
              <a:rPr lang="en-GB" sz="1100" dirty="0">
                <a:latin typeface="Nunito" pitchFamily="2" charset="0"/>
              </a:rPr>
              <a:t>Support from friends and family</a:t>
            </a:r>
          </a:p>
        </p:txBody>
      </p:sp>
      <p:sp>
        <p:nvSpPr>
          <p:cNvPr id="31" name="TextBox 30">
            <a:extLst>
              <a:ext uri="{FF2B5EF4-FFF2-40B4-BE49-F238E27FC236}">
                <a16:creationId xmlns:a16="http://schemas.microsoft.com/office/drawing/2014/main" id="{6B36069E-7209-71E4-A1EC-B084301417FA}"/>
              </a:ext>
            </a:extLst>
          </p:cNvPr>
          <p:cNvSpPr txBox="1"/>
          <p:nvPr/>
        </p:nvSpPr>
        <p:spPr>
          <a:xfrm>
            <a:off x="1158331" y="8337892"/>
            <a:ext cx="952500" cy="607199"/>
          </a:xfrm>
          <a:prstGeom prst="rect">
            <a:avLst/>
          </a:prstGeom>
          <a:noFill/>
        </p:spPr>
        <p:txBody>
          <a:bodyPr wrap="square" rtlCol="0">
            <a:spAutoFit/>
          </a:bodyPr>
          <a:lstStyle/>
          <a:p>
            <a:r>
              <a:rPr lang="en-GB" sz="1100" dirty="0">
                <a:latin typeface="Nunito" pitchFamily="2" charset="0"/>
              </a:rPr>
              <a:t>Positive school experience </a:t>
            </a:r>
          </a:p>
        </p:txBody>
      </p:sp>
      <p:sp>
        <p:nvSpPr>
          <p:cNvPr id="8195" name="TextBox 8194">
            <a:extLst>
              <a:ext uri="{FF2B5EF4-FFF2-40B4-BE49-F238E27FC236}">
                <a16:creationId xmlns:a16="http://schemas.microsoft.com/office/drawing/2014/main" id="{7540D749-C5C2-1C57-4217-3AEF0F903869}"/>
              </a:ext>
            </a:extLst>
          </p:cNvPr>
          <p:cNvSpPr txBox="1"/>
          <p:nvPr/>
        </p:nvSpPr>
        <p:spPr>
          <a:xfrm>
            <a:off x="292640" y="8301630"/>
            <a:ext cx="1212603" cy="430886"/>
          </a:xfrm>
          <a:prstGeom prst="rect">
            <a:avLst/>
          </a:prstGeom>
          <a:noFill/>
        </p:spPr>
        <p:txBody>
          <a:bodyPr wrap="square">
            <a:spAutoFit/>
          </a:bodyPr>
          <a:lstStyle/>
          <a:p>
            <a:r>
              <a:rPr lang="en-GB" sz="1100" dirty="0">
                <a:latin typeface="Nunito" pitchFamily="2" charset="0"/>
              </a:rPr>
              <a:t>Sense of knowledge </a:t>
            </a:r>
            <a:endParaRPr lang="en-GB" sz="1100" dirty="0"/>
          </a:p>
        </p:txBody>
      </p:sp>
      <p:sp>
        <p:nvSpPr>
          <p:cNvPr id="8197" name="TextBox 8196">
            <a:extLst>
              <a:ext uri="{FF2B5EF4-FFF2-40B4-BE49-F238E27FC236}">
                <a16:creationId xmlns:a16="http://schemas.microsoft.com/office/drawing/2014/main" id="{EF060064-6FC6-A381-BF0C-728B75A0DA0B}"/>
              </a:ext>
            </a:extLst>
          </p:cNvPr>
          <p:cNvSpPr txBox="1"/>
          <p:nvPr/>
        </p:nvSpPr>
        <p:spPr>
          <a:xfrm>
            <a:off x="3192066" y="8443553"/>
            <a:ext cx="1297511" cy="430887"/>
          </a:xfrm>
          <a:prstGeom prst="rect">
            <a:avLst/>
          </a:prstGeom>
          <a:noFill/>
        </p:spPr>
        <p:txBody>
          <a:bodyPr wrap="square" rtlCol="0">
            <a:spAutoFit/>
          </a:bodyPr>
          <a:lstStyle/>
          <a:p>
            <a:r>
              <a:rPr lang="en-GB" sz="1100" dirty="0">
                <a:latin typeface="Nunito" pitchFamily="2" charset="0"/>
              </a:rPr>
              <a:t>Using coping skills </a:t>
            </a:r>
          </a:p>
        </p:txBody>
      </p:sp>
      <p:sp>
        <p:nvSpPr>
          <p:cNvPr id="8198" name="TextBox 8197">
            <a:extLst>
              <a:ext uri="{FF2B5EF4-FFF2-40B4-BE49-F238E27FC236}">
                <a16:creationId xmlns:a16="http://schemas.microsoft.com/office/drawing/2014/main" id="{C26AF385-7EDF-CF35-57AC-1FCBE8F9357F}"/>
              </a:ext>
            </a:extLst>
          </p:cNvPr>
          <p:cNvSpPr txBox="1"/>
          <p:nvPr/>
        </p:nvSpPr>
        <p:spPr>
          <a:xfrm>
            <a:off x="922335" y="9743882"/>
            <a:ext cx="812529" cy="430887"/>
          </a:xfrm>
          <a:prstGeom prst="rect">
            <a:avLst/>
          </a:prstGeom>
          <a:noFill/>
        </p:spPr>
        <p:txBody>
          <a:bodyPr wrap="square" rtlCol="0">
            <a:spAutoFit/>
          </a:bodyPr>
          <a:lstStyle/>
          <a:p>
            <a:r>
              <a:rPr lang="en-GB" sz="1100" dirty="0">
                <a:latin typeface="Nunito" pitchFamily="2" charset="0"/>
              </a:rPr>
              <a:t>Hobbies and clubs</a:t>
            </a:r>
          </a:p>
        </p:txBody>
      </p:sp>
      <p:sp>
        <p:nvSpPr>
          <p:cNvPr id="8200" name="TextBox 8199">
            <a:extLst>
              <a:ext uri="{FF2B5EF4-FFF2-40B4-BE49-F238E27FC236}">
                <a16:creationId xmlns:a16="http://schemas.microsoft.com/office/drawing/2014/main" id="{BA270B0F-78D0-6A1A-846E-3002FBBAA6DE}"/>
              </a:ext>
            </a:extLst>
          </p:cNvPr>
          <p:cNvSpPr txBox="1"/>
          <p:nvPr/>
        </p:nvSpPr>
        <p:spPr>
          <a:xfrm>
            <a:off x="2175210" y="9588621"/>
            <a:ext cx="1027313" cy="430887"/>
          </a:xfrm>
          <a:prstGeom prst="rect">
            <a:avLst/>
          </a:prstGeom>
          <a:noFill/>
        </p:spPr>
        <p:txBody>
          <a:bodyPr wrap="square" rtlCol="0">
            <a:spAutoFit/>
          </a:bodyPr>
          <a:lstStyle/>
          <a:p>
            <a:r>
              <a:rPr lang="en-GB" sz="1100" dirty="0">
                <a:latin typeface="Nunito" pitchFamily="2" charset="0"/>
              </a:rPr>
              <a:t>Developing self-esteem</a:t>
            </a:r>
          </a:p>
        </p:txBody>
      </p:sp>
      <p:sp>
        <p:nvSpPr>
          <p:cNvPr id="8201" name="TextBox 8200">
            <a:extLst>
              <a:ext uri="{FF2B5EF4-FFF2-40B4-BE49-F238E27FC236}">
                <a16:creationId xmlns:a16="http://schemas.microsoft.com/office/drawing/2014/main" id="{DD0A07B1-8725-C2C2-55BF-495FB37DC70C}"/>
              </a:ext>
            </a:extLst>
          </p:cNvPr>
          <p:cNvSpPr txBox="1"/>
          <p:nvPr/>
        </p:nvSpPr>
        <p:spPr>
          <a:xfrm>
            <a:off x="2827335" y="7326527"/>
            <a:ext cx="1905000" cy="261610"/>
          </a:xfrm>
          <a:prstGeom prst="rect">
            <a:avLst/>
          </a:prstGeom>
          <a:noFill/>
        </p:spPr>
        <p:txBody>
          <a:bodyPr wrap="square" rtlCol="0">
            <a:spAutoFit/>
          </a:bodyPr>
          <a:lstStyle/>
          <a:p>
            <a:r>
              <a:rPr lang="en-GB" sz="1100" dirty="0">
                <a:latin typeface="Nunito" pitchFamily="2" charset="0"/>
              </a:rPr>
              <a:t>Mindfulness</a:t>
            </a:r>
          </a:p>
        </p:txBody>
      </p:sp>
      <p:sp>
        <p:nvSpPr>
          <p:cNvPr id="8202" name="TextBox 8201">
            <a:extLst>
              <a:ext uri="{FF2B5EF4-FFF2-40B4-BE49-F238E27FC236}">
                <a16:creationId xmlns:a16="http://schemas.microsoft.com/office/drawing/2014/main" id="{CFA2CCCE-4D2E-72C3-B2E9-8E4233851A1B}"/>
              </a:ext>
            </a:extLst>
          </p:cNvPr>
          <p:cNvSpPr txBox="1"/>
          <p:nvPr/>
        </p:nvSpPr>
        <p:spPr>
          <a:xfrm>
            <a:off x="1627924" y="7333562"/>
            <a:ext cx="974599" cy="600164"/>
          </a:xfrm>
          <a:prstGeom prst="rect">
            <a:avLst/>
          </a:prstGeom>
          <a:noFill/>
        </p:spPr>
        <p:txBody>
          <a:bodyPr wrap="square" rtlCol="0">
            <a:spAutoFit/>
          </a:bodyPr>
          <a:lstStyle/>
          <a:p>
            <a:r>
              <a:rPr lang="en-GB" sz="1100" dirty="0">
                <a:latin typeface="Nunito" pitchFamily="2" charset="0"/>
              </a:rPr>
              <a:t>Support from Health Team</a:t>
            </a:r>
          </a:p>
        </p:txBody>
      </p:sp>
    </p:spTree>
    <p:extLst>
      <p:ext uri="{BB962C8B-B14F-4D97-AF65-F5344CB8AC3E}">
        <p14:creationId xmlns:p14="http://schemas.microsoft.com/office/powerpoint/2010/main" val="255222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reeform 3">
            <a:extLst>
              <a:ext uri="{FF2B5EF4-FFF2-40B4-BE49-F238E27FC236}">
                <a16:creationId xmlns:a16="http://schemas.microsoft.com/office/drawing/2014/main" id="{EBE173C6-A055-3540-86CE-93B92F286BD3}"/>
              </a:ext>
            </a:extLst>
          </p:cNvPr>
          <p:cNvSpPr/>
          <p:nvPr/>
        </p:nvSpPr>
        <p:spPr>
          <a:xfrm rot="-6342428">
            <a:off x="3003468" y="5270245"/>
            <a:ext cx="3546759" cy="4037015"/>
          </a:xfrm>
          <a:custGeom>
            <a:avLst/>
            <a:gdLst/>
            <a:ahLst/>
            <a:cxnLst/>
            <a:rect l="l" t="t" r="r" b="b"/>
            <a:pathLst>
              <a:path w="8277678" h="8962053">
                <a:moveTo>
                  <a:pt x="0" y="0"/>
                </a:moveTo>
                <a:lnTo>
                  <a:pt x="8277677" y="0"/>
                </a:lnTo>
                <a:lnTo>
                  <a:pt x="8277677" y="8962053"/>
                </a:lnTo>
                <a:lnTo>
                  <a:pt x="0" y="89620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8199" name="Slide Number Placeholder 7">
            <a:extLst>
              <a:ext uri="{FF2B5EF4-FFF2-40B4-BE49-F238E27FC236}">
                <a16:creationId xmlns:a16="http://schemas.microsoft.com/office/drawing/2014/main" id="{FFBACC6D-B956-68B9-7A54-C612D003C343}"/>
              </a:ext>
            </a:extLst>
          </p:cNvPr>
          <p:cNvSpPr txBox="1">
            <a:spLocks/>
          </p:cNvSpPr>
          <p:nvPr/>
        </p:nvSpPr>
        <p:spPr bwMode="auto">
          <a:xfrm>
            <a:off x="6083796" y="176926"/>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5</a:t>
            </a:fld>
            <a:endParaRPr lang="en-GB" altLang="en-US" sz="789" dirty="0"/>
          </a:p>
        </p:txBody>
      </p:sp>
      <p:sp>
        <p:nvSpPr>
          <p:cNvPr id="10" name="Oval 9">
            <a:extLst>
              <a:ext uri="{FF2B5EF4-FFF2-40B4-BE49-F238E27FC236}">
                <a16:creationId xmlns:a16="http://schemas.microsoft.com/office/drawing/2014/main" id="{65B96EDA-BEAB-7FBE-6DF0-100B13AF51B4}"/>
              </a:ext>
            </a:extLst>
          </p:cNvPr>
          <p:cNvSpPr/>
          <p:nvPr/>
        </p:nvSpPr>
        <p:spPr>
          <a:xfrm>
            <a:off x="6139122" y="24216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363A06BF-69E9-3B90-887B-6C8E206F8E60}"/>
              </a:ext>
            </a:extLst>
          </p:cNvPr>
          <p:cNvSpPr>
            <a:spLocks noGrp="1"/>
          </p:cNvSpPr>
          <p:nvPr>
            <p:ph type="ftr" sz="quarter" idx="11"/>
          </p:nvPr>
        </p:nvSpPr>
        <p:spPr>
          <a:xfrm>
            <a:off x="4483417" y="9721454"/>
            <a:ext cx="2910000" cy="677493"/>
          </a:xfrm>
        </p:spPr>
        <p:txBody>
          <a:bodyPr/>
          <a:lstStyle/>
          <a:p>
            <a:pPr>
              <a:defRPr/>
            </a:pPr>
            <a:r>
              <a:rPr lang="en-GB" sz="1100" dirty="0"/>
              <a:t>Developed by: </a:t>
            </a:r>
          </a:p>
          <a:p>
            <a:pPr>
              <a:defRPr/>
            </a:pPr>
            <a:r>
              <a:rPr lang="en-GB" sz="1100" dirty="0"/>
              <a:t>Dr Hayley Thompson  (Principal Clinical Psychologist) and </a:t>
            </a:r>
            <a:r>
              <a:rPr lang="en-US" sz="1100" dirty="0" err="1">
                <a:solidFill>
                  <a:schemeClr val="bg1">
                    <a:lumMod val="50000"/>
                  </a:schemeClr>
                </a:solidFill>
              </a:rPr>
              <a:t>Torileigh</a:t>
            </a:r>
            <a:r>
              <a:rPr lang="en-US" sz="1100" dirty="0">
                <a:solidFill>
                  <a:schemeClr val="bg1">
                    <a:lumMod val="50000"/>
                  </a:schemeClr>
                </a:solidFill>
              </a:rPr>
              <a:t> Matthews (Trainee Clinical Psychologist)</a:t>
            </a:r>
            <a:endParaRPr lang="en-GB" sz="1100" dirty="0">
              <a:solidFill>
                <a:schemeClr val="bg1">
                  <a:lumMod val="50000"/>
                </a:schemeClr>
              </a:solidFill>
            </a:endParaRPr>
          </a:p>
        </p:txBody>
      </p:sp>
      <p:sp>
        <p:nvSpPr>
          <p:cNvPr id="6" name="Title 1">
            <a:extLst>
              <a:ext uri="{FF2B5EF4-FFF2-40B4-BE49-F238E27FC236}">
                <a16:creationId xmlns:a16="http://schemas.microsoft.com/office/drawing/2014/main" id="{9F3F71BF-DACE-3053-6955-4225399A7A23}"/>
              </a:ext>
            </a:extLst>
          </p:cNvPr>
          <p:cNvSpPr>
            <a:spLocks noGrp="1"/>
          </p:cNvSpPr>
          <p:nvPr>
            <p:ph type="title"/>
          </p:nvPr>
        </p:nvSpPr>
        <p:spPr>
          <a:xfrm>
            <a:off x="2110831" y="-170075"/>
            <a:ext cx="3556048" cy="1108306"/>
          </a:xfrm>
        </p:spPr>
        <p:txBody>
          <a:bodyPr/>
          <a:lstStyle/>
          <a:p>
            <a:pPr eaLnBrk="1" hangingPunct="1"/>
            <a:r>
              <a:rPr lang="en-GB" altLang="en-US" sz="1579" u="sng" dirty="0"/>
              <a:t>Adjusting to a Health Condition</a:t>
            </a:r>
          </a:p>
        </p:txBody>
      </p:sp>
      <p:sp>
        <p:nvSpPr>
          <p:cNvPr id="9" name="Content Placeholder 2">
            <a:extLst>
              <a:ext uri="{FF2B5EF4-FFF2-40B4-BE49-F238E27FC236}">
                <a16:creationId xmlns:a16="http://schemas.microsoft.com/office/drawing/2014/main" id="{12264F78-0A1F-CA96-8E50-CBBC9B6061D6}"/>
              </a:ext>
            </a:extLst>
          </p:cNvPr>
          <p:cNvSpPr txBox="1">
            <a:spLocks/>
          </p:cNvSpPr>
          <p:nvPr/>
        </p:nvSpPr>
        <p:spPr bwMode="auto">
          <a:xfrm>
            <a:off x="166254" y="686321"/>
            <a:ext cx="7227163" cy="365034"/>
          </a:xfrm>
          <a:prstGeom prst="rect">
            <a:avLst/>
          </a:prstGeom>
          <a:no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eaLnBrk="1" hangingPunct="1">
              <a:buNone/>
              <a:defRPr/>
            </a:pPr>
            <a:r>
              <a:rPr lang="en-GB" sz="1400" dirty="0">
                <a:cs typeface="Calibri"/>
              </a:rPr>
              <a:t>Let’s consider how you have adjusted to your health condition.</a:t>
            </a:r>
          </a:p>
          <a:p>
            <a:pPr marL="0" indent="0" eaLnBrk="1" hangingPunct="1">
              <a:buNone/>
              <a:defRPr/>
            </a:pPr>
            <a:endParaRPr lang="en-GB" sz="1400" dirty="0">
              <a:cs typeface="Calibri"/>
            </a:endParaRPr>
          </a:p>
          <a:p>
            <a:pPr marL="0" indent="0" eaLnBrk="1" hangingPunct="1">
              <a:buNone/>
              <a:defRPr/>
            </a:pPr>
            <a:endParaRPr lang="en-GB" sz="1400" dirty="0">
              <a:cs typeface="Calibri"/>
            </a:endParaRPr>
          </a:p>
          <a:p>
            <a:pPr marL="0" indent="0" eaLnBrk="1" hangingPunct="1">
              <a:buNone/>
              <a:defRPr/>
            </a:pPr>
            <a:endParaRPr lang="en-GB" sz="1400" dirty="0">
              <a:cs typeface="Calibri"/>
            </a:endParaRPr>
          </a:p>
          <a:p>
            <a:pPr eaLnBrk="1" hangingPunct="1">
              <a:buFontTx/>
              <a:buChar char="-"/>
              <a:defRPr/>
            </a:pPr>
            <a:endParaRPr lang="en-GB" sz="1350" dirty="0">
              <a:cs typeface="Calibri"/>
            </a:endParaRPr>
          </a:p>
        </p:txBody>
      </p:sp>
      <p:sp>
        <p:nvSpPr>
          <p:cNvPr id="14" name="Folded Corner 13">
            <a:extLst>
              <a:ext uri="{FF2B5EF4-FFF2-40B4-BE49-F238E27FC236}">
                <a16:creationId xmlns:a16="http://schemas.microsoft.com/office/drawing/2014/main" id="{14ED2AE7-922A-6DC4-0511-E02A13CBC651}"/>
              </a:ext>
            </a:extLst>
          </p:cNvPr>
          <p:cNvSpPr/>
          <p:nvPr/>
        </p:nvSpPr>
        <p:spPr>
          <a:xfrm>
            <a:off x="4483417" y="2862535"/>
            <a:ext cx="2910000" cy="1432381"/>
          </a:xfrm>
          <a:prstGeom prst="foldedCorner">
            <a:avLst>
              <a:gd name="adj" fmla="val 27913"/>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400" dirty="0">
              <a:cs typeface="Calibri"/>
            </a:endParaRPr>
          </a:p>
          <a:p>
            <a:r>
              <a:rPr lang="en-GB" sz="1400" dirty="0">
                <a:cs typeface="Calibri"/>
              </a:rPr>
              <a:t>First, draw a shape that represents your life, and fill it with words that represent something that is important to you. It might look a bit like this</a:t>
            </a:r>
            <a:endParaRPr lang="en-US" sz="1400" dirty="0"/>
          </a:p>
        </p:txBody>
      </p:sp>
      <p:sp>
        <p:nvSpPr>
          <p:cNvPr id="17" name="Content Placeholder 2">
            <a:extLst>
              <a:ext uri="{FF2B5EF4-FFF2-40B4-BE49-F238E27FC236}">
                <a16:creationId xmlns:a16="http://schemas.microsoft.com/office/drawing/2014/main" id="{48A7C6F9-C9BA-56F3-7021-2865500DCB8C}"/>
              </a:ext>
            </a:extLst>
          </p:cNvPr>
          <p:cNvSpPr txBox="1">
            <a:spLocks/>
          </p:cNvSpPr>
          <p:nvPr/>
        </p:nvSpPr>
        <p:spPr bwMode="auto">
          <a:xfrm>
            <a:off x="165807" y="9216371"/>
            <a:ext cx="3772726" cy="1078124"/>
          </a:xfrm>
          <a:prstGeom prst="rect">
            <a:avLst/>
          </a:prstGeom>
          <a:solidFill>
            <a:srgbClr val="FFFFB9"/>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400" dirty="0">
                <a:cs typeface="Calibri"/>
              </a:rPr>
              <a:t>When people are first aware of their health condition, it can feel like it completely takes over their life. There is a lot to learn and to think about! </a:t>
            </a:r>
          </a:p>
          <a:p>
            <a:pPr marL="0" indent="0" eaLnBrk="1" hangingPunct="1">
              <a:buNone/>
              <a:defRPr/>
            </a:pPr>
            <a:endParaRPr lang="en-GB" sz="1400" dirty="0">
              <a:cs typeface="Calibri"/>
            </a:endParaRPr>
          </a:p>
          <a:p>
            <a:pPr marL="0" indent="0" eaLnBrk="1" hangingPunct="1">
              <a:buNone/>
              <a:defRPr/>
            </a:pPr>
            <a:endParaRPr lang="en-GB" sz="1400" dirty="0">
              <a:cs typeface="Calibri"/>
            </a:endParaRPr>
          </a:p>
        </p:txBody>
      </p:sp>
      <p:sp>
        <p:nvSpPr>
          <p:cNvPr id="3" name="Freeform 3">
            <a:extLst>
              <a:ext uri="{FF2B5EF4-FFF2-40B4-BE49-F238E27FC236}">
                <a16:creationId xmlns:a16="http://schemas.microsoft.com/office/drawing/2014/main" id="{92552A1B-FBC7-20D7-6682-4C2D95E891E2}"/>
              </a:ext>
            </a:extLst>
          </p:cNvPr>
          <p:cNvSpPr/>
          <p:nvPr/>
        </p:nvSpPr>
        <p:spPr>
          <a:xfrm rot="-6342428">
            <a:off x="543414" y="1434043"/>
            <a:ext cx="3546759" cy="4037015"/>
          </a:xfrm>
          <a:custGeom>
            <a:avLst/>
            <a:gdLst/>
            <a:ahLst/>
            <a:cxnLst/>
            <a:rect l="l" t="t" r="r" b="b"/>
            <a:pathLst>
              <a:path w="8277678" h="8962053">
                <a:moveTo>
                  <a:pt x="0" y="0"/>
                </a:moveTo>
                <a:lnTo>
                  <a:pt x="8277677" y="0"/>
                </a:lnTo>
                <a:lnTo>
                  <a:pt x="8277677" y="8962053"/>
                </a:lnTo>
                <a:lnTo>
                  <a:pt x="0" y="89620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4">
            <a:extLst>
              <a:ext uri="{FF2B5EF4-FFF2-40B4-BE49-F238E27FC236}">
                <a16:creationId xmlns:a16="http://schemas.microsoft.com/office/drawing/2014/main" id="{983C0793-C938-DB38-7E5F-4CFD86CC628C}"/>
              </a:ext>
            </a:extLst>
          </p:cNvPr>
          <p:cNvSpPr txBox="1"/>
          <p:nvPr/>
        </p:nvSpPr>
        <p:spPr>
          <a:xfrm>
            <a:off x="2597319" y="1985412"/>
            <a:ext cx="791570" cy="338554"/>
          </a:xfrm>
          <a:prstGeom prst="rect">
            <a:avLst/>
          </a:prstGeom>
          <a:noFill/>
        </p:spPr>
        <p:txBody>
          <a:bodyPr wrap="square" rtlCol="0">
            <a:spAutoFit/>
          </a:bodyPr>
          <a:lstStyle/>
          <a:p>
            <a:r>
              <a:rPr lang="en-GB" sz="1600" dirty="0"/>
              <a:t>Family</a:t>
            </a:r>
          </a:p>
        </p:txBody>
      </p:sp>
      <p:sp>
        <p:nvSpPr>
          <p:cNvPr id="7" name="TextBox 6">
            <a:extLst>
              <a:ext uri="{FF2B5EF4-FFF2-40B4-BE49-F238E27FC236}">
                <a16:creationId xmlns:a16="http://schemas.microsoft.com/office/drawing/2014/main" id="{236CC48A-FE87-9EF2-8C05-F9F2FD675438}"/>
              </a:ext>
            </a:extLst>
          </p:cNvPr>
          <p:cNvSpPr txBox="1"/>
          <p:nvPr/>
        </p:nvSpPr>
        <p:spPr>
          <a:xfrm>
            <a:off x="3045176" y="1456073"/>
            <a:ext cx="664702" cy="338554"/>
          </a:xfrm>
          <a:prstGeom prst="rect">
            <a:avLst/>
          </a:prstGeom>
          <a:noFill/>
        </p:spPr>
        <p:txBody>
          <a:bodyPr wrap="square" rtlCol="0">
            <a:spAutoFit/>
          </a:bodyPr>
          <a:lstStyle/>
          <a:p>
            <a:r>
              <a:rPr lang="en-GB" sz="1600" dirty="0"/>
              <a:t>Fun</a:t>
            </a:r>
          </a:p>
        </p:txBody>
      </p:sp>
      <p:sp>
        <p:nvSpPr>
          <p:cNvPr id="8" name="TextBox 7">
            <a:extLst>
              <a:ext uri="{FF2B5EF4-FFF2-40B4-BE49-F238E27FC236}">
                <a16:creationId xmlns:a16="http://schemas.microsoft.com/office/drawing/2014/main" id="{F49E6388-D2F5-E4B7-8EEA-A8EB38921B60}"/>
              </a:ext>
            </a:extLst>
          </p:cNvPr>
          <p:cNvSpPr txBox="1"/>
          <p:nvPr/>
        </p:nvSpPr>
        <p:spPr>
          <a:xfrm rot="780000">
            <a:off x="2698697" y="2624705"/>
            <a:ext cx="1357660" cy="584775"/>
          </a:xfrm>
          <a:prstGeom prst="rect">
            <a:avLst/>
          </a:prstGeom>
          <a:noFill/>
        </p:spPr>
        <p:txBody>
          <a:bodyPr wrap="square" rtlCol="0">
            <a:spAutoFit/>
          </a:bodyPr>
          <a:lstStyle/>
          <a:p>
            <a:r>
              <a:rPr lang="en-GB" sz="1600" dirty="0"/>
              <a:t>Doing well at school</a:t>
            </a:r>
          </a:p>
        </p:txBody>
      </p:sp>
      <p:sp>
        <p:nvSpPr>
          <p:cNvPr id="12" name="TextBox 11">
            <a:extLst>
              <a:ext uri="{FF2B5EF4-FFF2-40B4-BE49-F238E27FC236}">
                <a16:creationId xmlns:a16="http://schemas.microsoft.com/office/drawing/2014/main" id="{2E707955-5FF9-2451-7D8D-3B8008A248E6}"/>
              </a:ext>
            </a:extLst>
          </p:cNvPr>
          <p:cNvSpPr txBox="1"/>
          <p:nvPr/>
        </p:nvSpPr>
        <p:spPr>
          <a:xfrm>
            <a:off x="600810" y="2917092"/>
            <a:ext cx="1229205" cy="584775"/>
          </a:xfrm>
          <a:prstGeom prst="rect">
            <a:avLst/>
          </a:prstGeom>
          <a:noFill/>
        </p:spPr>
        <p:txBody>
          <a:bodyPr wrap="square" rtlCol="0">
            <a:spAutoFit/>
          </a:bodyPr>
          <a:lstStyle/>
          <a:p>
            <a:r>
              <a:rPr lang="en-GB" sz="1600" dirty="0"/>
              <a:t>Time to do my Hobbies</a:t>
            </a:r>
          </a:p>
        </p:txBody>
      </p:sp>
      <p:sp>
        <p:nvSpPr>
          <p:cNvPr id="13" name="TextBox 12">
            <a:extLst>
              <a:ext uri="{FF2B5EF4-FFF2-40B4-BE49-F238E27FC236}">
                <a16:creationId xmlns:a16="http://schemas.microsoft.com/office/drawing/2014/main" id="{7004D34D-78ED-44BF-53DE-4611D87A9DAA}"/>
              </a:ext>
            </a:extLst>
          </p:cNvPr>
          <p:cNvSpPr txBox="1"/>
          <p:nvPr/>
        </p:nvSpPr>
        <p:spPr>
          <a:xfrm rot="-1080000">
            <a:off x="1657137" y="3958922"/>
            <a:ext cx="1357660" cy="584775"/>
          </a:xfrm>
          <a:prstGeom prst="rect">
            <a:avLst/>
          </a:prstGeom>
          <a:noFill/>
        </p:spPr>
        <p:txBody>
          <a:bodyPr wrap="square" rtlCol="0">
            <a:spAutoFit/>
          </a:bodyPr>
          <a:lstStyle/>
          <a:p>
            <a:r>
              <a:rPr lang="en-GB" sz="1600" dirty="0"/>
              <a:t>Meeting new people</a:t>
            </a:r>
          </a:p>
        </p:txBody>
      </p:sp>
      <p:sp>
        <p:nvSpPr>
          <p:cNvPr id="20" name="TextBox 19">
            <a:extLst>
              <a:ext uri="{FF2B5EF4-FFF2-40B4-BE49-F238E27FC236}">
                <a16:creationId xmlns:a16="http://schemas.microsoft.com/office/drawing/2014/main" id="{962CDE01-AE7E-C96C-A2A3-57CCC1E75DD8}"/>
              </a:ext>
            </a:extLst>
          </p:cNvPr>
          <p:cNvSpPr txBox="1"/>
          <p:nvPr/>
        </p:nvSpPr>
        <p:spPr>
          <a:xfrm>
            <a:off x="2918308" y="3404787"/>
            <a:ext cx="791570" cy="338554"/>
          </a:xfrm>
          <a:prstGeom prst="rect">
            <a:avLst/>
          </a:prstGeom>
          <a:noFill/>
        </p:spPr>
        <p:txBody>
          <a:bodyPr wrap="square" rtlCol="0">
            <a:spAutoFit/>
          </a:bodyPr>
          <a:lstStyle/>
          <a:p>
            <a:r>
              <a:rPr lang="en-GB" sz="1600" dirty="0"/>
              <a:t>Friends</a:t>
            </a:r>
          </a:p>
        </p:txBody>
      </p:sp>
      <p:grpSp>
        <p:nvGrpSpPr>
          <p:cNvPr id="21" name="Group 14">
            <a:extLst>
              <a:ext uri="{FF2B5EF4-FFF2-40B4-BE49-F238E27FC236}">
                <a16:creationId xmlns:a16="http://schemas.microsoft.com/office/drawing/2014/main" id="{1A97EFC7-60C0-F859-DE1C-4E6396A40679}"/>
              </a:ext>
            </a:extLst>
          </p:cNvPr>
          <p:cNvGrpSpPr/>
          <p:nvPr/>
        </p:nvGrpSpPr>
        <p:grpSpPr>
          <a:xfrm>
            <a:off x="2640272" y="5247908"/>
            <a:ext cx="4958690" cy="4306770"/>
            <a:chOff x="1329348" y="1780020"/>
            <a:chExt cx="9315871" cy="8745937"/>
          </a:xfrm>
        </p:grpSpPr>
        <p:sp>
          <p:nvSpPr>
            <p:cNvPr id="22" name="Freeform 15">
              <a:extLst>
                <a:ext uri="{FF2B5EF4-FFF2-40B4-BE49-F238E27FC236}">
                  <a16:creationId xmlns:a16="http://schemas.microsoft.com/office/drawing/2014/main" id="{FA83B114-5322-5451-3DC1-2699B943F44D}"/>
                </a:ext>
              </a:extLst>
            </p:cNvPr>
            <p:cNvSpPr/>
            <p:nvPr/>
          </p:nvSpPr>
          <p:spPr>
            <a:xfrm rot="7682475">
              <a:off x="1898964" y="1779703"/>
              <a:ext cx="8745937" cy="8746572"/>
            </a:xfrm>
            <a:custGeom>
              <a:avLst/>
              <a:gdLst/>
              <a:ahLst/>
              <a:cxnLst/>
              <a:rect l="l" t="t" r="r" b="b"/>
              <a:pathLst>
                <a:path w="8229377" h="8909759">
                  <a:moveTo>
                    <a:pt x="0" y="0"/>
                  </a:moveTo>
                  <a:lnTo>
                    <a:pt x="8229377" y="0"/>
                  </a:lnTo>
                  <a:lnTo>
                    <a:pt x="8229377" y="8909759"/>
                  </a:lnTo>
                  <a:lnTo>
                    <a:pt x="0" y="89097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3" name="TextBox 16">
              <a:extLst>
                <a:ext uri="{FF2B5EF4-FFF2-40B4-BE49-F238E27FC236}">
                  <a16:creationId xmlns:a16="http://schemas.microsoft.com/office/drawing/2014/main" id="{11AE3633-B410-151D-9785-6D9ABE168C12}"/>
                </a:ext>
              </a:extLst>
            </p:cNvPr>
            <p:cNvSpPr txBox="1"/>
            <p:nvPr/>
          </p:nvSpPr>
          <p:spPr>
            <a:xfrm rot="21540000">
              <a:off x="2980637" y="2960496"/>
              <a:ext cx="2689975" cy="828145"/>
            </a:xfrm>
            <a:prstGeom prst="rect">
              <a:avLst/>
            </a:prstGeom>
          </p:spPr>
          <p:txBody>
            <a:bodyPr wrap="square" lIns="0" tIns="0" rIns="0" bIns="0" rtlCol="0" anchor="t">
              <a:spAutoFit/>
            </a:bodyPr>
            <a:lstStyle/>
            <a:p>
              <a:pPr algn="ctr">
                <a:lnSpc>
                  <a:spcPts val="3645"/>
                </a:lnSpc>
                <a:spcBef>
                  <a:spcPct val="0"/>
                </a:spcBef>
              </a:pPr>
              <a:r>
                <a:rPr lang="en-US" sz="1600" dirty="0">
                  <a:solidFill>
                    <a:srgbClr val="000000"/>
                  </a:solidFill>
                  <a:latin typeface="Nunito"/>
                </a:rPr>
                <a:t>What can I eat?</a:t>
              </a:r>
            </a:p>
          </p:txBody>
        </p:sp>
        <p:sp>
          <p:nvSpPr>
            <p:cNvPr id="24" name="TextBox 17">
              <a:extLst>
                <a:ext uri="{FF2B5EF4-FFF2-40B4-BE49-F238E27FC236}">
                  <a16:creationId xmlns:a16="http://schemas.microsoft.com/office/drawing/2014/main" id="{EEFCBC6F-49D9-8364-B083-293E0BD44E90}"/>
                </a:ext>
              </a:extLst>
            </p:cNvPr>
            <p:cNvSpPr txBox="1"/>
            <p:nvPr/>
          </p:nvSpPr>
          <p:spPr>
            <a:xfrm>
              <a:off x="3217672" y="4523190"/>
              <a:ext cx="6524303" cy="1478940"/>
            </a:xfrm>
            <a:prstGeom prst="rect">
              <a:avLst/>
            </a:prstGeom>
          </p:spPr>
          <p:txBody>
            <a:bodyPr wrap="square" lIns="0" tIns="0" rIns="0" bIns="0" rtlCol="0" anchor="t">
              <a:spAutoFit/>
            </a:bodyPr>
            <a:lstStyle/>
            <a:p>
              <a:pPr algn="ctr">
                <a:lnSpc>
                  <a:spcPts val="6579"/>
                </a:lnSpc>
                <a:spcBef>
                  <a:spcPct val="0"/>
                </a:spcBef>
              </a:pPr>
              <a:r>
                <a:rPr lang="en-US" sz="3200" dirty="0">
                  <a:solidFill>
                    <a:srgbClr val="000000"/>
                  </a:solidFill>
                  <a:latin typeface="More Sugar"/>
                </a:rPr>
                <a:t>Health </a:t>
              </a:r>
              <a:r>
                <a:rPr lang="en-US" sz="2800" dirty="0">
                  <a:solidFill>
                    <a:srgbClr val="000000"/>
                  </a:solidFill>
                  <a:latin typeface="More Sugar"/>
                </a:rPr>
                <a:t>Condition</a:t>
              </a:r>
            </a:p>
          </p:txBody>
        </p:sp>
        <p:sp>
          <p:nvSpPr>
            <p:cNvPr id="26" name="TextBox 19">
              <a:extLst>
                <a:ext uri="{FF2B5EF4-FFF2-40B4-BE49-F238E27FC236}">
                  <a16:creationId xmlns:a16="http://schemas.microsoft.com/office/drawing/2014/main" id="{2BD68F51-F80E-BED1-135C-941A766B2F99}"/>
                </a:ext>
              </a:extLst>
            </p:cNvPr>
            <p:cNvSpPr txBox="1"/>
            <p:nvPr/>
          </p:nvSpPr>
          <p:spPr>
            <a:xfrm>
              <a:off x="6439390" y="6686194"/>
              <a:ext cx="2718586" cy="1765667"/>
            </a:xfrm>
            <a:prstGeom prst="rect">
              <a:avLst/>
            </a:prstGeom>
          </p:spPr>
          <p:txBody>
            <a:bodyPr wrap="square" lIns="0" tIns="0" rIns="0" bIns="0" rtlCol="0" anchor="t">
              <a:spAutoFit/>
            </a:bodyPr>
            <a:lstStyle/>
            <a:p>
              <a:pPr algn="ctr">
                <a:lnSpc>
                  <a:spcPts val="3645"/>
                </a:lnSpc>
                <a:spcBef>
                  <a:spcPct val="0"/>
                </a:spcBef>
              </a:pPr>
              <a:r>
                <a:rPr lang="en-US" sz="1600" dirty="0">
                  <a:solidFill>
                    <a:srgbClr val="000000"/>
                  </a:solidFill>
                  <a:latin typeface="Nunito"/>
                </a:rPr>
                <a:t>Remembering medication </a:t>
              </a:r>
            </a:p>
          </p:txBody>
        </p:sp>
        <p:sp>
          <p:nvSpPr>
            <p:cNvPr id="27" name="TextBox 20">
              <a:extLst>
                <a:ext uri="{FF2B5EF4-FFF2-40B4-BE49-F238E27FC236}">
                  <a16:creationId xmlns:a16="http://schemas.microsoft.com/office/drawing/2014/main" id="{6F24A597-6239-222B-3177-24F6040ED5F3}"/>
                </a:ext>
              </a:extLst>
            </p:cNvPr>
            <p:cNvSpPr txBox="1"/>
            <p:nvPr/>
          </p:nvSpPr>
          <p:spPr>
            <a:xfrm rot="20422433">
              <a:off x="7306791" y="8841162"/>
              <a:ext cx="1659884" cy="1355500"/>
            </a:xfrm>
            <a:prstGeom prst="rect">
              <a:avLst/>
            </a:prstGeom>
          </p:spPr>
          <p:txBody>
            <a:bodyPr lIns="0" tIns="0" rIns="0" bIns="0" rtlCol="0" anchor="t">
              <a:spAutoFit/>
            </a:bodyPr>
            <a:lstStyle/>
            <a:p>
              <a:pPr algn="ctr">
                <a:lnSpc>
                  <a:spcPts val="2653"/>
                </a:lnSpc>
                <a:spcBef>
                  <a:spcPct val="0"/>
                </a:spcBef>
              </a:pPr>
              <a:r>
                <a:rPr lang="en-US" sz="1600" dirty="0">
                  <a:solidFill>
                    <a:srgbClr val="000000"/>
                  </a:solidFill>
                  <a:latin typeface="Nunito"/>
                </a:rPr>
                <a:t>hospital visits</a:t>
              </a:r>
            </a:p>
          </p:txBody>
        </p:sp>
        <p:sp>
          <p:nvSpPr>
            <p:cNvPr id="28" name="TextBox 21">
              <a:extLst>
                <a:ext uri="{FF2B5EF4-FFF2-40B4-BE49-F238E27FC236}">
                  <a16:creationId xmlns:a16="http://schemas.microsoft.com/office/drawing/2014/main" id="{C01DE28D-E001-50BF-B1CD-98A57EF055CC}"/>
                </a:ext>
              </a:extLst>
            </p:cNvPr>
            <p:cNvSpPr txBox="1"/>
            <p:nvPr/>
          </p:nvSpPr>
          <p:spPr>
            <a:xfrm rot="603357">
              <a:off x="3864939" y="5978597"/>
              <a:ext cx="2616340" cy="1355500"/>
            </a:xfrm>
            <a:prstGeom prst="rect">
              <a:avLst/>
            </a:prstGeom>
          </p:spPr>
          <p:txBody>
            <a:bodyPr wrap="square" lIns="0" tIns="0" rIns="0" bIns="0" rtlCol="0" anchor="t">
              <a:spAutoFit/>
            </a:bodyPr>
            <a:lstStyle/>
            <a:p>
              <a:pPr algn="ctr">
                <a:lnSpc>
                  <a:spcPts val="2653"/>
                </a:lnSpc>
                <a:spcBef>
                  <a:spcPct val="0"/>
                </a:spcBef>
              </a:pPr>
              <a:r>
                <a:rPr lang="en-US" sz="1600" dirty="0">
                  <a:solidFill>
                    <a:srgbClr val="000000"/>
                  </a:solidFill>
                  <a:latin typeface="Nunito"/>
                </a:rPr>
                <a:t>Worry about future</a:t>
              </a:r>
            </a:p>
          </p:txBody>
        </p:sp>
        <p:sp>
          <p:nvSpPr>
            <p:cNvPr id="29" name="TextBox 22">
              <a:extLst>
                <a:ext uri="{FF2B5EF4-FFF2-40B4-BE49-F238E27FC236}">
                  <a16:creationId xmlns:a16="http://schemas.microsoft.com/office/drawing/2014/main" id="{67EAA5AD-D0F3-59B2-F4AC-BE447BAF27CC}"/>
                </a:ext>
              </a:extLst>
            </p:cNvPr>
            <p:cNvSpPr txBox="1"/>
            <p:nvPr/>
          </p:nvSpPr>
          <p:spPr>
            <a:xfrm rot="603357">
              <a:off x="2525040" y="3920200"/>
              <a:ext cx="1659884" cy="2081691"/>
            </a:xfrm>
            <a:prstGeom prst="rect">
              <a:avLst/>
            </a:prstGeom>
          </p:spPr>
          <p:txBody>
            <a:bodyPr lIns="0" tIns="0" rIns="0" bIns="0" rtlCol="0" anchor="t">
              <a:spAutoFit/>
            </a:bodyPr>
            <a:lstStyle/>
            <a:p>
              <a:pPr algn="ctr">
                <a:lnSpc>
                  <a:spcPts val="2653"/>
                </a:lnSpc>
                <a:spcBef>
                  <a:spcPct val="0"/>
                </a:spcBef>
              </a:pPr>
              <a:r>
                <a:rPr lang="en-US" sz="1600" dirty="0">
                  <a:solidFill>
                    <a:srgbClr val="000000"/>
                  </a:solidFill>
                  <a:latin typeface="Nunito"/>
                </a:rPr>
                <a:t>Worry about health</a:t>
              </a:r>
            </a:p>
          </p:txBody>
        </p:sp>
        <p:sp>
          <p:nvSpPr>
            <p:cNvPr id="30" name="TextBox 23">
              <a:extLst>
                <a:ext uri="{FF2B5EF4-FFF2-40B4-BE49-F238E27FC236}">
                  <a16:creationId xmlns:a16="http://schemas.microsoft.com/office/drawing/2014/main" id="{04A9533F-10D5-B34F-689A-FE95552E3A78}"/>
                </a:ext>
              </a:extLst>
            </p:cNvPr>
            <p:cNvSpPr txBox="1"/>
            <p:nvPr/>
          </p:nvSpPr>
          <p:spPr>
            <a:xfrm rot="20324269">
              <a:off x="7472917" y="3153381"/>
              <a:ext cx="1659884" cy="2058642"/>
            </a:xfrm>
            <a:prstGeom prst="rect">
              <a:avLst/>
            </a:prstGeom>
          </p:spPr>
          <p:txBody>
            <a:bodyPr lIns="0" tIns="0" rIns="0" bIns="0" rtlCol="0" anchor="t">
              <a:spAutoFit/>
            </a:bodyPr>
            <a:lstStyle/>
            <a:p>
              <a:pPr algn="ctr">
                <a:lnSpc>
                  <a:spcPts val="2653"/>
                </a:lnSpc>
                <a:spcBef>
                  <a:spcPct val="0"/>
                </a:spcBef>
              </a:pPr>
              <a:r>
                <a:rPr lang="en-US" sz="1600" dirty="0">
                  <a:solidFill>
                    <a:srgbClr val="000000"/>
                  </a:solidFill>
                  <a:latin typeface="Nunito"/>
                </a:rPr>
                <a:t>needing more support</a:t>
              </a:r>
            </a:p>
          </p:txBody>
        </p:sp>
        <p:sp>
          <p:nvSpPr>
            <p:cNvPr id="8193" name="TextBox 26">
              <a:extLst>
                <a:ext uri="{FF2B5EF4-FFF2-40B4-BE49-F238E27FC236}">
                  <a16:creationId xmlns:a16="http://schemas.microsoft.com/office/drawing/2014/main" id="{DB2510C6-5B86-D14A-AB4F-F8B8BCB3285A}"/>
                </a:ext>
              </a:extLst>
            </p:cNvPr>
            <p:cNvSpPr txBox="1"/>
            <p:nvPr/>
          </p:nvSpPr>
          <p:spPr>
            <a:xfrm rot="20422433">
              <a:off x="1329348" y="6125301"/>
              <a:ext cx="1969837" cy="1173204"/>
            </a:xfrm>
            <a:prstGeom prst="rect">
              <a:avLst/>
            </a:prstGeom>
          </p:spPr>
          <p:txBody>
            <a:bodyPr wrap="square" lIns="0" tIns="0" rIns="0" bIns="0" rtlCol="0" anchor="t">
              <a:spAutoFit/>
            </a:bodyPr>
            <a:lstStyle/>
            <a:p>
              <a:pPr algn="ctr">
                <a:lnSpc>
                  <a:spcPts val="2340"/>
                </a:lnSpc>
                <a:spcBef>
                  <a:spcPct val="0"/>
                </a:spcBef>
              </a:pPr>
              <a:r>
                <a:rPr lang="en-US" sz="1600" dirty="0">
                  <a:solidFill>
                    <a:srgbClr val="000000"/>
                  </a:solidFill>
                  <a:latin typeface="Nunito"/>
                </a:rPr>
                <a:t>new information</a:t>
              </a:r>
            </a:p>
          </p:txBody>
        </p:sp>
      </p:grpSp>
      <p:sp>
        <p:nvSpPr>
          <p:cNvPr id="8194" name="TextBox 17">
            <a:extLst>
              <a:ext uri="{FF2B5EF4-FFF2-40B4-BE49-F238E27FC236}">
                <a16:creationId xmlns:a16="http://schemas.microsoft.com/office/drawing/2014/main" id="{FD689C4D-4A33-43CA-D0C7-79484F17AA3F}"/>
              </a:ext>
            </a:extLst>
          </p:cNvPr>
          <p:cNvSpPr txBox="1"/>
          <p:nvPr/>
        </p:nvSpPr>
        <p:spPr>
          <a:xfrm>
            <a:off x="1653588" y="2826321"/>
            <a:ext cx="1391588" cy="716543"/>
          </a:xfrm>
          <a:prstGeom prst="rect">
            <a:avLst/>
          </a:prstGeom>
        </p:spPr>
        <p:txBody>
          <a:bodyPr wrap="square" lIns="0" tIns="0" rIns="0" bIns="0" rtlCol="0" anchor="t">
            <a:spAutoFit/>
          </a:bodyPr>
          <a:lstStyle/>
          <a:p>
            <a:pPr algn="ctr">
              <a:lnSpc>
                <a:spcPts val="6579"/>
              </a:lnSpc>
              <a:spcBef>
                <a:spcPct val="0"/>
              </a:spcBef>
            </a:pPr>
            <a:r>
              <a:rPr lang="en-US" sz="2800" dirty="0">
                <a:solidFill>
                  <a:srgbClr val="000000"/>
                </a:solidFill>
                <a:latin typeface="More Sugar"/>
              </a:rPr>
              <a:t>Life</a:t>
            </a:r>
          </a:p>
        </p:txBody>
      </p:sp>
      <p:sp>
        <p:nvSpPr>
          <p:cNvPr id="8196" name="Folded Corner 13">
            <a:extLst>
              <a:ext uri="{FF2B5EF4-FFF2-40B4-BE49-F238E27FC236}">
                <a16:creationId xmlns:a16="http://schemas.microsoft.com/office/drawing/2014/main" id="{06430153-7D9A-138F-929A-FFC7751FACA1}"/>
              </a:ext>
            </a:extLst>
          </p:cNvPr>
          <p:cNvSpPr/>
          <p:nvPr/>
        </p:nvSpPr>
        <p:spPr>
          <a:xfrm>
            <a:off x="176022" y="6306840"/>
            <a:ext cx="2122754" cy="1792524"/>
          </a:xfrm>
          <a:prstGeom prst="foldedCorner">
            <a:avLst>
              <a:gd name="adj" fmla="val 27913"/>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400" dirty="0">
              <a:cs typeface="Calibri"/>
            </a:endParaRPr>
          </a:p>
          <a:p>
            <a:r>
              <a:rPr lang="en-GB" sz="1400" dirty="0">
                <a:cs typeface="Calibri"/>
              </a:rPr>
              <a:t>Next, draw a shape that represents your health condition, and fill it with words that you associate with your condition. It might look like this</a:t>
            </a:r>
            <a:endParaRPr lang="en-US" sz="1400" dirty="0"/>
          </a:p>
        </p:txBody>
      </p:sp>
      <p:sp>
        <p:nvSpPr>
          <p:cNvPr id="8198" name="Arrow: Left 8197">
            <a:extLst>
              <a:ext uri="{FF2B5EF4-FFF2-40B4-BE49-F238E27FC236}">
                <a16:creationId xmlns:a16="http://schemas.microsoft.com/office/drawing/2014/main" id="{76D76FD3-0325-AC1C-C1BC-29FA9106D2A8}"/>
              </a:ext>
            </a:extLst>
          </p:cNvPr>
          <p:cNvSpPr/>
          <p:nvPr/>
        </p:nvSpPr>
        <p:spPr>
          <a:xfrm>
            <a:off x="5375092" y="3908577"/>
            <a:ext cx="1438731" cy="3322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0" name="Arrow: Right 8199">
            <a:extLst>
              <a:ext uri="{FF2B5EF4-FFF2-40B4-BE49-F238E27FC236}">
                <a16:creationId xmlns:a16="http://schemas.microsoft.com/office/drawing/2014/main" id="{30326126-E8D9-9442-2FAF-E4F35977F7C0}"/>
              </a:ext>
            </a:extLst>
          </p:cNvPr>
          <p:cNvSpPr/>
          <p:nvPr/>
        </p:nvSpPr>
        <p:spPr>
          <a:xfrm>
            <a:off x="341194" y="7755624"/>
            <a:ext cx="1312394" cy="29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860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7">
            <a:extLst>
              <a:ext uri="{FF2B5EF4-FFF2-40B4-BE49-F238E27FC236}">
                <a16:creationId xmlns:a16="http://schemas.microsoft.com/office/drawing/2014/main" id="{FFBACC6D-B956-68B9-7A54-C612D003C343}"/>
              </a:ext>
            </a:extLst>
          </p:cNvPr>
          <p:cNvSpPr txBox="1">
            <a:spLocks/>
          </p:cNvSpPr>
          <p:nvPr/>
        </p:nvSpPr>
        <p:spPr bwMode="auto">
          <a:xfrm>
            <a:off x="6083796" y="176926"/>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6</a:t>
            </a:fld>
            <a:endParaRPr lang="en-GB" altLang="en-US" sz="789" dirty="0"/>
          </a:p>
        </p:txBody>
      </p:sp>
      <p:sp>
        <p:nvSpPr>
          <p:cNvPr id="10" name="Oval 9">
            <a:extLst>
              <a:ext uri="{FF2B5EF4-FFF2-40B4-BE49-F238E27FC236}">
                <a16:creationId xmlns:a16="http://schemas.microsoft.com/office/drawing/2014/main" id="{65B96EDA-BEAB-7FBE-6DF0-100B13AF51B4}"/>
              </a:ext>
            </a:extLst>
          </p:cNvPr>
          <p:cNvSpPr/>
          <p:nvPr/>
        </p:nvSpPr>
        <p:spPr>
          <a:xfrm>
            <a:off x="6139122" y="242164"/>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363A06BF-69E9-3B90-887B-6C8E206F8E60}"/>
              </a:ext>
            </a:extLst>
          </p:cNvPr>
          <p:cNvSpPr>
            <a:spLocks noGrp="1"/>
          </p:cNvSpPr>
          <p:nvPr>
            <p:ph type="ftr" sz="quarter" idx="11"/>
          </p:nvPr>
        </p:nvSpPr>
        <p:spPr>
          <a:xfrm>
            <a:off x="3914364" y="9713286"/>
            <a:ext cx="2910000" cy="677493"/>
          </a:xfrm>
        </p:spPr>
        <p:txBody>
          <a:bodyPr/>
          <a:lstStyle/>
          <a:p>
            <a:pPr>
              <a:defRPr/>
            </a:pPr>
            <a:r>
              <a:rPr lang="en-GB" sz="1100" dirty="0"/>
              <a:t>Developed by: </a:t>
            </a:r>
          </a:p>
          <a:p>
            <a:pPr>
              <a:defRPr/>
            </a:pPr>
            <a:r>
              <a:rPr lang="en-GB" sz="1100" dirty="0"/>
              <a:t>Dr Hayley Thompson  (Principal Clinical Psychologist) and </a:t>
            </a:r>
            <a:r>
              <a:rPr lang="en-US" sz="1100" dirty="0" err="1">
                <a:solidFill>
                  <a:schemeClr val="bg1">
                    <a:lumMod val="50000"/>
                  </a:schemeClr>
                </a:solidFill>
              </a:rPr>
              <a:t>Torileigh</a:t>
            </a:r>
            <a:r>
              <a:rPr lang="en-US" sz="1100" dirty="0">
                <a:solidFill>
                  <a:schemeClr val="bg1">
                    <a:lumMod val="50000"/>
                  </a:schemeClr>
                </a:solidFill>
              </a:rPr>
              <a:t> Matthews (Trainee Clinical Psychologist)</a:t>
            </a:r>
            <a:endParaRPr lang="en-GB" sz="1100" dirty="0">
              <a:solidFill>
                <a:schemeClr val="bg1">
                  <a:lumMod val="50000"/>
                </a:schemeClr>
              </a:solidFill>
            </a:endParaRPr>
          </a:p>
        </p:txBody>
      </p:sp>
      <p:sp>
        <p:nvSpPr>
          <p:cNvPr id="6" name="Title 1">
            <a:extLst>
              <a:ext uri="{FF2B5EF4-FFF2-40B4-BE49-F238E27FC236}">
                <a16:creationId xmlns:a16="http://schemas.microsoft.com/office/drawing/2014/main" id="{9F3F71BF-DACE-3053-6955-4225399A7A23}"/>
              </a:ext>
            </a:extLst>
          </p:cNvPr>
          <p:cNvSpPr>
            <a:spLocks noGrp="1"/>
          </p:cNvSpPr>
          <p:nvPr>
            <p:ph type="title"/>
          </p:nvPr>
        </p:nvSpPr>
        <p:spPr>
          <a:xfrm>
            <a:off x="2110831" y="-170075"/>
            <a:ext cx="3556048" cy="1108306"/>
          </a:xfrm>
        </p:spPr>
        <p:txBody>
          <a:bodyPr/>
          <a:lstStyle/>
          <a:p>
            <a:pPr eaLnBrk="1" hangingPunct="1"/>
            <a:r>
              <a:rPr lang="en-GB" altLang="en-US" sz="1579" u="sng" dirty="0"/>
              <a:t>Adjusting to a Health Condition</a:t>
            </a:r>
          </a:p>
        </p:txBody>
      </p:sp>
      <p:sp>
        <p:nvSpPr>
          <p:cNvPr id="9" name="Content Placeholder 2">
            <a:extLst>
              <a:ext uri="{FF2B5EF4-FFF2-40B4-BE49-F238E27FC236}">
                <a16:creationId xmlns:a16="http://schemas.microsoft.com/office/drawing/2014/main" id="{12264F78-0A1F-CA96-8E50-CBBC9B6061D6}"/>
              </a:ext>
            </a:extLst>
          </p:cNvPr>
          <p:cNvSpPr txBox="1">
            <a:spLocks/>
          </p:cNvSpPr>
          <p:nvPr/>
        </p:nvSpPr>
        <p:spPr bwMode="auto">
          <a:xfrm>
            <a:off x="166254" y="686320"/>
            <a:ext cx="7227163" cy="614223"/>
          </a:xfrm>
          <a:prstGeom prst="rect">
            <a:avLst/>
          </a:prstGeom>
          <a:no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eaLnBrk="1" hangingPunct="1">
              <a:buNone/>
              <a:defRPr/>
            </a:pPr>
            <a:r>
              <a:rPr lang="en-GB" sz="1400" dirty="0">
                <a:cs typeface="Calibri"/>
              </a:rPr>
              <a:t>Over time, how we feel about our health condition can change. The health condition itself can feel smaller and like it takes up less of our time. And we start to grow our life around it. </a:t>
            </a:r>
          </a:p>
          <a:p>
            <a:pPr marL="0" indent="0" eaLnBrk="1" hangingPunct="1">
              <a:buNone/>
              <a:defRPr/>
            </a:pPr>
            <a:endParaRPr lang="en-GB" sz="1400" dirty="0">
              <a:cs typeface="Calibri"/>
            </a:endParaRPr>
          </a:p>
          <a:p>
            <a:pPr marL="0" indent="0" eaLnBrk="1" hangingPunct="1">
              <a:buNone/>
              <a:defRPr/>
            </a:pPr>
            <a:endParaRPr lang="en-GB" sz="1400" dirty="0">
              <a:cs typeface="Calibri"/>
            </a:endParaRPr>
          </a:p>
          <a:p>
            <a:pPr marL="0" indent="0" eaLnBrk="1" hangingPunct="1">
              <a:buNone/>
              <a:defRPr/>
            </a:pPr>
            <a:endParaRPr lang="en-GB" sz="1400" dirty="0">
              <a:cs typeface="Calibri"/>
            </a:endParaRPr>
          </a:p>
          <a:p>
            <a:pPr eaLnBrk="1" hangingPunct="1">
              <a:buFontTx/>
              <a:buChar char="-"/>
              <a:defRPr/>
            </a:pPr>
            <a:endParaRPr lang="en-GB" sz="1350" dirty="0">
              <a:cs typeface="Calibri"/>
            </a:endParaRPr>
          </a:p>
        </p:txBody>
      </p:sp>
      <p:sp>
        <p:nvSpPr>
          <p:cNvPr id="14" name="Folded Corner 13">
            <a:extLst>
              <a:ext uri="{FF2B5EF4-FFF2-40B4-BE49-F238E27FC236}">
                <a16:creationId xmlns:a16="http://schemas.microsoft.com/office/drawing/2014/main" id="{14ED2AE7-922A-6DC4-0511-E02A13CBC651}"/>
              </a:ext>
            </a:extLst>
          </p:cNvPr>
          <p:cNvSpPr/>
          <p:nvPr/>
        </p:nvSpPr>
        <p:spPr>
          <a:xfrm>
            <a:off x="345343" y="7786975"/>
            <a:ext cx="3264850" cy="2214653"/>
          </a:xfrm>
          <a:prstGeom prst="foldedCorner">
            <a:avLst>
              <a:gd name="adj" fmla="val 27913"/>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400" dirty="0">
              <a:cs typeface="Calibri"/>
            </a:endParaRPr>
          </a:p>
          <a:p>
            <a:endParaRPr lang="en-GB" sz="1400" dirty="0">
              <a:cs typeface="Calibri"/>
            </a:endParaRPr>
          </a:p>
          <a:p>
            <a:r>
              <a:rPr lang="en-GB" sz="1400" dirty="0">
                <a:cs typeface="Calibri"/>
              </a:rPr>
              <a:t>The goal of adjustment is to feel like your health condition is just a part of you, rather than it defining you. Adjustment is when you live your life alongside your condition, without it always feeling like it takes over. We give it the attention it needs but still focus on the things that are important to us. </a:t>
            </a:r>
            <a:endParaRPr lang="en-US" sz="1400" dirty="0"/>
          </a:p>
        </p:txBody>
      </p:sp>
      <p:sp>
        <p:nvSpPr>
          <p:cNvPr id="3" name="Freeform 3">
            <a:extLst>
              <a:ext uri="{FF2B5EF4-FFF2-40B4-BE49-F238E27FC236}">
                <a16:creationId xmlns:a16="http://schemas.microsoft.com/office/drawing/2014/main" id="{92552A1B-FBC7-20D7-6682-4C2D95E891E2}"/>
              </a:ext>
            </a:extLst>
          </p:cNvPr>
          <p:cNvSpPr/>
          <p:nvPr/>
        </p:nvSpPr>
        <p:spPr>
          <a:xfrm rot="-6342428">
            <a:off x="820946" y="1549717"/>
            <a:ext cx="5820723" cy="6157847"/>
          </a:xfrm>
          <a:custGeom>
            <a:avLst/>
            <a:gdLst/>
            <a:ahLst/>
            <a:cxnLst/>
            <a:rect l="l" t="t" r="r" b="b"/>
            <a:pathLst>
              <a:path w="8277678" h="8962053">
                <a:moveTo>
                  <a:pt x="0" y="0"/>
                </a:moveTo>
                <a:lnTo>
                  <a:pt x="8277677" y="0"/>
                </a:lnTo>
                <a:lnTo>
                  <a:pt x="8277677" y="8962053"/>
                </a:lnTo>
                <a:lnTo>
                  <a:pt x="0" y="89620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4">
            <a:extLst>
              <a:ext uri="{FF2B5EF4-FFF2-40B4-BE49-F238E27FC236}">
                <a16:creationId xmlns:a16="http://schemas.microsoft.com/office/drawing/2014/main" id="{983C0793-C938-DB38-7E5F-4CFD86CC628C}"/>
              </a:ext>
            </a:extLst>
          </p:cNvPr>
          <p:cNvSpPr txBox="1"/>
          <p:nvPr/>
        </p:nvSpPr>
        <p:spPr>
          <a:xfrm>
            <a:off x="4114662" y="2303420"/>
            <a:ext cx="791570" cy="338554"/>
          </a:xfrm>
          <a:prstGeom prst="rect">
            <a:avLst/>
          </a:prstGeom>
          <a:noFill/>
        </p:spPr>
        <p:txBody>
          <a:bodyPr wrap="square" rtlCol="0">
            <a:spAutoFit/>
          </a:bodyPr>
          <a:lstStyle/>
          <a:p>
            <a:r>
              <a:rPr lang="en-GB" sz="1600" dirty="0"/>
              <a:t>Family</a:t>
            </a:r>
          </a:p>
        </p:txBody>
      </p:sp>
      <p:sp>
        <p:nvSpPr>
          <p:cNvPr id="7" name="TextBox 6">
            <a:extLst>
              <a:ext uri="{FF2B5EF4-FFF2-40B4-BE49-F238E27FC236}">
                <a16:creationId xmlns:a16="http://schemas.microsoft.com/office/drawing/2014/main" id="{236CC48A-FE87-9EF2-8C05-F9F2FD675438}"/>
              </a:ext>
            </a:extLst>
          </p:cNvPr>
          <p:cNvSpPr txBox="1"/>
          <p:nvPr/>
        </p:nvSpPr>
        <p:spPr>
          <a:xfrm>
            <a:off x="5037013" y="1479570"/>
            <a:ext cx="664702" cy="338554"/>
          </a:xfrm>
          <a:prstGeom prst="rect">
            <a:avLst/>
          </a:prstGeom>
          <a:noFill/>
        </p:spPr>
        <p:txBody>
          <a:bodyPr wrap="square" rtlCol="0">
            <a:spAutoFit/>
          </a:bodyPr>
          <a:lstStyle/>
          <a:p>
            <a:r>
              <a:rPr lang="en-GB" sz="1600" dirty="0"/>
              <a:t>Fun</a:t>
            </a:r>
          </a:p>
        </p:txBody>
      </p:sp>
      <p:sp>
        <p:nvSpPr>
          <p:cNvPr id="8" name="TextBox 7">
            <a:extLst>
              <a:ext uri="{FF2B5EF4-FFF2-40B4-BE49-F238E27FC236}">
                <a16:creationId xmlns:a16="http://schemas.microsoft.com/office/drawing/2014/main" id="{F49E6388-D2F5-E4B7-8EEA-A8EB38921B60}"/>
              </a:ext>
            </a:extLst>
          </p:cNvPr>
          <p:cNvSpPr txBox="1"/>
          <p:nvPr/>
        </p:nvSpPr>
        <p:spPr>
          <a:xfrm rot="780000">
            <a:off x="4901755" y="3352464"/>
            <a:ext cx="1357660" cy="584775"/>
          </a:xfrm>
          <a:prstGeom prst="rect">
            <a:avLst/>
          </a:prstGeom>
          <a:noFill/>
        </p:spPr>
        <p:txBody>
          <a:bodyPr wrap="square" rtlCol="0">
            <a:spAutoFit/>
          </a:bodyPr>
          <a:lstStyle/>
          <a:p>
            <a:r>
              <a:rPr lang="en-GB" sz="1600" dirty="0"/>
              <a:t>Doing well at school</a:t>
            </a:r>
          </a:p>
        </p:txBody>
      </p:sp>
      <p:sp>
        <p:nvSpPr>
          <p:cNvPr id="12" name="TextBox 11">
            <a:extLst>
              <a:ext uri="{FF2B5EF4-FFF2-40B4-BE49-F238E27FC236}">
                <a16:creationId xmlns:a16="http://schemas.microsoft.com/office/drawing/2014/main" id="{2E707955-5FF9-2451-7D8D-3B8008A248E6}"/>
              </a:ext>
            </a:extLst>
          </p:cNvPr>
          <p:cNvSpPr txBox="1"/>
          <p:nvPr/>
        </p:nvSpPr>
        <p:spPr>
          <a:xfrm>
            <a:off x="1099546" y="3644851"/>
            <a:ext cx="1229205" cy="584775"/>
          </a:xfrm>
          <a:prstGeom prst="rect">
            <a:avLst/>
          </a:prstGeom>
          <a:noFill/>
        </p:spPr>
        <p:txBody>
          <a:bodyPr wrap="square" rtlCol="0">
            <a:spAutoFit/>
          </a:bodyPr>
          <a:lstStyle/>
          <a:p>
            <a:r>
              <a:rPr lang="en-GB" sz="1600" dirty="0"/>
              <a:t>Time to do my Hobbies</a:t>
            </a:r>
          </a:p>
        </p:txBody>
      </p:sp>
      <p:sp>
        <p:nvSpPr>
          <p:cNvPr id="13" name="TextBox 12">
            <a:extLst>
              <a:ext uri="{FF2B5EF4-FFF2-40B4-BE49-F238E27FC236}">
                <a16:creationId xmlns:a16="http://schemas.microsoft.com/office/drawing/2014/main" id="{7004D34D-78ED-44BF-53DE-4611D87A9DAA}"/>
              </a:ext>
            </a:extLst>
          </p:cNvPr>
          <p:cNvSpPr txBox="1"/>
          <p:nvPr/>
        </p:nvSpPr>
        <p:spPr>
          <a:xfrm rot="-1080000">
            <a:off x="3189351" y="6168237"/>
            <a:ext cx="1357660" cy="584775"/>
          </a:xfrm>
          <a:prstGeom prst="rect">
            <a:avLst/>
          </a:prstGeom>
          <a:noFill/>
        </p:spPr>
        <p:txBody>
          <a:bodyPr wrap="square" rtlCol="0">
            <a:spAutoFit/>
          </a:bodyPr>
          <a:lstStyle/>
          <a:p>
            <a:r>
              <a:rPr lang="en-GB" sz="1600" dirty="0"/>
              <a:t>Meeting new people</a:t>
            </a:r>
          </a:p>
        </p:txBody>
      </p:sp>
      <p:sp>
        <p:nvSpPr>
          <p:cNvPr id="20" name="TextBox 19">
            <a:extLst>
              <a:ext uri="{FF2B5EF4-FFF2-40B4-BE49-F238E27FC236}">
                <a16:creationId xmlns:a16="http://schemas.microsoft.com/office/drawing/2014/main" id="{962CDE01-AE7E-C96C-A2A3-57CCC1E75DD8}"/>
              </a:ext>
            </a:extLst>
          </p:cNvPr>
          <p:cNvSpPr txBox="1"/>
          <p:nvPr/>
        </p:nvSpPr>
        <p:spPr>
          <a:xfrm>
            <a:off x="1318363" y="5160531"/>
            <a:ext cx="791570" cy="338554"/>
          </a:xfrm>
          <a:prstGeom prst="rect">
            <a:avLst/>
          </a:prstGeom>
          <a:noFill/>
        </p:spPr>
        <p:txBody>
          <a:bodyPr wrap="square" rtlCol="0">
            <a:spAutoFit/>
          </a:bodyPr>
          <a:lstStyle/>
          <a:p>
            <a:r>
              <a:rPr lang="en-GB" sz="1600" dirty="0"/>
              <a:t>Friends</a:t>
            </a:r>
          </a:p>
        </p:txBody>
      </p:sp>
      <p:grpSp>
        <p:nvGrpSpPr>
          <p:cNvPr id="21" name="Group 14">
            <a:extLst>
              <a:ext uri="{FF2B5EF4-FFF2-40B4-BE49-F238E27FC236}">
                <a16:creationId xmlns:a16="http://schemas.microsoft.com/office/drawing/2014/main" id="{1A97EFC7-60C0-F859-DE1C-4E6396A40679}"/>
              </a:ext>
            </a:extLst>
          </p:cNvPr>
          <p:cNvGrpSpPr/>
          <p:nvPr/>
        </p:nvGrpSpPr>
        <p:grpSpPr>
          <a:xfrm>
            <a:off x="2972694" y="3498181"/>
            <a:ext cx="2729021" cy="1957984"/>
            <a:chOff x="1511925" y="1780020"/>
            <a:chExt cx="9133294" cy="8745937"/>
          </a:xfrm>
        </p:grpSpPr>
        <p:sp>
          <p:nvSpPr>
            <p:cNvPr id="22" name="Freeform 15">
              <a:extLst>
                <a:ext uri="{FF2B5EF4-FFF2-40B4-BE49-F238E27FC236}">
                  <a16:creationId xmlns:a16="http://schemas.microsoft.com/office/drawing/2014/main" id="{FA83B114-5322-5451-3DC1-2699B943F44D}"/>
                </a:ext>
              </a:extLst>
            </p:cNvPr>
            <p:cNvSpPr/>
            <p:nvPr/>
          </p:nvSpPr>
          <p:spPr>
            <a:xfrm rot="7682475">
              <a:off x="1898964" y="1779703"/>
              <a:ext cx="8745937" cy="8746572"/>
            </a:xfrm>
            <a:custGeom>
              <a:avLst/>
              <a:gdLst/>
              <a:ahLst/>
              <a:cxnLst/>
              <a:rect l="l" t="t" r="r" b="b"/>
              <a:pathLst>
                <a:path w="8229377" h="8909759">
                  <a:moveTo>
                    <a:pt x="0" y="0"/>
                  </a:moveTo>
                  <a:lnTo>
                    <a:pt x="8229377" y="0"/>
                  </a:lnTo>
                  <a:lnTo>
                    <a:pt x="8229377" y="8909759"/>
                  </a:lnTo>
                  <a:lnTo>
                    <a:pt x="0" y="89097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3" name="TextBox 16">
              <a:extLst>
                <a:ext uri="{FF2B5EF4-FFF2-40B4-BE49-F238E27FC236}">
                  <a16:creationId xmlns:a16="http://schemas.microsoft.com/office/drawing/2014/main" id="{11AE3633-B410-151D-9785-6D9ABE168C12}"/>
                </a:ext>
              </a:extLst>
            </p:cNvPr>
            <p:cNvSpPr txBox="1"/>
            <p:nvPr/>
          </p:nvSpPr>
          <p:spPr>
            <a:xfrm rot="21540000">
              <a:off x="2806303" y="2225463"/>
              <a:ext cx="3524905" cy="1718475"/>
            </a:xfrm>
            <a:prstGeom prst="rect">
              <a:avLst/>
            </a:prstGeom>
          </p:spPr>
          <p:txBody>
            <a:bodyPr wrap="square" lIns="0" tIns="0" rIns="0" bIns="0" rtlCol="0" anchor="t">
              <a:spAutoFit/>
            </a:bodyPr>
            <a:lstStyle/>
            <a:p>
              <a:pPr algn="ctr">
                <a:lnSpc>
                  <a:spcPts val="3645"/>
                </a:lnSpc>
                <a:spcBef>
                  <a:spcPct val="0"/>
                </a:spcBef>
              </a:pPr>
              <a:r>
                <a:rPr lang="en-US" sz="1000" dirty="0">
                  <a:solidFill>
                    <a:srgbClr val="000000"/>
                  </a:solidFill>
                  <a:latin typeface="Nunito"/>
                </a:rPr>
                <a:t>What can I eat?</a:t>
              </a:r>
              <a:endParaRPr lang="en-US" sz="1600" dirty="0">
                <a:solidFill>
                  <a:srgbClr val="000000"/>
                </a:solidFill>
                <a:latin typeface="Nunito"/>
              </a:endParaRPr>
            </a:p>
          </p:txBody>
        </p:sp>
        <p:sp>
          <p:nvSpPr>
            <p:cNvPr id="24" name="TextBox 17">
              <a:extLst>
                <a:ext uri="{FF2B5EF4-FFF2-40B4-BE49-F238E27FC236}">
                  <a16:creationId xmlns:a16="http://schemas.microsoft.com/office/drawing/2014/main" id="{EEFCBC6F-49D9-8364-B083-293E0BD44E90}"/>
                </a:ext>
              </a:extLst>
            </p:cNvPr>
            <p:cNvSpPr txBox="1"/>
            <p:nvPr/>
          </p:nvSpPr>
          <p:spPr>
            <a:xfrm>
              <a:off x="3265310" y="3772859"/>
              <a:ext cx="6524304" cy="3018213"/>
            </a:xfrm>
            <a:prstGeom prst="rect">
              <a:avLst/>
            </a:prstGeom>
          </p:spPr>
          <p:txBody>
            <a:bodyPr wrap="square" lIns="0" tIns="0" rIns="0" bIns="0" rtlCol="0" anchor="t">
              <a:spAutoFit/>
            </a:bodyPr>
            <a:lstStyle/>
            <a:p>
              <a:pPr algn="ctr">
                <a:lnSpc>
                  <a:spcPts val="6579"/>
                </a:lnSpc>
                <a:spcBef>
                  <a:spcPct val="0"/>
                </a:spcBef>
              </a:pPr>
              <a:r>
                <a:rPr lang="en-US" sz="1400" dirty="0">
                  <a:solidFill>
                    <a:srgbClr val="000000"/>
                  </a:solidFill>
                  <a:latin typeface="More Sugar"/>
                </a:rPr>
                <a:t>Health Condition</a:t>
              </a:r>
            </a:p>
          </p:txBody>
        </p:sp>
        <p:sp>
          <p:nvSpPr>
            <p:cNvPr id="26" name="TextBox 19">
              <a:extLst>
                <a:ext uri="{FF2B5EF4-FFF2-40B4-BE49-F238E27FC236}">
                  <a16:creationId xmlns:a16="http://schemas.microsoft.com/office/drawing/2014/main" id="{2BD68F51-F80E-BED1-135C-941A766B2F99}"/>
                </a:ext>
              </a:extLst>
            </p:cNvPr>
            <p:cNvSpPr txBox="1"/>
            <p:nvPr/>
          </p:nvSpPr>
          <p:spPr>
            <a:xfrm>
              <a:off x="6271931" y="6435572"/>
              <a:ext cx="2718585" cy="1765666"/>
            </a:xfrm>
            <a:prstGeom prst="rect">
              <a:avLst/>
            </a:prstGeom>
          </p:spPr>
          <p:txBody>
            <a:bodyPr wrap="square" lIns="0" tIns="0" rIns="0" bIns="0" rtlCol="0" anchor="t">
              <a:spAutoFit/>
            </a:bodyPr>
            <a:lstStyle/>
            <a:p>
              <a:pPr algn="ctr">
                <a:lnSpc>
                  <a:spcPts val="3645"/>
                </a:lnSpc>
                <a:spcBef>
                  <a:spcPct val="0"/>
                </a:spcBef>
              </a:pPr>
              <a:r>
                <a:rPr lang="en-US" sz="1000" dirty="0">
                  <a:solidFill>
                    <a:srgbClr val="000000"/>
                  </a:solidFill>
                  <a:latin typeface="Nunito"/>
                </a:rPr>
                <a:t>Medication </a:t>
              </a:r>
            </a:p>
          </p:txBody>
        </p:sp>
        <p:sp>
          <p:nvSpPr>
            <p:cNvPr id="27" name="TextBox 20">
              <a:extLst>
                <a:ext uri="{FF2B5EF4-FFF2-40B4-BE49-F238E27FC236}">
                  <a16:creationId xmlns:a16="http://schemas.microsoft.com/office/drawing/2014/main" id="{6F24A597-6239-222B-3177-24F6040ED5F3}"/>
                </a:ext>
              </a:extLst>
            </p:cNvPr>
            <p:cNvSpPr txBox="1"/>
            <p:nvPr/>
          </p:nvSpPr>
          <p:spPr>
            <a:xfrm rot="20422433">
              <a:off x="7224825" y="8535007"/>
              <a:ext cx="1659884" cy="1331819"/>
            </a:xfrm>
            <a:prstGeom prst="rect">
              <a:avLst/>
            </a:prstGeom>
          </p:spPr>
          <p:txBody>
            <a:bodyPr lIns="0" tIns="0" rIns="0" bIns="0" rtlCol="0" anchor="t">
              <a:spAutoFit/>
            </a:bodyPr>
            <a:lstStyle/>
            <a:p>
              <a:pPr algn="ctr">
                <a:lnSpc>
                  <a:spcPts val="2653"/>
                </a:lnSpc>
                <a:spcBef>
                  <a:spcPct val="0"/>
                </a:spcBef>
              </a:pPr>
              <a:r>
                <a:rPr lang="en-US" sz="1000" dirty="0">
                  <a:solidFill>
                    <a:srgbClr val="000000"/>
                  </a:solidFill>
                  <a:latin typeface="Nunito"/>
                </a:rPr>
                <a:t>Hospital </a:t>
              </a:r>
            </a:p>
          </p:txBody>
        </p:sp>
        <p:sp>
          <p:nvSpPr>
            <p:cNvPr id="28" name="TextBox 21">
              <a:extLst>
                <a:ext uri="{FF2B5EF4-FFF2-40B4-BE49-F238E27FC236}">
                  <a16:creationId xmlns:a16="http://schemas.microsoft.com/office/drawing/2014/main" id="{C01DE28D-E001-50BF-B1CD-98A57EF055CC}"/>
                </a:ext>
              </a:extLst>
            </p:cNvPr>
            <p:cNvSpPr txBox="1"/>
            <p:nvPr/>
          </p:nvSpPr>
          <p:spPr>
            <a:xfrm rot="603357">
              <a:off x="3864940" y="5990437"/>
              <a:ext cx="2616339" cy="1331819"/>
            </a:xfrm>
            <a:prstGeom prst="rect">
              <a:avLst/>
            </a:prstGeom>
          </p:spPr>
          <p:txBody>
            <a:bodyPr wrap="square" lIns="0" tIns="0" rIns="0" bIns="0" rtlCol="0" anchor="t">
              <a:spAutoFit/>
            </a:bodyPr>
            <a:lstStyle/>
            <a:p>
              <a:pPr algn="ctr">
                <a:lnSpc>
                  <a:spcPts val="2653"/>
                </a:lnSpc>
                <a:spcBef>
                  <a:spcPct val="0"/>
                </a:spcBef>
              </a:pPr>
              <a:endParaRPr lang="en-US" sz="1000" dirty="0">
                <a:solidFill>
                  <a:srgbClr val="000000"/>
                </a:solidFill>
                <a:latin typeface="Nunito"/>
              </a:endParaRPr>
            </a:p>
          </p:txBody>
        </p:sp>
        <p:sp>
          <p:nvSpPr>
            <p:cNvPr id="29" name="TextBox 22">
              <a:extLst>
                <a:ext uri="{FF2B5EF4-FFF2-40B4-BE49-F238E27FC236}">
                  <a16:creationId xmlns:a16="http://schemas.microsoft.com/office/drawing/2014/main" id="{67EAA5AD-D0F3-59B2-F4AC-BE447BAF27CC}"/>
                </a:ext>
              </a:extLst>
            </p:cNvPr>
            <p:cNvSpPr txBox="1"/>
            <p:nvPr/>
          </p:nvSpPr>
          <p:spPr>
            <a:xfrm rot="603357">
              <a:off x="2524893" y="3621211"/>
              <a:ext cx="2616781" cy="1331819"/>
            </a:xfrm>
            <a:prstGeom prst="rect">
              <a:avLst/>
            </a:prstGeom>
          </p:spPr>
          <p:txBody>
            <a:bodyPr wrap="square" lIns="0" tIns="0" rIns="0" bIns="0" rtlCol="0" anchor="t">
              <a:spAutoFit/>
            </a:bodyPr>
            <a:lstStyle/>
            <a:p>
              <a:pPr algn="ctr">
                <a:lnSpc>
                  <a:spcPts val="2653"/>
                </a:lnSpc>
                <a:spcBef>
                  <a:spcPct val="0"/>
                </a:spcBef>
              </a:pPr>
              <a:r>
                <a:rPr lang="en-US" sz="1000" dirty="0">
                  <a:solidFill>
                    <a:srgbClr val="000000"/>
                  </a:solidFill>
                  <a:latin typeface="Nunito"/>
                </a:rPr>
                <a:t>Worry</a:t>
              </a:r>
            </a:p>
          </p:txBody>
        </p:sp>
        <p:sp>
          <p:nvSpPr>
            <p:cNvPr id="30" name="TextBox 23">
              <a:extLst>
                <a:ext uri="{FF2B5EF4-FFF2-40B4-BE49-F238E27FC236}">
                  <a16:creationId xmlns:a16="http://schemas.microsoft.com/office/drawing/2014/main" id="{04A9533F-10D5-B34F-689A-FE95552E3A78}"/>
                </a:ext>
              </a:extLst>
            </p:cNvPr>
            <p:cNvSpPr txBox="1"/>
            <p:nvPr/>
          </p:nvSpPr>
          <p:spPr>
            <a:xfrm rot="660000">
              <a:off x="5217149" y="3908923"/>
              <a:ext cx="4264419" cy="1331819"/>
            </a:xfrm>
            <a:prstGeom prst="rect">
              <a:avLst/>
            </a:prstGeom>
          </p:spPr>
          <p:txBody>
            <a:bodyPr wrap="square" lIns="0" tIns="0" rIns="0" bIns="0" rtlCol="0" anchor="t">
              <a:spAutoFit/>
            </a:bodyPr>
            <a:lstStyle/>
            <a:p>
              <a:pPr algn="ctr">
                <a:lnSpc>
                  <a:spcPts val="2653"/>
                </a:lnSpc>
                <a:spcBef>
                  <a:spcPct val="0"/>
                </a:spcBef>
              </a:pPr>
              <a:r>
                <a:rPr lang="en-US" sz="1000" dirty="0">
                  <a:solidFill>
                    <a:srgbClr val="000000"/>
                  </a:solidFill>
                  <a:latin typeface="Nunito"/>
                </a:rPr>
                <a:t>needing more support</a:t>
              </a:r>
            </a:p>
          </p:txBody>
        </p:sp>
        <p:sp>
          <p:nvSpPr>
            <p:cNvPr id="8193" name="TextBox 26">
              <a:extLst>
                <a:ext uri="{FF2B5EF4-FFF2-40B4-BE49-F238E27FC236}">
                  <a16:creationId xmlns:a16="http://schemas.microsoft.com/office/drawing/2014/main" id="{DB2510C6-5B86-D14A-AB4F-F8B8BCB3285A}"/>
                </a:ext>
              </a:extLst>
            </p:cNvPr>
            <p:cNvSpPr txBox="1"/>
            <p:nvPr/>
          </p:nvSpPr>
          <p:spPr>
            <a:xfrm rot="20422433">
              <a:off x="1511925" y="5156993"/>
              <a:ext cx="3906145" cy="1159967"/>
            </a:xfrm>
            <a:prstGeom prst="rect">
              <a:avLst/>
            </a:prstGeom>
          </p:spPr>
          <p:txBody>
            <a:bodyPr wrap="square" lIns="0" tIns="0" rIns="0" bIns="0" rtlCol="0" anchor="t">
              <a:spAutoFit/>
            </a:bodyPr>
            <a:lstStyle/>
            <a:p>
              <a:pPr algn="ctr">
                <a:lnSpc>
                  <a:spcPts val="2340"/>
                </a:lnSpc>
                <a:spcBef>
                  <a:spcPct val="0"/>
                </a:spcBef>
              </a:pPr>
              <a:r>
                <a:rPr lang="en-US" sz="1000" dirty="0">
                  <a:solidFill>
                    <a:srgbClr val="000000"/>
                  </a:solidFill>
                  <a:latin typeface="Nunito"/>
                </a:rPr>
                <a:t>new information</a:t>
              </a:r>
            </a:p>
          </p:txBody>
        </p:sp>
      </p:grpSp>
      <p:sp>
        <p:nvSpPr>
          <p:cNvPr id="8194" name="TextBox 17">
            <a:extLst>
              <a:ext uri="{FF2B5EF4-FFF2-40B4-BE49-F238E27FC236}">
                <a16:creationId xmlns:a16="http://schemas.microsoft.com/office/drawing/2014/main" id="{FD689C4D-4A33-43CA-D0C7-79484F17AA3F}"/>
              </a:ext>
            </a:extLst>
          </p:cNvPr>
          <p:cNvSpPr txBox="1"/>
          <p:nvPr/>
        </p:nvSpPr>
        <p:spPr>
          <a:xfrm>
            <a:off x="2256129" y="4638681"/>
            <a:ext cx="1391588" cy="716543"/>
          </a:xfrm>
          <a:prstGeom prst="rect">
            <a:avLst/>
          </a:prstGeom>
        </p:spPr>
        <p:txBody>
          <a:bodyPr wrap="square" lIns="0" tIns="0" rIns="0" bIns="0" rtlCol="0" anchor="t">
            <a:spAutoFit/>
          </a:bodyPr>
          <a:lstStyle/>
          <a:p>
            <a:pPr algn="ctr">
              <a:lnSpc>
                <a:spcPts val="6579"/>
              </a:lnSpc>
              <a:spcBef>
                <a:spcPct val="0"/>
              </a:spcBef>
            </a:pPr>
            <a:r>
              <a:rPr lang="en-US" sz="2800" dirty="0">
                <a:solidFill>
                  <a:srgbClr val="000000"/>
                </a:solidFill>
                <a:latin typeface="More Sugar"/>
              </a:rPr>
              <a:t>Life</a:t>
            </a:r>
          </a:p>
        </p:txBody>
      </p:sp>
      <p:sp>
        <p:nvSpPr>
          <p:cNvPr id="8196" name="Folded Corner 13">
            <a:extLst>
              <a:ext uri="{FF2B5EF4-FFF2-40B4-BE49-F238E27FC236}">
                <a16:creationId xmlns:a16="http://schemas.microsoft.com/office/drawing/2014/main" id="{06430153-7D9A-138F-929A-FFC7751FACA1}"/>
              </a:ext>
            </a:extLst>
          </p:cNvPr>
          <p:cNvSpPr/>
          <p:nvPr/>
        </p:nvSpPr>
        <p:spPr>
          <a:xfrm>
            <a:off x="3864397" y="7796501"/>
            <a:ext cx="3432375" cy="1737776"/>
          </a:xfrm>
          <a:prstGeom prst="foldedCorner">
            <a:avLst>
              <a:gd name="adj" fmla="val 27913"/>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400" dirty="0">
              <a:cs typeface="Calibri"/>
            </a:endParaRPr>
          </a:p>
          <a:p>
            <a:endParaRPr lang="en-GB" sz="1400" dirty="0">
              <a:cs typeface="Calibri"/>
            </a:endParaRPr>
          </a:p>
          <a:p>
            <a:r>
              <a:rPr lang="en-GB" sz="1400" dirty="0">
                <a:cs typeface="Calibri"/>
              </a:rPr>
              <a:t>Consider where you are in your adjustment to your health condition now. Does it feel like a small part of you? Or does it feel like it takes over at times? It’s normal for it to grow and then become smaller again, particularly if we are stressed or have a lot of other things going on in our lives. </a:t>
            </a:r>
            <a:endParaRPr lang="en-US" sz="1400" dirty="0"/>
          </a:p>
        </p:txBody>
      </p:sp>
    </p:spTree>
    <p:extLst>
      <p:ext uri="{BB962C8B-B14F-4D97-AF65-F5344CB8AC3E}">
        <p14:creationId xmlns:p14="http://schemas.microsoft.com/office/powerpoint/2010/main" val="112156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A9859DA-51A3-3451-1899-3309AE1FCA86}"/>
              </a:ext>
            </a:extLst>
          </p:cNvPr>
          <p:cNvSpPr txBox="1"/>
          <p:nvPr/>
        </p:nvSpPr>
        <p:spPr>
          <a:xfrm>
            <a:off x="284717" y="3345044"/>
            <a:ext cx="2722728" cy="1169551"/>
          </a:xfrm>
          <a:prstGeom prst="rect">
            <a:avLst/>
          </a:prstGeom>
          <a:noFill/>
        </p:spPr>
        <p:txBody>
          <a:bodyPr wrap="square">
            <a:spAutoFit/>
          </a:bodyPr>
          <a:lstStyle/>
          <a:p>
            <a:pPr marL="4445"/>
            <a:r>
              <a:rPr lang="en-GB" sz="1400" dirty="0">
                <a:effectLst/>
                <a:latin typeface="Calibri" panose="020F0502020204030204" pitchFamily="34" charset="0"/>
                <a:ea typeface="Arial" panose="020B0604020202020204" pitchFamily="34" charset="0"/>
                <a:cs typeface="Calibri" panose="020F0502020204030204" pitchFamily="34" charset="0"/>
              </a:rPr>
              <a:t>It’s important to eat the right foods in the correct amounts for a well-balanced, healthy diet. </a:t>
            </a:r>
            <a:r>
              <a:rPr lang="en-GB" sz="1400" b="1" dirty="0">
                <a:effectLst/>
                <a:latin typeface="Calibri" panose="020F0502020204030204" pitchFamily="34" charset="0"/>
                <a:ea typeface="Arial" panose="020B0604020202020204" pitchFamily="34" charset="0"/>
                <a:cs typeface="Calibri" panose="020F0502020204030204" pitchFamily="34" charset="0"/>
              </a:rPr>
              <a:t>These principles will help </a:t>
            </a:r>
            <a:r>
              <a:rPr lang="en-GB" sz="1400" b="1" dirty="0">
                <a:ea typeface="Arial" panose="020B0604020202020204" pitchFamily="34" charset="0"/>
                <a:cs typeface="Calibri" panose="020F0502020204030204" pitchFamily="34" charset="0"/>
              </a:rPr>
              <a:t>both your physical and mental health</a:t>
            </a:r>
            <a:r>
              <a:rPr lang="en-GB" sz="1400" b="1" dirty="0">
                <a:effectLst/>
                <a:latin typeface="Calibri" panose="020F0502020204030204" pitchFamily="34" charset="0"/>
                <a:ea typeface="Arial" panose="020B0604020202020204" pitchFamily="34" charset="0"/>
                <a:cs typeface="Calibri" panose="020F0502020204030204" pitchFamily="34" charset="0"/>
              </a:rPr>
              <a:t>:</a:t>
            </a:r>
            <a:r>
              <a:rPr lang="en-GB" sz="1400" dirty="0">
                <a:effectLst/>
                <a:latin typeface="Calibri" panose="020F0502020204030204" pitchFamily="34" charset="0"/>
                <a:ea typeface="Arial" panose="020B060402020202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7E69C7F-0B2A-E6B7-1FC6-656FE66E62B9}"/>
              </a:ext>
            </a:extLst>
          </p:cNvPr>
          <p:cNvPicPr>
            <a:picLocks noChangeAspect="1"/>
          </p:cNvPicPr>
          <p:nvPr/>
        </p:nvPicPr>
        <p:blipFill>
          <a:blip r:embed="rId2"/>
          <a:stretch>
            <a:fillRect/>
          </a:stretch>
        </p:blipFill>
        <p:spPr>
          <a:xfrm>
            <a:off x="3167122" y="2028322"/>
            <a:ext cx="4219048" cy="4114286"/>
          </a:xfrm>
          <a:prstGeom prst="rect">
            <a:avLst/>
          </a:prstGeom>
        </p:spPr>
      </p:pic>
      <p:sp>
        <p:nvSpPr>
          <p:cNvPr id="19" name="TextBox 18">
            <a:extLst>
              <a:ext uri="{FF2B5EF4-FFF2-40B4-BE49-F238E27FC236}">
                <a16:creationId xmlns:a16="http://schemas.microsoft.com/office/drawing/2014/main" id="{E0B45429-1BC4-E4A8-8A24-688D03F58EF0}"/>
              </a:ext>
            </a:extLst>
          </p:cNvPr>
          <p:cNvSpPr txBox="1"/>
          <p:nvPr/>
        </p:nvSpPr>
        <p:spPr>
          <a:xfrm>
            <a:off x="4221441" y="6817090"/>
            <a:ext cx="3209766" cy="2462213"/>
          </a:xfrm>
          <a:prstGeom prst="rect">
            <a:avLst/>
          </a:prstGeom>
          <a:noFill/>
        </p:spPr>
        <p:txBody>
          <a:bodyPr wrap="square">
            <a:spAutoFit/>
          </a:bodyPr>
          <a:lstStyle/>
          <a:p>
            <a:r>
              <a:rPr lang="en-GB" sz="1400" b="0" i="0" dirty="0">
                <a:solidFill>
                  <a:srgbClr val="000000"/>
                </a:solidFill>
                <a:effectLst/>
                <a:latin typeface="YAFdJjTk5UU 0"/>
              </a:rPr>
              <a:t>The Eatwell Guide (left) shows you the 5 food groups that we eat. </a:t>
            </a:r>
          </a:p>
          <a:p>
            <a:endParaRPr lang="en-GB" sz="1400" dirty="0">
              <a:solidFill>
                <a:srgbClr val="000000"/>
              </a:solidFill>
              <a:latin typeface="YAFdJjTk5UU 0"/>
            </a:endParaRPr>
          </a:p>
          <a:p>
            <a:r>
              <a:rPr lang="en-GB" sz="1400" b="1" i="0" dirty="0">
                <a:solidFill>
                  <a:srgbClr val="000000"/>
                </a:solidFill>
                <a:effectLst/>
                <a:latin typeface="YAFdJjTk5UU 0"/>
              </a:rPr>
              <a:t>If you eat a variety of foods from across the guide, you will have a well-balanced diet. </a:t>
            </a:r>
            <a:endParaRPr lang="en-GB" sz="1400" b="1" dirty="0">
              <a:solidFill>
                <a:srgbClr val="000000"/>
              </a:solidFill>
              <a:effectLst/>
              <a:latin typeface="YAFdJjTk5UU 0"/>
            </a:endParaRPr>
          </a:p>
          <a:p>
            <a:endParaRPr lang="en-GB" sz="1400" b="0" i="0" dirty="0">
              <a:solidFill>
                <a:srgbClr val="000000"/>
              </a:solidFill>
              <a:effectLst/>
              <a:latin typeface="YAFdJjTk5UU 0"/>
            </a:endParaRPr>
          </a:p>
          <a:p>
            <a:r>
              <a:rPr lang="en-GB" sz="1400" b="0" i="0" dirty="0">
                <a:solidFill>
                  <a:srgbClr val="000000"/>
                </a:solidFill>
                <a:effectLst/>
                <a:latin typeface="YAFdJjTk5UU 0"/>
              </a:rPr>
              <a:t>Foods outside of the plate (chocolate, biscuits, cake, crisps, ice cream etc) are not essential to health and should only be eaten in small amounts as treats. </a:t>
            </a:r>
            <a:endParaRPr lang="en-GB" sz="1400" dirty="0">
              <a:solidFill>
                <a:srgbClr val="000000"/>
              </a:solidFill>
              <a:effectLst/>
              <a:latin typeface="YAFdJjTk5UU 0"/>
            </a:endParaRPr>
          </a:p>
        </p:txBody>
      </p:sp>
      <p:sp>
        <p:nvSpPr>
          <p:cNvPr id="21" name="TextBox 20">
            <a:extLst>
              <a:ext uri="{FF2B5EF4-FFF2-40B4-BE49-F238E27FC236}">
                <a16:creationId xmlns:a16="http://schemas.microsoft.com/office/drawing/2014/main" id="{4793E435-8F72-D5AF-BB65-0B3A2B97285B}"/>
              </a:ext>
            </a:extLst>
          </p:cNvPr>
          <p:cNvSpPr txBox="1"/>
          <p:nvPr/>
        </p:nvSpPr>
        <p:spPr>
          <a:xfrm>
            <a:off x="396461" y="961925"/>
            <a:ext cx="6766749" cy="738664"/>
          </a:xfrm>
          <a:prstGeom prst="rect">
            <a:avLst/>
          </a:prstGeom>
          <a:noFill/>
        </p:spPr>
        <p:txBody>
          <a:bodyPr wrap="square">
            <a:spAutoFit/>
          </a:bodyPr>
          <a:lstStyle/>
          <a:p>
            <a:pPr algn="ctr"/>
            <a:r>
              <a:rPr lang="en-GB" sz="1400" dirty="0">
                <a:effectLst/>
                <a:latin typeface="Calibri" panose="020F0502020204030204" pitchFamily="34" charset="0"/>
                <a:ea typeface="Calibri" panose="020F0502020204030204" pitchFamily="34" charset="0"/>
                <a:cs typeface="Arial" panose="020B0604020202020204" pitchFamily="34" charset="0"/>
              </a:rPr>
              <a:t>When we think about developing resilience to the stress of managing a health condition, it is important to start with the basics. Focusing on eating a healthy, balanced diet, doing some exercise and getting enough sleep is the foundation to us becoming resilient. </a:t>
            </a:r>
          </a:p>
        </p:txBody>
      </p:sp>
      <p:sp>
        <p:nvSpPr>
          <p:cNvPr id="22" name="Rectangle 1">
            <a:extLst>
              <a:ext uri="{FF2B5EF4-FFF2-40B4-BE49-F238E27FC236}">
                <a16:creationId xmlns:a16="http://schemas.microsoft.com/office/drawing/2014/main" id="{6871E89E-6177-DA04-AC8D-520C7D464218}"/>
              </a:ext>
            </a:extLst>
          </p:cNvPr>
          <p:cNvSpPr>
            <a:spLocks noChangeArrowheads="1"/>
          </p:cNvSpPr>
          <p:nvPr/>
        </p:nvSpPr>
        <p:spPr bwMode="auto">
          <a:xfrm>
            <a:off x="1510591" y="387369"/>
            <a:ext cx="4538487" cy="82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Resilience: Healthy Bodies Help With Healthy Minds. </a:t>
            </a:r>
          </a:p>
          <a:p>
            <a:pPr algn="ctr" eaLnBrk="1" hangingPunct="1">
              <a:spcBef>
                <a:spcPct val="0"/>
              </a:spcBef>
              <a:buFontTx/>
              <a:buNone/>
            </a:pPr>
            <a:r>
              <a:rPr lang="en-GB" altLang="en-US" sz="1579" u="sng" dirty="0"/>
              <a:t>Diet</a:t>
            </a:r>
          </a:p>
          <a:p>
            <a:pPr algn="ctr" eaLnBrk="1" hangingPunct="1">
              <a:spcBef>
                <a:spcPct val="0"/>
              </a:spcBef>
              <a:buFontTx/>
              <a:buNone/>
            </a:pPr>
            <a:endParaRPr lang="en-GB" altLang="en-US" sz="1579" b="1" u="sng" dirty="0"/>
          </a:p>
        </p:txBody>
      </p:sp>
      <p:sp>
        <p:nvSpPr>
          <p:cNvPr id="2" name="Footer Placeholder 5">
            <a:extLst>
              <a:ext uri="{FF2B5EF4-FFF2-40B4-BE49-F238E27FC236}">
                <a16:creationId xmlns:a16="http://schemas.microsoft.com/office/drawing/2014/main" id="{14AC068F-1441-9986-8BE5-1C25B93D469C}"/>
              </a:ext>
            </a:extLst>
          </p:cNvPr>
          <p:cNvSpPr>
            <a:spLocks noGrp="1"/>
          </p:cNvSpPr>
          <p:nvPr>
            <p:ph type="ftr" sz="quarter" idx="11"/>
          </p:nvPr>
        </p:nvSpPr>
        <p:spPr>
          <a:xfrm>
            <a:off x="3545493" y="9713286"/>
            <a:ext cx="3885714" cy="677493"/>
          </a:xfrm>
        </p:spPr>
        <p:txBody>
          <a:bodyPr/>
          <a:lstStyle/>
          <a:p>
            <a:pPr>
              <a:defRPr/>
            </a:pPr>
            <a:r>
              <a:rPr lang="en-GB" sz="1100" dirty="0"/>
              <a:t>Developed by: </a:t>
            </a:r>
          </a:p>
          <a:p>
            <a:pPr>
              <a:defRPr/>
            </a:pPr>
            <a:r>
              <a:rPr lang="en-GB" sz="1100" dirty="0"/>
              <a:t>Tamsin Thompson (Paediatric Diabetes Specialist Dietitian) and </a:t>
            </a:r>
          </a:p>
          <a:p>
            <a:pPr>
              <a:defRPr/>
            </a:pPr>
            <a:r>
              <a:rPr lang="en-GB" sz="1100" dirty="0"/>
              <a:t>Dr Hayley Thompson  (Principal Clinical Psychologist)</a:t>
            </a:r>
            <a:endParaRPr lang="en-GB" sz="1100" dirty="0">
              <a:solidFill>
                <a:schemeClr val="bg1">
                  <a:lumMod val="50000"/>
                </a:schemeClr>
              </a:solidFill>
            </a:endParaRPr>
          </a:p>
        </p:txBody>
      </p:sp>
      <p:sp>
        <p:nvSpPr>
          <p:cNvPr id="3" name="Content Placeholder 2">
            <a:extLst>
              <a:ext uri="{FF2B5EF4-FFF2-40B4-BE49-F238E27FC236}">
                <a16:creationId xmlns:a16="http://schemas.microsoft.com/office/drawing/2014/main" id="{5DBEA356-08C9-DB0D-7DFB-5F7E612850DF}"/>
              </a:ext>
            </a:extLst>
          </p:cNvPr>
          <p:cNvSpPr txBox="1">
            <a:spLocks/>
          </p:cNvSpPr>
          <p:nvPr/>
        </p:nvSpPr>
        <p:spPr bwMode="auto">
          <a:xfrm>
            <a:off x="280797" y="1830090"/>
            <a:ext cx="3267621" cy="369661"/>
          </a:xfrm>
          <a:prstGeom prst="rect">
            <a:avLst/>
          </a:prstGeom>
          <a:solidFill>
            <a:srgbClr val="FFFFB9"/>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eaLnBrk="1" hangingPunct="1">
              <a:buNone/>
              <a:defRPr/>
            </a:pPr>
            <a:r>
              <a:rPr lang="en-GB" sz="1400" dirty="0">
                <a:cs typeface="Calibri"/>
              </a:rPr>
              <a:t>Let’s start by thinking about </a:t>
            </a:r>
            <a:r>
              <a:rPr lang="en-GB" sz="1400" b="1" u="sng" dirty="0">
                <a:cs typeface="Calibri"/>
              </a:rPr>
              <a:t>what we eat</a:t>
            </a:r>
          </a:p>
        </p:txBody>
      </p:sp>
      <p:sp>
        <p:nvSpPr>
          <p:cNvPr id="4" name="Slide Number Placeholder 7">
            <a:extLst>
              <a:ext uri="{FF2B5EF4-FFF2-40B4-BE49-F238E27FC236}">
                <a16:creationId xmlns:a16="http://schemas.microsoft.com/office/drawing/2014/main" id="{7E4356A8-6499-CE9A-9FBE-121C47693112}"/>
              </a:ext>
            </a:extLst>
          </p:cNvPr>
          <p:cNvSpPr txBox="1">
            <a:spLocks/>
          </p:cNvSpPr>
          <p:nvPr/>
        </p:nvSpPr>
        <p:spPr bwMode="auto">
          <a:xfrm>
            <a:off x="6384048" y="318840"/>
            <a:ext cx="207822" cy="32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7</a:t>
            </a:fld>
            <a:endParaRPr lang="en-GB" altLang="en-US" sz="789" dirty="0"/>
          </a:p>
        </p:txBody>
      </p:sp>
      <p:sp>
        <p:nvSpPr>
          <p:cNvPr id="5" name="Oval 4">
            <a:extLst>
              <a:ext uri="{FF2B5EF4-FFF2-40B4-BE49-F238E27FC236}">
                <a16:creationId xmlns:a16="http://schemas.microsoft.com/office/drawing/2014/main" id="{201A0560-CFFD-85CA-5936-CF81A5293854}"/>
              </a:ext>
            </a:extLst>
          </p:cNvPr>
          <p:cNvSpPr/>
          <p:nvPr/>
        </p:nvSpPr>
        <p:spPr>
          <a:xfrm>
            <a:off x="6384048" y="337623"/>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7" name="Picture 6">
            <a:extLst>
              <a:ext uri="{FF2B5EF4-FFF2-40B4-BE49-F238E27FC236}">
                <a16:creationId xmlns:a16="http://schemas.microsoft.com/office/drawing/2014/main" id="{159B11E1-D8FE-4CC4-479D-E7D58B1998B0}"/>
              </a:ext>
            </a:extLst>
          </p:cNvPr>
          <p:cNvPicPr>
            <a:picLocks noChangeAspect="1"/>
          </p:cNvPicPr>
          <p:nvPr/>
        </p:nvPicPr>
        <p:blipFill rotWithShape="1">
          <a:blip r:embed="rId3"/>
          <a:srcRect l="3374"/>
          <a:stretch/>
        </p:blipFill>
        <p:spPr>
          <a:xfrm>
            <a:off x="280797" y="6079977"/>
            <a:ext cx="3885714" cy="3807587"/>
          </a:xfrm>
          <a:prstGeom prst="rect">
            <a:avLst/>
          </a:prstGeom>
        </p:spPr>
      </p:pic>
    </p:spTree>
    <p:extLst>
      <p:ext uri="{BB962C8B-B14F-4D97-AF65-F5344CB8AC3E}">
        <p14:creationId xmlns:p14="http://schemas.microsoft.com/office/powerpoint/2010/main" val="369348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a:extLst>
              <a:ext uri="{FF2B5EF4-FFF2-40B4-BE49-F238E27FC236}">
                <a16:creationId xmlns:a16="http://schemas.microsoft.com/office/drawing/2014/main" id="{6871E89E-6177-DA04-AC8D-520C7D464218}"/>
              </a:ext>
            </a:extLst>
          </p:cNvPr>
          <p:cNvSpPr>
            <a:spLocks noChangeArrowheads="1"/>
          </p:cNvSpPr>
          <p:nvPr/>
        </p:nvSpPr>
        <p:spPr bwMode="auto">
          <a:xfrm>
            <a:off x="1533836" y="197412"/>
            <a:ext cx="4492000" cy="82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ctr" eaLnBrk="1" hangingPunct="1">
              <a:spcBef>
                <a:spcPct val="0"/>
              </a:spcBef>
              <a:buFontTx/>
              <a:buNone/>
            </a:pPr>
            <a:r>
              <a:rPr lang="en-GB" altLang="en-US" sz="1579" u="sng" dirty="0"/>
              <a:t>Resilience: Healthy Bodies Help With Healthy Minds.</a:t>
            </a:r>
          </a:p>
          <a:p>
            <a:pPr algn="ctr" eaLnBrk="1" hangingPunct="1">
              <a:spcBef>
                <a:spcPct val="0"/>
              </a:spcBef>
              <a:buFontTx/>
              <a:buNone/>
            </a:pPr>
            <a:r>
              <a:rPr lang="en-GB" altLang="en-US" sz="1579" u="sng" dirty="0"/>
              <a:t>Energy</a:t>
            </a:r>
          </a:p>
          <a:p>
            <a:pPr algn="ctr" eaLnBrk="1" hangingPunct="1">
              <a:spcBef>
                <a:spcPct val="0"/>
              </a:spcBef>
              <a:buFontTx/>
              <a:buNone/>
            </a:pPr>
            <a:endParaRPr lang="en-GB" altLang="en-US" sz="1579" b="1" u="sng" dirty="0"/>
          </a:p>
        </p:txBody>
      </p:sp>
      <p:pic>
        <p:nvPicPr>
          <p:cNvPr id="2" name="Picture 1">
            <a:extLst>
              <a:ext uri="{FF2B5EF4-FFF2-40B4-BE49-F238E27FC236}">
                <a16:creationId xmlns:a16="http://schemas.microsoft.com/office/drawing/2014/main" id="{72D13D74-F935-07E8-E81F-AD294CC9B038}"/>
              </a:ext>
            </a:extLst>
          </p:cNvPr>
          <p:cNvPicPr>
            <a:picLocks noChangeAspect="1"/>
          </p:cNvPicPr>
          <p:nvPr/>
        </p:nvPicPr>
        <p:blipFill>
          <a:blip r:embed="rId2"/>
          <a:stretch>
            <a:fillRect/>
          </a:stretch>
        </p:blipFill>
        <p:spPr>
          <a:xfrm>
            <a:off x="1095173" y="2225725"/>
            <a:ext cx="5400000" cy="3952381"/>
          </a:xfrm>
          <a:prstGeom prst="rect">
            <a:avLst/>
          </a:prstGeom>
        </p:spPr>
      </p:pic>
      <p:pic>
        <p:nvPicPr>
          <p:cNvPr id="3" name="Picture 2">
            <a:extLst>
              <a:ext uri="{FF2B5EF4-FFF2-40B4-BE49-F238E27FC236}">
                <a16:creationId xmlns:a16="http://schemas.microsoft.com/office/drawing/2014/main" id="{B3D96ED0-305A-24DE-E72E-3AA2DF164DF6}"/>
              </a:ext>
            </a:extLst>
          </p:cNvPr>
          <p:cNvPicPr>
            <a:picLocks noChangeAspect="1"/>
          </p:cNvPicPr>
          <p:nvPr/>
        </p:nvPicPr>
        <p:blipFill>
          <a:blip r:embed="rId3"/>
          <a:stretch>
            <a:fillRect/>
          </a:stretch>
        </p:blipFill>
        <p:spPr>
          <a:xfrm>
            <a:off x="1190411" y="6797673"/>
            <a:ext cx="5209524" cy="3114286"/>
          </a:xfrm>
          <a:prstGeom prst="rect">
            <a:avLst/>
          </a:prstGeom>
        </p:spPr>
      </p:pic>
      <p:sp>
        <p:nvSpPr>
          <p:cNvPr id="5" name="TextBox 4">
            <a:extLst>
              <a:ext uri="{FF2B5EF4-FFF2-40B4-BE49-F238E27FC236}">
                <a16:creationId xmlns:a16="http://schemas.microsoft.com/office/drawing/2014/main" id="{2D9387F6-63E5-3870-AF75-79B772F27563}"/>
              </a:ext>
            </a:extLst>
          </p:cNvPr>
          <p:cNvSpPr txBox="1"/>
          <p:nvPr/>
        </p:nvSpPr>
        <p:spPr>
          <a:xfrm>
            <a:off x="1340383" y="6489896"/>
            <a:ext cx="4878907" cy="307777"/>
          </a:xfrm>
          <a:prstGeom prst="rect">
            <a:avLst/>
          </a:prstGeom>
          <a:noFill/>
        </p:spPr>
        <p:txBody>
          <a:bodyPr wrap="square">
            <a:spAutoFit/>
          </a:bodyPr>
          <a:lstStyle/>
          <a:p>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physical activity levels recommended for 5–18-year-olds</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9DFB67A-9AA5-9804-D4C5-D6FFD8951527}"/>
              </a:ext>
            </a:extLst>
          </p:cNvPr>
          <p:cNvSpPr txBox="1"/>
          <p:nvPr/>
        </p:nvSpPr>
        <p:spPr>
          <a:xfrm>
            <a:off x="606753" y="1863627"/>
            <a:ext cx="6186366" cy="307777"/>
          </a:xfrm>
          <a:prstGeom prst="rect">
            <a:avLst/>
          </a:prstGeom>
          <a:noFill/>
        </p:spPr>
        <p:txBody>
          <a:bodyPr wrap="square">
            <a:spAutoFit/>
          </a:bodyPr>
          <a:lstStyle/>
          <a:p>
            <a:pPr marL="4445"/>
            <a:r>
              <a:rPr lang="en-GB" sz="1400" dirty="0">
                <a:ea typeface="Arial" panose="020B0604020202020204" pitchFamily="34" charset="0"/>
                <a:cs typeface="Calibri" panose="020F0502020204030204" pitchFamily="34" charset="0"/>
              </a:rPr>
              <a:t>There are lots of benefits of being physically active, where your condition allows it. </a:t>
            </a:r>
            <a:r>
              <a:rPr lang="en-GB" sz="1400" dirty="0">
                <a:effectLst/>
                <a:latin typeface="Calibri" panose="020F0502020204030204" pitchFamily="34" charset="0"/>
                <a:ea typeface="Arial" panose="020B060402020202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oter Placeholder 5">
            <a:extLst>
              <a:ext uri="{FF2B5EF4-FFF2-40B4-BE49-F238E27FC236}">
                <a16:creationId xmlns:a16="http://schemas.microsoft.com/office/drawing/2014/main" id="{914D9E2A-E2FF-380B-A713-B4C974622A40}"/>
              </a:ext>
            </a:extLst>
          </p:cNvPr>
          <p:cNvSpPr>
            <a:spLocks noGrp="1"/>
          </p:cNvSpPr>
          <p:nvPr>
            <p:ph type="ftr" sz="quarter" idx="11"/>
          </p:nvPr>
        </p:nvSpPr>
        <p:spPr>
          <a:xfrm>
            <a:off x="901893" y="9950091"/>
            <a:ext cx="5891226" cy="677493"/>
          </a:xfrm>
        </p:spPr>
        <p:txBody>
          <a:bodyPr/>
          <a:lstStyle/>
          <a:p>
            <a:pPr>
              <a:defRPr/>
            </a:pPr>
            <a:r>
              <a:rPr lang="en-GB" sz="1100" dirty="0"/>
              <a:t>Developed by: </a:t>
            </a:r>
          </a:p>
          <a:p>
            <a:pPr>
              <a:defRPr/>
            </a:pPr>
            <a:r>
              <a:rPr lang="en-GB" sz="1100" dirty="0"/>
              <a:t>Tamsin Thompson (Paediatric Diabetes Specialist Dietitian) and </a:t>
            </a:r>
          </a:p>
          <a:p>
            <a:pPr>
              <a:defRPr/>
            </a:pPr>
            <a:r>
              <a:rPr lang="en-GB" sz="1100" dirty="0"/>
              <a:t>Dr Hayley Thompson  (Principal Clinical Psychologist)</a:t>
            </a:r>
            <a:endParaRPr lang="en-GB" sz="1100" dirty="0">
              <a:solidFill>
                <a:schemeClr val="bg1">
                  <a:lumMod val="50000"/>
                </a:schemeClr>
              </a:solidFill>
            </a:endParaRPr>
          </a:p>
        </p:txBody>
      </p:sp>
      <p:sp>
        <p:nvSpPr>
          <p:cNvPr id="7" name="Content Placeholder 2">
            <a:extLst>
              <a:ext uri="{FF2B5EF4-FFF2-40B4-BE49-F238E27FC236}">
                <a16:creationId xmlns:a16="http://schemas.microsoft.com/office/drawing/2014/main" id="{0E88B8F1-818A-B750-D611-A81C5FA6C009}"/>
              </a:ext>
            </a:extLst>
          </p:cNvPr>
          <p:cNvSpPr txBox="1">
            <a:spLocks/>
          </p:cNvSpPr>
          <p:nvPr/>
        </p:nvSpPr>
        <p:spPr bwMode="auto">
          <a:xfrm>
            <a:off x="369924" y="803044"/>
            <a:ext cx="6850499" cy="968291"/>
          </a:xfrm>
          <a:prstGeom prst="rect">
            <a:avLst/>
          </a:prstGeom>
          <a:solidFill>
            <a:srgbClr val="FFFFB9"/>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algn="ctr" eaLnBrk="1" hangingPunct="1">
              <a:buNone/>
              <a:defRPr/>
            </a:pPr>
            <a:r>
              <a:rPr lang="en-GB" sz="1400" dirty="0">
                <a:cs typeface="Calibri"/>
              </a:rPr>
              <a:t>Think about what </a:t>
            </a:r>
            <a:r>
              <a:rPr lang="en-GB" sz="1400" b="1" u="sng" dirty="0">
                <a:cs typeface="Calibri"/>
              </a:rPr>
              <a:t>physical activities </a:t>
            </a:r>
            <a:r>
              <a:rPr lang="en-GB" sz="1400" dirty="0">
                <a:cs typeface="Calibri"/>
              </a:rPr>
              <a:t>you do. Some health conditions restrict what movement our bodies can do and need to be managed differently during exercise. But we know that being active is associated with better mental health and it is worth trying to find some activities you can do that you enjoy. </a:t>
            </a:r>
          </a:p>
        </p:txBody>
      </p:sp>
      <p:sp>
        <p:nvSpPr>
          <p:cNvPr id="8" name="Oval 7">
            <a:extLst>
              <a:ext uri="{FF2B5EF4-FFF2-40B4-BE49-F238E27FC236}">
                <a16:creationId xmlns:a16="http://schemas.microsoft.com/office/drawing/2014/main" id="{6CDD7279-BB7F-5A78-530C-1679D1A4A082}"/>
              </a:ext>
            </a:extLst>
          </p:cNvPr>
          <p:cNvSpPr/>
          <p:nvPr/>
        </p:nvSpPr>
        <p:spPr>
          <a:xfrm>
            <a:off x="6370558" y="311532"/>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Slide Number Placeholder 7">
            <a:extLst>
              <a:ext uri="{FF2B5EF4-FFF2-40B4-BE49-F238E27FC236}">
                <a16:creationId xmlns:a16="http://schemas.microsoft.com/office/drawing/2014/main" id="{41164440-B2EA-F213-2D57-83FA122E720F}"/>
              </a:ext>
            </a:extLst>
          </p:cNvPr>
          <p:cNvSpPr txBox="1">
            <a:spLocks/>
          </p:cNvSpPr>
          <p:nvPr/>
        </p:nvSpPr>
        <p:spPr bwMode="auto">
          <a:xfrm>
            <a:off x="6384048" y="318840"/>
            <a:ext cx="207822" cy="32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8</a:t>
            </a:fld>
            <a:endParaRPr lang="en-GB" altLang="en-US" sz="789" dirty="0"/>
          </a:p>
        </p:txBody>
      </p:sp>
    </p:spTree>
    <p:extLst>
      <p:ext uri="{BB962C8B-B14F-4D97-AF65-F5344CB8AC3E}">
        <p14:creationId xmlns:p14="http://schemas.microsoft.com/office/powerpoint/2010/main" val="103184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7">
            <a:extLst>
              <a:ext uri="{FF2B5EF4-FFF2-40B4-BE49-F238E27FC236}">
                <a16:creationId xmlns:a16="http://schemas.microsoft.com/office/drawing/2014/main" id="{FFBACC6D-B956-68B9-7A54-C612D003C343}"/>
              </a:ext>
            </a:extLst>
          </p:cNvPr>
          <p:cNvSpPr txBox="1">
            <a:spLocks/>
          </p:cNvSpPr>
          <p:nvPr/>
        </p:nvSpPr>
        <p:spPr bwMode="auto">
          <a:xfrm>
            <a:off x="6407835" y="207710"/>
            <a:ext cx="285431" cy="4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4D3DE6F7-2037-9443-81E7-0D29AB7888CE}" type="slidenum">
              <a:rPr lang="en-GB" altLang="en-US" sz="789"/>
              <a:pPr algn="r" eaLnBrk="1" hangingPunct="1">
                <a:spcBef>
                  <a:spcPct val="0"/>
                </a:spcBef>
                <a:buFontTx/>
                <a:buNone/>
              </a:pPr>
              <a:t>9</a:t>
            </a:fld>
            <a:endParaRPr lang="en-GB" altLang="en-US" sz="789" dirty="0"/>
          </a:p>
        </p:txBody>
      </p:sp>
      <p:sp>
        <p:nvSpPr>
          <p:cNvPr id="10" name="Oval 9">
            <a:extLst>
              <a:ext uri="{FF2B5EF4-FFF2-40B4-BE49-F238E27FC236}">
                <a16:creationId xmlns:a16="http://schemas.microsoft.com/office/drawing/2014/main" id="{65B96EDA-BEAB-7FBE-6DF0-100B13AF51B4}"/>
              </a:ext>
            </a:extLst>
          </p:cNvPr>
          <p:cNvSpPr/>
          <p:nvPr/>
        </p:nvSpPr>
        <p:spPr>
          <a:xfrm>
            <a:off x="6444037" y="293722"/>
            <a:ext cx="249229" cy="29657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Footer Placeholder 5">
            <a:extLst>
              <a:ext uri="{FF2B5EF4-FFF2-40B4-BE49-F238E27FC236}">
                <a16:creationId xmlns:a16="http://schemas.microsoft.com/office/drawing/2014/main" id="{363A06BF-69E9-3B90-887B-6C8E206F8E60}"/>
              </a:ext>
            </a:extLst>
          </p:cNvPr>
          <p:cNvSpPr>
            <a:spLocks noGrp="1"/>
          </p:cNvSpPr>
          <p:nvPr>
            <p:ph type="ftr" sz="quarter" idx="11"/>
          </p:nvPr>
        </p:nvSpPr>
        <p:spPr>
          <a:xfrm>
            <a:off x="4260740" y="9881572"/>
            <a:ext cx="2910000" cy="568077"/>
          </a:xfrm>
        </p:spPr>
        <p:txBody>
          <a:bodyPr/>
          <a:lstStyle/>
          <a:p>
            <a:pPr>
              <a:defRPr/>
            </a:pPr>
            <a:r>
              <a:rPr lang="en-GB" sz="1100" dirty="0"/>
              <a:t>Developed by: </a:t>
            </a:r>
          </a:p>
          <a:p>
            <a:pPr>
              <a:defRPr/>
            </a:pPr>
            <a:r>
              <a:rPr lang="en-GB" sz="1100" dirty="0"/>
              <a:t>Jessica Stacey (Undergraduate Assistant Psychologist) and Dr Hayley Thompson (Principal Clinical Psychologist)</a:t>
            </a:r>
          </a:p>
        </p:txBody>
      </p:sp>
      <p:sp>
        <p:nvSpPr>
          <p:cNvPr id="6" name="Title 1">
            <a:extLst>
              <a:ext uri="{FF2B5EF4-FFF2-40B4-BE49-F238E27FC236}">
                <a16:creationId xmlns:a16="http://schemas.microsoft.com/office/drawing/2014/main" id="{9F3F71BF-DACE-3053-6955-4225399A7A23}"/>
              </a:ext>
            </a:extLst>
          </p:cNvPr>
          <p:cNvSpPr>
            <a:spLocks noGrp="1"/>
          </p:cNvSpPr>
          <p:nvPr>
            <p:ph type="title"/>
          </p:nvPr>
        </p:nvSpPr>
        <p:spPr>
          <a:xfrm>
            <a:off x="1517191" y="262283"/>
            <a:ext cx="4525292" cy="656017"/>
          </a:xfrm>
        </p:spPr>
        <p:txBody>
          <a:bodyPr/>
          <a:lstStyle/>
          <a:p>
            <a:pPr eaLnBrk="1" hangingPunct="1"/>
            <a:r>
              <a:rPr lang="en-GB" altLang="en-US" sz="1579" u="sng" dirty="0"/>
              <a:t>Resilience: Healthy Bodies Help With Healthy Minds.</a:t>
            </a:r>
            <a:br>
              <a:rPr lang="en-GB" altLang="en-US" sz="1579" u="sng" dirty="0"/>
            </a:br>
            <a:r>
              <a:rPr lang="en-GB" altLang="en-US" sz="1579" u="sng" dirty="0"/>
              <a:t>Sleep</a:t>
            </a:r>
            <a:br>
              <a:rPr lang="en-GB" altLang="en-US" sz="1579" u="sng" dirty="0"/>
            </a:br>
            <a:endParaRPr lang="en-GB" altLang="en-US" sz="1579" u="sng" dirty="0"/>
          </a:p>
        </p:txBody>
      </p:sp>
      <p:sp>
        <p:nvSpPr>
          <p:cNvPr id="9" name="Content Placeholder 2">
            <a:extLst>
              <a:ext uri="{FF2B5EF4-FFF2-40B4-BE49-F238E27FC236}">
                <a16:creationId xmlns:a16="http://schemas.microsoft.com/office/drawing/2014/main" id="{12264F78-0A1F-CA96-8E50-CBBC9B6061D6}"/>
              </a:ext>
            </a:extLst>
          </p:cNvPr>
          <p:cNvSpPr txBox="1">
            <a:spLocks/>
          </p:cNvSpPr>
          <p:nvPr/>
        </p:nvSpPr>
        <p:spPr bwMode="auto">
          <a:xfrm>
            <a:off x="156850" y="978894"/>
            <a:ext cx="7245974" cy="772389"/>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400" dirty="0">
                <a:cs typeface="Calibri"/>
              </a:rPr>
              <a:t>Let’s focus now on</a:t>
            </a:r>
            <a:r>
              <a:rPr lang="en-GB" sz="1400" b="1" dirty="0">
                <a:cs typeface="Calibri"/>
              </a:rPr>
              <a:t> </a:t>
            </a:r>
            <a:r>
              <a:rPr lang="en-GB" sz="1400" b="1" u="sng" dirty="0">
                <a:cs typeface="Calibri"/>
              </a:rPr>
              <a:t>sleep</a:t>
            </a:r>
            <a:r>
              <a:rPr lang="en-GB" sz="1400" dirty="0">
                <a:cs typeface="Calibri"/>
              </a:rPr>
              <a:t>. Children and young people often need a lot of sleep, but they can also have erratic sleeping and waking times. When you have a health condition, these times can become even more erratic! The goal is to get enough sleep to wake up feeling refreshed. </a:t>
            </a:r>
          </a:p>
        </p:txBody>
      </p:sp>
      <p:sp>
        <p:nvSpPr>
          <p:cNvPr id="11" name="Content Placeholder 2">
            <a:extLst>
              <a:ext uri="{FF2B5EF4-FFF2-40B4-BE49-F238E27FC236}">
                <a16:creationId xmlns:a16="http://schemas.microsoft.com/office/drawing/2014/main" id="{F9A8438C-F7AE-4042-937A-C07D8FD02CE1}"/>
              </a:ext>
            </a:extLst>
          </p:cNvPr>
          <p:cNvSpPr txBox="1">
            <a:spLocks/>
          </p:cNvSpPr>
          <p:nvPr/>
        </p:nvSpPr>
        <p:spPr bwMode="auto">
          <a:xfrm>
            <a:off x="166256" y="7828164"/>
            <a:ext cx="3413224" cy="2489747"/>
          </a:xfrm>
          <a:prstGeom prst="rect">
            <a:avLst/>
          </a:prstGeom>
          <a:solidFill>
            <a:schemeClr val="accent4">
              <a:lumMod val="40000"/>
              <a:lumOff val="60000"/>
            </a:schemeClr>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400" dirty="0">
                <a:cs typeface="Calibri"/>
              </a:rPr>
              <a:t>Children need different amounts of sleep depending on their age:</a:t>
            </a:r>
          </a:p>
          <a:p>
            <a:pPr eaLnBrk="1" hangingPunct="1">
              <a:defRPr/>
            </a:pPr>
            <a:r>
              <a:rPr lang="en-GB" sz="1400" dirty="0">
                <a:cs typeface="Calibri"/>
              </a:rPr>
              <a:t>0-1 year olds = 14-15 hours</a:t>
            </a:r>
          </a:p>
          <a:p>
            <a:pPr eaLnBrk="1" hangingPunct="1">
              <a:defRPr/>
            </a:pPr>
            <a:r>
              <a:rPr lang="en-GB" sz="1400" dirty="0">
                <a:cs typeface="Calibri"/>
              </a:rPr>
              <a:t>1-3 year olds = 12-14 hours</a:t>
            </a:r>
          </a:p>
          <a:p>
            <a:pPr eaLnBrk="1" hangingPunct="1">
              <a:defRPr/>
            </a:pPr>
            <a:r>
              <a:rPr lang="en-GB" sz="1400" dirty="0">
                <a:cs typeface="Calibri"/>
              </a:rPr>
              <a:t>3-6 year olds = 10-12 hours</a:t>
            </a:r>
          </a:p>
          <a:p>
            <a:pPr eaLnBrk="1" hangingPunct="1">
              <a:buFontTx/>
              <a:buChar char="-"/>
              <a:defRPr/>
            </a:pPr>
            <a:r>
              <a:rPr lang="en-GB" sz="1400" dirty="0">
                <a:cs typeface="Calibri"/>
              </a:rPr>
              <a:t>7-12 year olds = 10-11 hours</a:t>
            </a:r>
          </a:p>
          <a:p>
            <a:pPr eaLnBrk="1" hangingPunct="1">
              <a:buFontTx/>
              <a:buChar char="-"/>
              <a:defRPr/>
            </a:pPr>
            <a:r>
              <a:rPr lang="en-GB" sz="1400" dirty="0">
                <a:cs typeface="Calibri"/>
              </a:rPr>
              <a:t>12-18 year olds = 8-9 hours</a:t>
            </a:r>
          </a:p>
          <a:p>
            <a:pPr marL="0" indent="0" eaLnBrk="1" hangingPunct="1">
              <a:buNone/>
              <a:defRPr/>
            </a:pPr>
            <a:r>
              <a:rPr lang="en-GB" sz="1400" b="1" dirty="0">
                <a:cs typeface="Calibri"/>
              </a:rPr>
              <a:t>It is important to remember that a child with a health condition may need more than this!</a:t>
            </a:r>
          </a:p>
        </p:txBody>
      </p:sp>
      <p:sp>
        <p:nvSpPr>
          <p:cNvPr id="13" name="Content Placeholder 2">
            <a:extLst>
              <a:ext uri="{FF2B5EF4-FFF2-40B4-BE49-F238E27FC236}">
                <a16:creationId xmlns:a16="http://schemas.microsoft.com/office/drawing/2014/main" id="{114AB98C-D8FC-8C96-F830-E5D97B873DBB}"/>
              </a:ext>
            </a:extLst>
          </p:cNvPr>
          <p:cNvSpPr txBox="1">
            <a:spLocks/>
          </p:cNvSpPr>
          <p:nvPr/>
        </p:nvSpPr>
        <p:spPr bwMode="auto">
          <a:xfrm>
            <a:off x="166256" y="1836593"/>
            <a:ext cx="3413224" cy="5906261"/>
          </a:xfrm>
          <a:prstGeom prst="rect">
            <a:avLst/>
          </a:prstGeom>
          <a:solidFill>
            <a:schemeClr val="accent3">
              <a:lumMod val="40000"/>
              <a:lumOff val="60000"/>
            </a:schemeClr>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400" dirty="0">
                <a:cs typeface="Calibri"/>
              </a:rPr>
              <a:t>When you have a health condition it is particularly important to make sure you are getting good quality sleep. Some </a:t>
            </a:r>
            <a:r>
              <a:rPr lang="en-GB" sz="1400" b="1" dirty="0">
                <a:cs typeface="Calibri"/>
              </a:rPr>
              <a:t>advantages of good quality sleep</a:t>
            </a:r>
            <a:r>
              <a:rPr lang="en-GB" sz="1400" dirty="0">
                <a:cs typeface="Calibri"/>
              </a:rPr>
              <a:t> are:</a:t>
            </a:r>
          </a:p>
          <a:p>
            <a:pPr marL="300793" indent="-300793" eaLnBrk="1" hangingPunct="1">
              <a:buFont typeface="+mj-lt"/>
              <a:buAutoNum type="arabicPeriod"/>
              <a:defRPr/>
            </a:pPr>
            <a:r>
              <a:rPr lang="en-GB" sz="1400" dirty="0">
                <a:cs typeface="Calibri"/>
              </a:rPr>
              <a:t>You’re </a:t>
            </a:r>
            <a:r>
              <a:rPr lang="en-GB" sz="1400" b="1" dirty="0">
                <a:cs typeface="Calibri"/>
              </a:rPr>
              <a:t>awake in the day </a:t>
            </a:r>
            <a:r>
              <a:rPr lang="en-GB" sz="1400" dirty="0">
                <a:cs typeface="Calibri"/>
              </a:rPr>
              <a:t>so you can see family, friends and go to school more</a:t>
            </a:r>
          </a:p>
          <a:p>
            <a:pPr marL="300793" indent="-300793" eaLnBrk="1" hangingPunct="1">
              <a:buFont typeface="+mj-lt"/>
              <a:buAutoNum type="arabicPeriod"/>
              <a:defRPr/>
            </a:pPr>
            <a:r>
              <a:rPr lang="en-GB" sz="1400" dirty="0">
                <a:cs typeface="Calibri"/>
              </a:rPr>
              <a:t>You’re </a:t>
            </a:r>
            <a:r>
              <a:rPr lang="en-GB" sz="1400" b="1" dirty="0">
                <a:cs typeface="Calibri"/>
              </a:rPr>
              <a:t>awake for meal times </a:t>
            </a:r>
            <a:r>
              <a:rPr lang="en-GB" sz="1400" dirty="0">
                <a:cs typeface="Calibri"/>
              </a:rPr>
              <a:t>– you will have even less energy if you don’t eat well</a:t>
            </a:r>
          </a:p>
          <a:p>
            <a:pPr marL="300793" indent="-300793" eaLnBrk="1" hangingPunct="1">
              <a:buFont typeface="+mj-lt"/>
              <a:buAutoNum type="arabicPeriod"/>
              <a:defRPr/>
            </a:pPr>
            <a:r>
              <a:rPr lang="en-GB" sz="1400" dirty="0">
                <a:cs typeface="Calibri"/>
              </a:rPr>
              <a:t>You will be </a:t>
            </a:r>
            <a:r>
              <a:rPr lang="en-GB" sz="1400" b="1" dirty="0">
                <a:cs typeface="Calibri"/>
              </a:rPr>
              <a:t>less tired </a:t>
            </a:r>
            <a:r>
              <a:rPr lang="en-GB" sz="1400" dirty="0">
                <a:cs typeface="Calibri"/>
              </a:rPr>
              <a:t>– you will be happier, be able to do more exercise, concentrate for longer, be more creative, and lots more!</a:t>
            </a:r>
          </a:p>
          <a:p>
            <a:pPr marL="300793" indent="-300793" eaLnBrk="1" hangingPunct="1">
              <a:buFont typeface="+mj-lt"/>
              <a:buAutoNum type="arabicPeriod"/>
              <a:defRPr/>
            </a:pPr>
            <a:endParaRPr lang="en-GB" sz="1400" dirty="0">
              <a:cs typeface="Calibri"/>
            </a:endParaRPr>
          </a:p>
          <a:p>
            <a:pPr marL="0" indent="0" eaLnBrk="1" hangingPunct="1">
              <a:buNone/>
              <a:defRPr/>
            </a:pPr>
            <a:r>
              <a:rPr lang="en-GB" sz="1400" dirty="0">
                <a:cs typeface="Calibri"/>
              </a:rPr>
              <a:t>Think of 3 ways good quality sleep could benefit you:</a:t>
            </a:r>
          </a:p>
          <a:p>
            <a:pPr marL="300793" indent="-300793" eaLnBrk="1" hangingPunct="1">
              <a:buFont typeface="+mj-lt"/>
              <a:buAutoNum type="arabicPeriod"/>
              <a:defRPr/>
            </a:pPr>
            <a:r>
              <a:rPr lang="en-GB" sz="1300" dirty="0">
                <a:cs typeface="Calibri"/>
              </a:rPr>
              <a:t> </a:t>
            </a:r>
          </a:p>
          <a:p>
            <a:pPr marL="0" indent="0" eaLnBrk="1" hangingPunct="1">
              <a:buNone/>
              <a:defRPr/>
            </a:pPr>
            <a:endParaRPr lang="en-GB" sz="1300" dirty="0">
              <a:cs typeface="Calibri"/>
            </a:endParaRPr>
          </a:p>
          <a:p>
            <a:pPr marL="0" indent="0" eaLnBrk="1" hangingPunct="1">
              <a:buNone/>
              <a:defRPr/>
            </a:pPr>
            <a:endParaRPr lang="en-GB" sz="1300" dirty="0">
              <a:cs typeface="Calibri"/>
            </a:endParaRPr>
          </a:p>
          <a:p>
            <a:pPr marL="0" indent="0" eaLnBrk="1" hangingPunct="1">
              <a:buNone/>
              <a:defRPr/>
            </a:pPr>
            <a:r>
              <a:rPr lang="en-GB" sz="1300" dirty="0">
                <a:cs typeface="Calibri"/>
              </a:rPr>
              <a:t>2.</a:t>
            </a:r>
          </a:p>
          <a:p>
            <a:pPr marL="0" indent="0" eaLnBrk="1" hangingPunct="1">
              <a:buNone/>
              <a:defRPr/>
            </a:pPr>
            <a:endParaRPr lang="en-GB" sz="1300" dirty="0">
              <a:cs typeface="Calibri"/>
            </a:endParaRPr>
          </a:p>
          <a:p>
            <a:pPr marL="0" indent="0" eaLnBrk="1" hangingPunct="1">
              <a:buNone/>
              <a:defRPr/>
            </a:pPr>
            <a:endParaRPr lang="en-GB" sz="1300" dirty="0">
              <a:cs typeface="Calibri"/>
            </a:endParaRPr>
          </a:p>
          <a:p>
            <a:pPr marL="0" indent="0" eaLnBrk="1" hangingPunct="1">
              <a:buNone/>
              <a:defRPr/>
            </a:pPr>
            <a:r>
              <a:rPr lang="en-GB" sz="1300" dirty="0">
                <a:cs typeface="Calibri"/>
              </a:rPr>
              <a:t>3.</a:t>
            </a:r>
          </a:p>
          <a:p>
            <a:pPr marL="0" indent="0" eaLnBrk="1" hangingPunct="1">
              <a:buNone/>
              <a:defRPr/>
            </a:pPr>
            <a:endParaRPr lang="en-GB" sz="1228" dirty="0">
              <a:cs typeface="Calibri"/>
            </a:endParaRPr>
          </a:p>
        </p:txBody>
      </p:sp>
      <p:sp>
        <p:nvSpPr>
          <p:cNvPr id="14" name="Folded Corner 13">
            <a:extLst>
              <a:ext uri="{FF2B5EF4-FFF2-40B4-BE49-F238E27FC236}">
                <a16:creationId xmlns:a16="http://schemas.microsoft.com/office/drawing/2014/main" id="{14ED2AE7-922A-6DC4-0511-E02A13CBC651}"/>
              </a:ext>
            </a:extLst>
          </p:cNvPr>
          <p:cNvSpPr/>
          <p:nvPr/>
        </p:nvSpPr>
        <p:spPr>
          <a:xfrm>
            <a:off x="3779838" y="1864728"/>
            <a:ext cx="3642514" cy="4958103"/>
          </a:xfrm>
          <a:prstGeom prst="foldedCorner">
            <a:avLst>
              <a:gd name="adj" fmla="val 21114"/>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u="sng" dirty="0"/>
          </a:p>
          <a:p>
            <a:pPr algn="ctr"/>
            <a:endParaRPr lang="en-US" b="1" u="sng" dirty="0"/>
          </a:p>
          <a:p>
            <a:pPr algn="ctr"/>
            <a:r>
              <a:rPr lang="en-US" sz="1400" b="1" u="sng" dirty="0"/>
              <a:t>Top Tips for better sleep!</a:t>
            </a:r>
          </a:p>
          <a:p>
            <a:pPr marL="250659" indent="-250659">
              <a:buFont typeface="Arial" panose="020B0604020202020204" pitchFamily="34" charset="0"/>
              <a:buChar char="•"/>
            </a:pPr>
            <a:r>
              <a:rPr lang="en-US" sz="1400" dirty="0"/>
              <a:t>Have some quiet time before bedtime e.g., read a book</a:t>
            </a:r>
          </a:p>
          <a:p>
            <a:pPr marL="250659" indent="-250659">
              <a:buFont typeface="Arial" panose="020B0604020202020204" pitchFamily="34" charset="0"/>
              <a:buChar char="•"/>
            </a:pPr>
            <a:r>
              <a:rPr lang="en-US" sz="1400" dirty="0"/>
              <a:t>Go to bed at the same time every night</a:t>
            </a:r>
          </a:p>
          <a:p>
            <a:pPr marL="250659" indent="-250659">
              <a:buFont typeface="Arial" panose="020B0604020202020204" pitchFamily="34" charset="0"/>
              <a:buChar char="•"/>
            </a:pPr>
            <a:r>
              <a:rPr lang="en-US" sz="1400" dirty="0"/>
              <a:t>Only use your bed and bedroom for sleeping (i.e., don’t play or work in there)</a:t>
            </a:r>
          </a:p>
          <a:p>
            <a:pPr marL="250659" indent="-250659">
              <a:buFont typeface="Arial" panose="020B0604020202020204" pitchFamily="34" charset="0"/>
              <a:buChar char="•"/>
            </a:pPr>
            <a:r>
              <a:rPr lang="en-US" sz="1400" dirty="0"/>
              <a:t>Don’t have a TV, laptop or phone in your bedroom</a:t>
            </a:r>
          </a:p>
          <a:p>
            <a:pPr marL="250659" indent="-250659">
              <a:buFont typeface="Arial" panose="020B0604020202020204" pitchFamily="34" charset="0"/>
              <a:buChar char="•"/>
            </a:pPr>
            <a:r>
              <a:rPr lang="en-US" sz="1400" dirty="0"/>
              <a:t>Turn your clock around so you can’t see the time</a:t>
            </a:r>
          </a:p>
          <a:p>
            <a:pPr marL="250659" indent="-250659">
              <a:buFont typeface="Arial" panose="020B0604020202020204" pitchFamily="34" charset="0"/>
              <a:buChar char="•"/>
            </a:pPr>
            <a:r>
              <a:rPr lang="en-US" sz="1400" dirty="0"/>
              <a:t>Have a warm bath before bed</a:t>
            </a:r>
          </a:p>
          <a:p>
            <a:pPr marL="250659" indent="-250659">
              <a:buFont typeface="Arial" panose="020B0604020202020204" pitchFamily="34" charset="0"/>
              <a:buChar char="•"/>
            </a:pPr>
            <a:r>
              <a:rPr lang="en-US" sz="1400" dirty="0"/>
              <a:t>Don’t have the heating on too high, you sleep better when a little cooler</a:t>
            </a:r>
          </a:p>
          <a:p>
            <a:pPr marL="250659" indent="-250659">
              <a:buFont typeface="Arial" panose="020B0604020202020204" pitchFamily="34" charset="0"/>
              <a:buChar char="•"/>
            </a:pPr>
            <a:r>
              <a:rPr lang="en-US" sz="1400" dirty="0"/>
              <a:t>If your mind is buzzing, write down your thoughts and ideas so you’re more likely to stop thinking about them</a:t>
            </a:r>
          </a:p>
          <a:p>
            <a:pPr marL="250659" indent="-250659">
              <a:buFont typeface="Arial" panose="020B0604020202020204" pitchFamily="34" charset="0"/>
              <a:buChar char="•"/>
            </a:pPr>
            <a:r>
              <a:rPr lang="en-US" sz="1400" dirty="0"/>
              <a:t>Don’t drink caffeine, especially after 3pm</a:t>
            </a:r>
          </a:p>
          <a:p>
            <a:pPr marL="250659" indent="-250659">
              <a:buFont typeface="Arial" panose="020B0604020202020204" pitchFamily="34" charset="0"/>
              <a:buChar char="•"/>
            </a:pPr>
            <a:r>
              <a:rPr lang="en-US" sz="1400" dirty="0"/>
              <a:t>Once you’re awake, get up straight away</a:t>
            </a:r>
          </a:p>
          <a:p>
            <a:pPr marL="250659" indent="-250659">
              <a:buFont typeface="Arial" panose="020B0604020202020204" pitchFamily="34" charset="0"/>
              <a:buChar char="•"/>
            </a:pPr>
            <a:r>
              <a:rPr lang="en-US" sz="1400" dirty="0"/>
              <a:t>Open the curtains when you wake up</a:t>
            </a:r>
          </a:p>
          <a:p>
            <a:pPr marL="250659" indent="-250659">
              <a:buFont typeface="Arial" panose="020B0604020202020204" pitchFamily="34" charset="0"/>
              <a:buChar char="•"/>
            </a:pPr>
            <a:r>
              <a:rPr lang="en-US" sz="1400" dirty="0"/>
              <a:t>Get up the same time each day</a:t>
            </a:r>
          </a:p>
          <a:p>
            <a:pPr marL="250659" indent="-250659">
              <a:buFont typeface="Arial" panose="020B0604020202020204" pitchFamily="34" charset="0"/>
              <a:buChar char="•"/>
            </a:pPr>
            <a:r>
              <a:rPr lang="en-US" sz="1400" dirty="0"/>
              <a:t>When you’ve got up, get dressed </a:t>
            </a:r>
          </a:p>
        </p:txBody>
      </p:sp>
      <p:sp>
        <p:nvSpPr>
          <p:cNvPr id="17" name="Content Placeholder 2">
            <a:extLst>
              <a:ext uri="{FF2B5EF4-FFF2-40B4-BE49-F238E27FC236}">
                <a16:creationId xmlns:a16="http://schemas.microsoft.com/office/drawing/2014/main" id="{48A7C6F9-C9BA-56F3-7021-2865500DCB8C}"/>
              </a:ext>
            </a:extLst>
          </p:cNvPr>
          <p:cNvSpPr txBox="1">
            <a:spLocks/>
          </p:cNvSpPr>
          <p:nvPr/>
        </p:nvSpPr>
        <p:spPr bwMode="auto">
          <a:xfrm>
            <a:off x="3779837" y="6936276"/>
            <a:ext cx="3613583" cy="2817960"/>
          </a:xfrm>
          <a:prstGeom prst="rect">
            <a:avLst/>
          </a:prstGeom>
          <a:solidFill>
            <a:srgbClr val="FFFFB9"/>
          </a:solidFill>
          <a:ln>
            <a:noFill/>
          </a:ln>
        </p:spPr>
        <p:txBody>
          <a:bodyPr vert="horz" wrap="square" lIns="99014" tIns="49507" rIns="99014" bIns="49507" numCol="1" anchor="t" anchorCtr="0" compatLnSpc="1">
            <a:prstTxWarp prst="textNoShape">
              <a:avLst/>
            </a:prstTxWarp>
          </a:bodyPr>
          <a:lstStyle>
            <a:lvl1pPr marL="422275" indent="-42227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15988" indent="-352425"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09700" indent="-280988"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7485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40000" indent="-280988"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04525"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68984"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3344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797903" indent="-282230" algn="l" defTabSz="112891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eaLnBrk="1" hangingPunct="1">
              <a:buNone/>
              <a:defRPr/>
            </a:pPr>
            <a:r>
              <a:rPr lang="en-GB" sz="1400" dirty="0">
                <a:cs typeface="Calibri"/>
              </a:rPr>
              <a:t>Chat with your parent/carer to agree </a:t>
            </a:r>
            <a:r>
              <a:rPr lang="en-GB" sz="1400" b="1" dirty="0">
                <a:cs typeface="Calibri"/>
              </a:rPr>
              <a:t>3 goals </a:t>
            </a:r>
            <a:r>
              <a:rPr lang="en-GB" sz="1400" dirty="0">
                <a:cs typeface="Calibri"/>
              </a:rPr>
              <a:t>to focus on to help you sleep better (for example, “I will leave my phone downstairs”)</a:t>
            </a:r>
          </a:p>
          <a:p>
            <a:pPr marL="0" indent="0" eaLnBrk="1" hangingPunct="1">
              <a:buNone/>
              <a:defRPr/>
            </a:pPr>
            <a:r>
              <a:rPr lang="en-GB" sz="1400" dirty="0">
                <a:cs typeface="Calibri"/>
              </a:rPr>
              <a:t>1.</a:t>
            </a:r>
          </a:p>
          <a:p>
            <a:pPr marL="0" indent="0" eaLnBrk="1" hangingPunct="1">
              <a:spcBef>
                <a:spcPts val="0"/>
              </a:spcBef>
              <a:buNone/>
              <a:defRPr/>
            </a:pPr>
            <a:endParaRPr lang="en-GB" sz="1400" dirty="0">
              <a:cs typeface="Calibri"/>
            </a:endParaRPr>
          </a:p>
          <a:p>
            <a:pPr marL="0" indent="0" eaLnBrk="1" hangingPunct="1">
              <a:spcBef>
                <a:spcPts val="0"/>
              </a:spcBef>
              <a:buNone/>
              <a:defRPr/>
            </a:pPr>
            <a:endParaRPr lang="en-GB" sz="1400" dirty="0">
              <a:cs typeface="Calibri"/>
            </a:endParaRPr>
          </a:p>
          <a:p>
            <a:pPr marL="0" indent="0" eaLnBrk="1" hangingPunct="1">
              <a:buNone/>
              <a:defRPr/>
            </a:pPr>
            <a:r>
              <a:rPr lang="en-GB" sz="1400" dirty="0">
                <a:cs typeface="Calibri"/>
              </a:rPr>
              <a:t>2.</a:t>
            </a:r>
          </a:p>
          <a:p>
            <a:pPr marL="0" indent="0" eaLnBrk="1" hangingPunct="1">
              <a:buNone/>
              <a:defRPr/>
            </a:pPr>
            <a:endParaRPr lang="en-GB" sz="1400" dirty="0">
              <a:cs typeface="Calibri"/>
            </a:endParaRPr>
          </a:p>
          <a:p>
            <a:pPr marL="0" indent="0" eaLnBrk="1" hangingPunct="1">
              <a:buNone/>
              <a:defRPr/>
            </a:pPr>
            <a:endParaRPr lang="en-GB" sz="1400" dirty="0">
              <a:cs typeface="Calibri"/>
            </a:endParaRPr>
          </a:p>
          <a:p>
            <a:pPr marL="0" indent="0" eaLnBrk="1" hangingPunct="1">
              <a:buNone/>
              <a:defRPr/>
            </a:pPr>
            <a:r>
              <a:rPr lang="en-GB" sz="1400" dirty="0">
                <a:cs typeface="Calibri"/>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57ACDF25D8E04C95545F95A19947A7" ma:contentTypeVersion="14" ma:contentTypeDescription="Create a new document." ma:contentTypeScope="" ma:versionID="28be1e10adb17e80ce49f410bd3f43a9">
  <xsd:schema xmlns:xsd="http://www.w3.org/2001/XMLSchema" xmlns:xs="http://www.w3.org/2001/XMLSchema" xmlns:p="http://schemas.microsoft.com/office/2006/metadata/properties" xmlns:ns1="http://schemas.microsoft.com/sharepoint/v3" xmlns:ns3="7d00cf59-aada-4824-b033-359441436731" xmlns:ns4="a12d19d5-cfa4-499e-8dde-38e2945305de" targetNamespace="http://schemas.microsoft.com/office/2006/metadata/properties" ma:root="true" ma:fieldsID="545f2f088cbe0fd6518608d9f11b8f40" ns1:_="" ns3:_="" ns4:_="">
    <xsd:import namespace="http://schemas.microsoft.com/sharepoint/v3"/>
    <xsd:import namespace="7d00cf59-aada-4824-b033-359441436731"/>
    <xsd:import namespace="a12d19d5-cfa4-499e-8dde-38e2945305de"/>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00cf59-aada-4824-b033-359441436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2d19d5-cfa4-499e-8dde-38e2945305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7d00cf59-aada-4824-b033-359441436731" xsi:nil="true"/>
  </documentManagement>
</p:properties>
</file>

<file path=customXml/itemProps1.xml><?xml version="1.0" encoding="utf-8"?>
<ds:datastoreItem xmlns:ds="http://schemas.openxmlformats.org/officeDocument/2006/customXml" ds:itemID="{96BC5D5B-C27D-4D87-82AB-5491CA158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00cf59-aada-4824-b033-359441436731"/>
    <ds:schemaRef ds:uri="a12d19d5-cfa4-499e-8dde-38e2945305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788BF5-3D17-43FF-8682-BAD3D3A25FDD}">
  <ds:schemaRefs>
    <ds:schemaRef ds:uri="http://schemas.microsoft.com/sharepoint/v3/contenttype/forms"/>
  </ds:schemaRefs>
</ds:datastoreItem>
</file>

<file path=customXml/itemProps3.xml><?xml version="1.0" encoding="utf-8"?>
<ds:datastoreItem xmlns:ds="http://schemas.openxmlformats.org/officeDocument/2006/customXml" ds:itemID="{88F1D9BB-FCB8-4B5F-A020-5810B733BFB1}">
  <ds:schemaRefs>
    <ds:schemaRef ds:uri="http://purl.org/dc/elements/1.1/"/>
    <ds:schemaRef ds:uri="http://schemas.microsoft.com/office/2006/metadata/properties"/>
    <ds:schemaRef ds:uri="7d00cf59-aada-4824-b033-359441436731"/>
    <ds:schemaRef ds:uri="a12d19d5-cfa4-499e-8dde-38e2945305de"/>
    <ds:schemaRef ds:uri="http://purl.org/dc/terms/"/>
    <ds:schemaRef ds:uri="http://schemas.microsoft.com/sharepoint/v3"/>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3752</TotalTime>
  <Words>9731</Words>
  <Application>Microsoft Office PowerPoint</Application>
  <PresentationFormat>Custom</PresentationFormat>
  <Paragraphs>894</Paragraphs>
  <Slides>30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Courier New</vt:lpstr>
      <vt:lpstr>Frutiger W01</vt:lpstr>
      <vt:lpstr>FrutigerLT-Roman</vt:lpstr>
      <vt:lpstr>Kristen ITC</vt:lpstr>
      <vt:lpstr>More Sugar</vt:lpstr>
      <vt:lpstr>Nunito</vt:lpstr>
      <vt:lpstr>YAFdJjTk5UU 0</vt:lpstr>
      <vt:lpstr>Office Theme</vt:lpstr>
      <vt:lpstr>Managing the Emotional Impact of a  Long Term Health Condition  Paediatric Psychology Services Wexham Park Hospital</vt:lpstr>
      <vt:lpstr>Contents </vt:lpstr>
      <vt:lpstr>The Impact of A Health Condition</vt:lpstr>
      <vt:lpstr>Adjusting to a Health Condition</vt:lpstr>
      <vt:lpstr>Adjusting to a Health Condition</vt:lpstr>
      <vt:lpstr>Adjusting to a Health Condition</vt:lpstr>
      <vt:lpstr>PowerPoint Presentation</vt:lpstr>
      <vt:lpstr>PowerPoint Presentation</vt:lpstr>
      <vt:lpstr>Resilience: Healthy Bodies Help With Healthy Minds. Sleep </vt:lpstr>
      <vt:lpstr>Difficult Emotions  </vt:lpstr>
      <vt:lpstr>PowerPoint Presentation</vt:lpstr>
      <vt:lpstr>PowerPoint Presentation</vt:lpstr>
      <vt:lpstr>PowerPoint Presentation</vt:lpstr>
      <vt:lpstr>PowerPoint Presentation</vt:lpstr>
      <vt:lpstr>PowerPoint Presentation</vt:lpstr>
      <vt:lpstr>PowerPoint Presentation</vt:lpstr>
      <vt:lpstr>Coping with my Health Condition  </vt:lpstr>
      <vt:lpstr>Contents: Guided Self Help Worksheets</vt:lpstr>
      <vt:lpstr>PowerPoint Presentation</vt:lpstr>
      <vt:lpstr>PowerPoint Presentation</vt:lpstr>
      <vt:lpstr>PowerPoint Presentation</vt:lpstr>
      <vt:lpstr>PowerPoint Presentation</vt:lpstr>
      <vt:lpstr>Relaxing Safe Place Imagery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HWPH-TR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 Resource Pack Paediatric Psychology Services Wexham Park Hospital</dc:title>
  <dc:creator>Maria Langdrige - Assistant Psychologist</dc:creator>
  <cp:lastModifiedBy>THOMPSON, Hayley (FRIMLEY HEALTH NHS FOUNDATION TRUST)</cp:lastModifiedBy>
  <cp:revision>404</cp:revision>
  <cp:lastPrinted>2020-01-09T13:14:54Z</cp:lastPrinted>
  <dcterms:created xsi:type="dcterms:W3CDTF">2019-09-19T11:16:08Z</dcterms:created>
  <dcterms:modified xsi:type="dcterms:W3CDTF">2025-01-30T13:51:36Z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0x0101006A57ACDF25D8E04C95545F95A19947A7</vt:lpwstr>
  </property>
  <property fmtid="{D5CDD505-2E9C-101B-9397-08002B2CF9AE}" pid="3" name="_ip_UnifiedCompliancePolicyUIAction">
    <vt:lpwstr/>
  </property>
  <property fmtid="{D5CDD505-2E9C-101B-9397-08002B2CF9AE}" pid="4" name="_ip_UnifiedCompliancePolicyProperties">
    <vt:lpwstr/>
  </property>
</Properties>
</file>