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9"/>
  </p:notesMasterIdLst>
  <p:sldIdLst>
    <p:sldId id="256" r:id="rId2"/>
    <p:sldId id="257" r:id="rId3"/>
    <p:sldId id="275" r:id="rId4"/>
    <p:sldId id="258" r:id="rId5"/>
    <p:sldId id="276" r:id="rId6"/>
    <p:sldId id="277" r:id="rId7"/>
    <p:sldId id="280" r:id="rId8"/>
    <p:sldId id="278" r:id="rId9"/>
    <p:sldId id="263" r:id="rId10"/>
    <p:sldId id="264" r:id="rId11"/>
    <p:sldId id="301" r:id="rId12"/>
    <p:sldId id="281" r:id="rId13"/>
    <p:sldId id="300" r:id="rId14"/>
    <p:sldId id="282" r:id="rId15"/>
    <p:sldId id="283" r:id="rId16"/>
    <p:sldId id="302" r:id="rId17"/>
    <p:sldId id="284" r:id="rId18"/>
    <p:sldId id="285" r:id="rId19"/>
    <p:sldId id="268" r:id="rId20"/>
    <p:sldId id="288" r:id="rId21"/>
    <p:sldId id="287" r:id="rId22"/>
    <p:sldId id="289" r:id="rId23"/>
    <p:sldId id="270" r:id="rId24"/>
    <p:sldId id="303" r:id="rId25"/>
    <p:sldId id="271" r:id="rId26"/>
    <p:sldId id="274" r:id="rId27"/>
    <p:sldId id="296" r:id="rId28"/>
    <p:sldId id="297" r:id="rId29"/>
    <p:sldId id="304" r:id="rId30"/>
    <p:sldId id="311" r:id="rId31"/>
    <p:sldId id="306" r:id="rId32"/>
    <p:sldId id="307" r:id="rId33"/>
    <p:sldId id="308" r:id="rId34"/>
    <p:sldId id="309" r:id="rId35"/>
    <p:sldId id="310" r:id="rId36"/>
    <p:sldId id="298" r:id="rId37"/>
    <p:sldId id="299" r:id="rId3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736" autoAdjust="0"/>
    <p:restoredTop sz="83901" autoAdjust="0"/>
  </p:normalViewPr>
  <p:slideViewPr>
    <p:cSldViewPr snapToGrid="0">
      <p:cViewPr varScale="1">
        <p:scale>
          <a:sx n="94" d="100"/>
          <a:sy n="94" d="100"/>
        </p:scale>
        <p:origin x="130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C2C7C3-EAD8-4B92-B910-B395CB7D94A9}" type="datetimeFigureOut">
              <a:rPr lang="en-GB" smtClean="0"/>
              <a:t>04/12/2024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5739E0-9095-49E2-BD7E-4D1DC761A2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10782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Some children may be detected in stage 2 with incidental finding of asymptomatic hyperglycaemia.  Stage 1 is not usually diagnosed outside of research studies.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5739E0-9095-49E2-BD7E-4D1DC761A206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05259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Allow participants to share examples of children they have seen diagnosed with T1D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5739E0-9095-49E2-BD7E-4D1DC761A206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09802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What else to include here?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5739E0-9095-49E2-BD7E-4D1DC761A206}" type="slidenum">
              <a:rPr lang="en-GB" smtClean="0"/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06792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7E31D7-F973-4EC1-9289-B297F1D869C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B27BF7E-0CD6-4229-8355-A016C02BC8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62E183-9E54-493D-9DF2-6C3A177531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E3E8B-8D10-4C9D-8D9F-A566E1DDE6E1}" type="datetimeFigureOut">
              <a:rPr lang="en-GB" smtClean="0"/>
              <a:t>04/12/2024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D44DDB-8D86-447E-910E-CC720AF347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DB60CE-8E9D-4686-825E-F5B29A5B5C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1C077-79C6-44C7-8246-DE465E6140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46979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232034-C7BE-4C77-BB21-E1EE03E9DD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A7643D4-A9C4-4161-9CFE-479EBC48CF7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CBA930-A0DA-48FB-8D16-1BCA616EE2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E3E8B-8D10-4C9D-8D9F-A566E1DDE6E1}" type="datetimeFigureOut">
              <a:rPr lang="en-GB" smtClean="0"/>
              <a:t>04/12/2024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EE01A9-462E-4140-8387-C022A75D6C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AA96FE-D897-499B-B8C4-C4FFFFCA86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1C077-79C6-44C7-8246-DE465E6140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93572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326ED56-39EB-40BF-82AB-D145C2581BB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135935C-E101-47EF-A843-9EBCA1EB4C0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BD0D8A-9AED-4E65-9C91-2DA4C59705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E3E8B-8D10-4C9D-8D9F-A566E1DDE6E1}" type="datetimeFigureOut">
              <a:rPr lang="en-GB" smtClean="0"/>
              <a:t>04/12/2024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5E969E-55A8-4551-8EFD-29865889EF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4A28AC-9671-4EF6-8837-B0BD497527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1C077-79C6-44C7-8246-DE465E6140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02611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0A6DCF-A56A-451A-A0E7-AE538DF1B1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B75246-2A74-4E9D-B042-2CA764807F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6F4148-EB9A-4FFC-A638-64CEB9D386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E3E8B-8D10-4C9D-8D9F-A566E1DDE6E1}" type="datetimeFigureOut">
              <a:rPr lang="en-GB" smtClean="0"/>
              <a:t>04/12/2024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0ECEC6-8F8C-4794-AA4E-F639E64555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1D27BA-B716-412D-BA28-1EE56125F1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1C077-79C6-44C7-8246-DE465E6140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4342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F51042-8342-4C6A-B96B-A414632778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1B4F899-015D-4174-9384-0668849693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D4FF11-1128-47A7-BEB6-1ACA6DBB8B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E3E8B-8D10-4C9D-8D9F-A566E1DDE6E1}" type="datetimeFigureOut">
              <a:rPr lang="en-GB" smtClean="0"/>
              <a:t>04/12/2024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D99C86-1868-4C7A-8F9D-DDCD0C89EB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BCE21F-785B-4A01-B96A-157811787D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1C077-79C6-44C7-8246-DE465E6140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11552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CEC6BE-F509-4E58-A00F-DAD7C0617F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706E3B-E434-49C3-AB9F-67EC4E3FE0D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548BBED-2C6B-4438-9FB1-3E586612FA9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4A2F71A-8D6D-457B-B63A-C88585D1AE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E3E8B-8D10-4C9D-8D9F-A566E1DDE6E1}" type="datetimeFigureOut">
              <a:rPr lang="en-GB" smtClean="0"/>
              <a:t>04/12/2024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F0B24AD-3D5D-4ADD-AC18-4A56801873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305A51C-971E-473D-8206-DC15ABA09B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1C077-79C6-44C7-8246-DE465E6140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12597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8FF62F-5C78-47D1-AC05-C60737D11B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FE01B3-8400-48B5-B5F4-E5BA5C89AD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E62D364-A1F0-4946-A55C-1C7153051C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7F78B68-2F55-4DC4-BF20-6C85D8A27D4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815D5D7-4640-4998-A5CF-A758AF3B455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6A11D54-F578-4F2E-94BD-294F31683A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E3E8B-8D10-4C9D-8D9F-A566E1DDE6E1}" type="datetimeFigureOut">
              <a:rPr lang="en-GB" smtClean="0"/>
              <a:t>04/12/2024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B3BD3D2-1223-43AE-A6F1-807DD92A7C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4272CB8-57E7-4FCA-8F18-0231ADF39D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1C077-79C6-44C7-8246-DE465E6140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52119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1D1E3D-D96C-4D82-8796-863DBA3438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E8FA607-BBF0-4038-8B12-DBF9AABAA6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E3E8B-8D10-4C9D-8D9F-A566E1DDE6E1}" type="datetimeFigureOut">
              <a:rPr lang="en-GB" smtClean="0"/>
              <a:t>04/12/2024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96FB204-4DBA-41A5-A3ED-23A3E76CF6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485B4B6-77CA-4D5B-86F3-77809DCD9D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1C077-79C6-44C7-8246-DE465E6140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28558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60A5D1E-7B71-4175-B01D-B78AE118D1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E3E8B-8D10-4C9D-8D9F-A566E1DDE6E1}" type="datetimeFigureOut">
              <a:rPr lang="en-GB" smtClean="0"/>
              <a:t>04/12/2024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F465061-D481-4CA1-A0C8-70A5D0D05C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0018520-4869-4191-95AF-6CDD39C11B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1C077-79C6-44C7-8246-DE465E6140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73788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A40BC0-3F30-4FBF-B160-CEEE93E8B8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34A9FA-7E69-42EC-A69B-582E0BABC0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F1241A3-744A-4C14-A0C7-6B1080569B2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EC66C09-ADBA-4341-B780-97A3997AFA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E3E8B-8D10-4C9D-8D9F-A566E1DDE6E1}" type="datetimeFigureOut">
              <a:rPr lang="en-GB" smtClean="0"/>
              <a:t>04/12/2024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D90FCC5-961C-4023-94D8-8467C64826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92A4B3-19DA-4C56-8DD3-EA77943261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1C077-79C6-44C7-8246-DE465E6140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5752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639BF7-E314-48A3-959E-52BD479E22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0B41BC7-1EF5-4C6E-B322-6B4C4880B26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BF95991-9B71-4D75-A5D9-7AFCEBC088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A92D3C6-754E-4D4B-9F26-D9501B5E51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E3E8B-8D10-4C9D-8D9F-A566E1DDE6E1}" type="datetimeFigureOut">
              <a:rPr lang="en-GB" smtClean="0"/>
              <a:t>04/12/2024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D0187A8-3A06-4586-B8F8-BD618C185F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165AA9F-9728-415F-9527-56FF821EC1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1C077-79C6-44C7-8246-DE465E6140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87975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B77AC9C-7444-4F3B-85B9-8156FA5D59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94A9B5B-D5E6-4CF7-9C2A-6A36838287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38E610-97F0-4BCC-8AF6-7F382999733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7E3E8B-8D10-4C9D-8D9F-A566E1DDE6E1}" type="datetimeFigureOut">
              <a:rPr lang="en-GB" smtClean="0"/>
              <a:t>04/12/2024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9F0798-E8E4-4186-AAAF-1A89EECBAAC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4F68D3-E660-4B78-8B6B-9098239164D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61C077-79C6-44C7-8246-DE465E6140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18368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bbc.co.uk/news/uk-wales-44808388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iabetes.org.uk/The4Ts" TargetMode="External"/><Relationship Id="rId2" Type="http://schemas.openxmlformats.org/officeDocument/2006/relationships/hyperlink" Target="http://www.cypdiabetesnetwork.nhs.uk/national-network/dka-prevention-at-diagnosis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nice.org.uk/guidance/ng18" TargetMode="External"/><Relationship Id="rId4" Type="http://schemas.openxmlformats.org/officeDocument/2006/relationships/hyperlink" Target="https://shop.diabetes.org.uk/products/diagnosing-type-1-diabetes-pathway-hcps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36A6D9-46A3-4CD0-8BC9-240D13DEA6A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Diabetes in Children: Importance of Early Diagnosis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1C29F28-1ADF-4948-BC82-65520D07D5A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GB" sz="2400" i="1" dirty="0">
                <a:solidFill>
                  <a:schemeClr val="tx2">
                    <a:lumMod val="75000"/>
                  </a:schemeClr>
                </a:solidFill>
              </a:rPr>
              <a:t>This presentation has been developed by the Children and Young People’s National Diabetes Network. It is aimed at all health professionals who might meet children presenting with diabetes.</a:t>
            </a:r>
          </a:p>
          <a:p>
            <a:endParaRPr lang="en-GB" dirty="0"/>
          </a:p>
        </p:txBody>
      </p:sp>
      <p:pic>
        <p:nvPicPr>
          <p:cNvPr id="4" name="Picture 3" descr="Logo, company name&#10;&#10;Description automatically generated">
            <a:extLst>
              <a:ext uri="{FF2B5EF4-FFF2-40B4-BE49-F238E27FC236}">
                <a16:creationId xmlns:a16="http://schemas.microsoft.com/office/drawing/2014/main" id="{81CEE52D-16B6-ABBE-2320-48D23051A0C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61464" y="564113"/>
            <a:ext cx="1447101" cy="14419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93193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66DE18-B69E-4497-822F-0B1D33F06E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Long term impacts of DKA at diagnosis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660D9A-0CBC-413A-941D-3C7DF5A63D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Single episode of moderate/severe DKA in young children at diagnosis is associated with lower cognitive scores and altered brain growth</a:t>
            </a:r>
          </a:p>
          <a:p>
            <a:endParaRPr lang="en-GB" dirty="0"/>
          </a:p>
          <a:p>
            <a:r>
              <a:rPr lang="en-GB" dirty="0"/>
              <a:t>DKA at diagnosis associated with worsened long term glucose control independent of other demographic/socioeconomic factors</a:t>
            </a:r>
          </a:p>
        </p:txBody>
      </p:sp>
    </p:spTree>
    <p:extLst>
      <p:ext uri="{BB962C8B-B14F-4D97-AF65-F5344CB8AC3E}">
        <p14:creationId xmlns:p14="http://schemas.microsoft.com/office/powerpoint/2010/main" val="15097162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826F5E-A8F7-F993-FCF3-BAD8966B0C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Death from DKA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1EEF28-846B-0754-C1B7-507C664BC7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Most children with DKA will survive with hospital treatment, but sadly some children will die from DKA.</a:t>
            </a:r>
          </a:p>
          <a:p>
            <a:endParaRPr lang="en-GB" dirty="0"/>
          </a:p>
          <a:p>
            <a:r>
              <a:rPr lang="en-GB" dirty="0"/>
              <a:t>Follow the link below to watch a short video of a parent telling their story.</a:t>
            </a:r>
          </a:p>
          <a:p>
            <a:endParaRPr lang="en-GB" dirty="0"/>
          </a:p>
          <a:p>
            <a:r>
              <a:rPr lang="en-GB" dirty="0">
                <a:hlinkClick r:id="rId2"/>
              </a:rPr>
              <a:t>https://www.bbc.co.uk/news/uk-wales-44808388</a:t>
            </a:r>
            <a:r>
              <a:rPr lang="en-GB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9034240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6D57D7-9861-818C-ED98-B59D15E17B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Question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C6FD89-5805-3756-6842-666D63DD3B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What experiences do you have of seeing a child presenting with T1D?</a:t>
            </a:r>
          </a:p>
          <a:p>
            <a:endParaRPr lang="en-GB" dirty="0"/>
          </a:p>
          <a:p>
            <a:r>
              <a:rPr lang="en-GB" dirty="0"/>
              <a:t>What are the key symptoms to be aware of?</a:t>
            </a:r>
          </a:p>
        </p:txBody>
      </p:sp>
    </p:spTree>
    <p:extLst>
      <p:ext uri="{BB962C8B-B14F-4D97-AF65-F5344CB8AC3E}">
        <p14:creationId xmlns:p14="http://schemas.microsoft.com/office/powerpoint/2010/main" val="231347372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EE0F1E-C13F-417B-EC8B-D5B1BA1767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Getting Diagnosed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A1C3B5-C42C-8D86-2805-8BE2C2CA2B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Getting diagnosed with diabetes before the onset of DKA involves the following steps:</a:t>
            </a:r>
          </a:p>
          <a:p>
            <a:pPr lvl="1"/>
            <a:r>
              <a:rPr lang="en-GB" dirty="0"/>
              <a:t>Family recognise there is something wrong with their child</a:t>
            </a:r>
          </a:p>
          <a:p>
            <a:pPr lvl="1"/>
            <a:r>
              <a:rPr lang="en-GB" dirty="0"/>
              <a:t>Family contact health services</a:t>
            </a:r>
          </a:p>
          <a:p>
            <a:pPr lvl="1"/>
            <a:r>
              <a:rPr lang="en-GB" dirty="0"/>
              <a:t>GP practice triages urgency of appointment</a:t>
            </a:r>
          </a:p>
          <a:p>
            <a:pPr lvl="1"/>
            <a:r>
              <a:rPr lang="en-GB" dirty="0"/>
              <a:t>Health care professional suspects type 1</a:t>
            </a:r>
          </a:p>
          <a:p>
            <a:pPr lvl="1"/>
            <a:r>
              <a:rPr lang="en-GB" dirty="0"/>
              <a:t>Health care professional tests for diabetes</a:t>
            </a:r>
          </a:p>
          <a:p>
            <a:pPr lvl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6379571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39B050-26CA-91AF-A200-6B35A7B9A9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Recognising T1D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9A70964-D28A-1AA4-08CB-BBEA0F3A7D38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GB" dirty="0"/>
              <a:t>There are 4 key symptoms of T1D</a:t>
            </a:r>
          </a:p>
          <a:p>
            <a:r>
              <a:rPr lang="en-GB" dirty="0"/>
              <a:t>These are summarised by the Diabetes UK 4Ts campaign:</a:t>
            </a:r>
          </a:p>
          <a:p>
            <a:pPr lvl="1"/>
            <a:r>
              <a:rPr lang="en-GB" dirty="0"/>
              <a:t>Toilet</a:t>
            </a:r>
          </a:p>
          <a:p>
            <a:pPr lvl="1"/>
            <a:r>
              <a:rPr lang="en-GB" dirty="0"/>
              <a:t>Thirsty</a:t>
            </a:r>
          </a:p>
          <a:p>
            <a:pPr lvl="1"/>
            <a:r>
              <a:rPr lang="en-GB" dirty="0"/>
              <a:t>Tired</a:t>
            </a:r>
          </a:p>
          <a:p>
            <a:pPr lvl="1"/>
            <a:r>
              <a:rPr lang="en-GB" dirty="0"/>
              <a:t>Thinner</a:t>
            </a:r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E6D53746-C113-00B4-DADE-FCA0535AA908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714134" y="609259"/>
            <a:ext cx="3937145" cy="5567704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07435173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8590C045-462E-7055-CAB1-B8FA4C610E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The 4Ts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159B5CC-50F7-E1A4-7419-4470D82AB014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GB" b="1" dirty="0"/>
              <a:t>Toilet</a:t>
            </a:r>
          </a:p>
          <a:p>
            <a:pPr lvl="1"/>
            <a:r>
              <a:rPr lang="en-GB" dirty="0"/>
              <a:t>Passing urine more than normal</a:t>
            </a:r>
          </a:p>
          <a:p>
            <a:pPr lvl="1"/>
            <a:r>
              <a:rPr lang="en-GB" dirty="0"/>
              <a:t>Needing to wee in the night</a:t>
            </a:r>
          </a:p>
          <a:p>
            <a:pPr lvl="1"/>
            <a:r>
              <a:rPr lang="en-GB" dirty="0"/>
              <a:t>New onset bedwetting</a:t>
            </a:r>
          </a:p>
          <a:p>
            <a:pPr lvl="1"/>
            <a:r>
              <a:rPr lang="en-GB" dirty="0"/>
              <a:t>May notice sticky toilet seat/glucose crystals</a:t>
            </a:r>
          </a:p>
          <a:p>
            <a:pPr lvl="1"/>
            <a:endParaRPr lang="en-GB" dirty="0"/>
          </a:p>
          <a:p>
            <a:pPr lvl="1"/>
            <a:r>
              <a:rPr lang="en-GB" dirty="0"/>
              <a:t>Babies - excessively heavy nappies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FD64DB2-F065-A76B-70AA-74663B18E3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2778273"/>
          </a:xfrm>
        </p:spPr>
        <p:txBody>
          <a:bodyPr>
            <a:normAutofit/>
          </a:bodyPr>
          <a:lstStyle/>
          <a:p>
            <a:r>
              <a:rPr lang="en-GB" b="1" dirty="0"/>
              <a:t>Thirsty</a:t>
            </a:r>
          </a:p>
          <a:p>
            <a:pPr lvl="1"/>
            <a:r>
              <a:rPr lang="en-GB" dirty="0"/>
              <a:t>Drinking a lot more than normal</a:t>
            </a:r>
          </a:p>
          <a:p>
            <a:pPr lvl="1"/>
            <a:r>
              <a:rPr lang="en-GB" dirty="0"/>
              <a:t>Needing to drink in the night</a:t>
            </a:r>
          </a:p>
          <a:p>
            <a:pPr lvl="1"/>
            <a:r>
              <a:rPr lang="en-GB" dirty="0"/>
              <a:t>May help themselves from tap in the night</a:t>
            </a:r>
          </a:p>
          <a:p>
            <a:pPr lvl="1"/>
            <a:endParaRPr lang="en-GB" dirty="0"/>
          </a:p>
          <a:p>
            <a:pPr lvl="1"/>
            <a:r>
              <a:rPr lang="en-GB" dirty="0"/>
              <a:t>Babies - feeding lots</a:t>
            </a:r>
          </a:p>
        </p:txBody>
      </p:sp>
      <p:pic>
        <p:nvPicPr>
          <p:cNvPr id="8" name="Content Placeholder 4">
            <a:extLst>
              <a:ext uri="{FF2B5EF4-FFF2-40B4-BE49-F238E27FC236}">
                <a16:creationId xmlns:a16="http://schemas.microsoft.com/office/drawing/2014/main" id="{BD3C10B3-7F20-B78B-77F7-CA000484C20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04652" y="365125"/>
            <a:ext cx="3836506" cy="1278835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C7480B6F-D986-C954-3D21-AF9B58172B3B}"/>
              </a:ext>
            </a:extLst>
          </p:cNvPr>
          <p:cNvSpPr txBox="1"/>
          <p:nvPr/>
        </p:nvSpPr>
        <p:spPr>
          <a:xfrm>
            <a:off x="1471610" y="5292546"/>
            <a:ext cx="9769548" cy="984885"/>
          </a:xfrm>
          <a:prstGeom prst="rect">
            <a:avLst/>
          </a:prstGeom>
          <a:noFill/>
          <a:ln w="15875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GB" sz="2400" dirty="0">
                <a:solidFill>
                  <a:srgbClr val="FF0000"/>
                </a:solidFill>
              </a:rPr>
              <a:t>Be particularly wary of these symptoms!</a:t>
            </a:r>
          </a:p>
          <a:p>
            <a:r>
              <a:rPr lang="en-GB" sz="2400" dirty="0">
                <a:solidFill>
                  <a:srgbClr val="FF0000"/>
                </a:solidFill>
              </a:rPr>
              <a:t>Children with these symptoms are at high risk of decompensating </a:t>
            </a:r>
            <a:r>
              <a:rPr lang="en-GB" sz="2400" dirty="0">
                <a:solidFill>
                  <a:srgbClr val="FF0000"/>
                </a:solidFill>
                <a:sym typeface="Wingdings" panose="05000000000000000000" pitchFamily="2" charset="2"/>
              </a:rPr>
              <a:t> DKA</a:t>
            </a:r>
            <a:endParaRPr lang="en-GB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20551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  <p:bldP spid="3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8590C045-462E-7055-CAB1-B8FA4C610E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The 4Ts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159B5CC-50F7-E1A4-7419-4470D82AB014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GB" b="1" dirty="0"/>
              <a:t>Thinner</a:t>
            </a:r>
          </a:p>
          <a:p>
            <a:pPr lvl="1"/>
            <a:r>
              <a:rPr lang="en-GB" dirty="0"/>
              <a:t>Weight loss may be the only initial presenting feature and often precedes osmotic symptoms</a:t>
            </a:r>
          </a:p>
          <a:p>
            <a:pPr lvl="1"/>
            <a:r>
              <a:rPr lang="en-GB" dirty="0"/>
              <a:t>May report constant hunger</a:t>
            </a:r>
          </a:p>
          <a:p>
            <a:pPr lvl="1"/>
            <a:r>
              <a:rPr lang="en-GB" dirty="0"/>
              <a:t>Parents may not notice the child has lost weight – they may think they have got taller</a:t>
            </a:r>
          </a:p>
          <a:p>
            <a:pPr lvl="1"/>
            <a:r>
              <a:rPr lang="en-GB" dirty="0"/>
              <a:t>Ask if the child is looking thinner</a:t>
            </a:r>
          </a:p>
          <a:p>
            <a:pPr lvl="1"/>
            <a:r>
              <a:rPr lang="en-GB" dirty="0"/>
              <a:t>Be wary of misdiagnosing as an eating disorder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FD64DB2-F065-A76B-70AA-74663B18E39D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GB" b="1" dirty="0"/>
              <a:t>Tired</a:t>
            </a:r>
          </a:p>
          <a:p>
            <a:pPr lvl="1"/>
            <a:r>
              <a:rPr lang="en-GB" dirty="0"/>
              <a:t>Tiredness is a common presentation to primary care</a:t>
            </a:r>
          </a:p>
          <a:p>
            <a:pPr lvl="1"/>
            <a:r>
              <a:rPr lang="en-GB" dirty="0"/>
              <a:t>When seeing tiredness make sure you consider diabetes</a:t>
            </a:r>
          </a:p>
          <a:p>
            <a:pPr lvl="1"/>
            <a:r>
              <a:rPr lang="en-GB" dirty="0"/>
              <a:t>Ask about the other 4Ts in your systems review</a:t>
            </a:r>
          </a:p>
        </p:txBody>
      </p:sp>
      <p:pic>
        <p:nvPicPr>
          <p:cNvPr id="8" name="Content Placeholder 4">
            <a:extLst>
              <a:ext uri="{FF2B5EF4-FFF2-40B4-BE49-F238E27FC236}">
                <a16:creationId xmlns:a16="http://schemas.microsoft.com/office/drawing/2014/main" id="{BD3C10B3-7F20-B78B-77F7-CA000484C20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04652" y="365125"/>
            <a:ext cx="3836506" cy="12788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18583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1E15A4-0836-9BD7-2D4D-22EB043C37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Other symptoms of T1D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7136382-73C2-030F-5B84-5E62492787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It is harder to recognise T1D in very young children</a:t>
            </a:r>
          </a:p>
          <a:p>
            <a:r>
              <a:rPr lang="en-GB" dirty="0"/>
              <a:t>Consider T1D in a young child with:</a:t>
            </a:r>
          </a:p>
          <a:p>
            <a:pPr lvl="1"/>
            <a:r>
              <a:rPr lang="en-GB" dirty="0"/>
              <a:t>Recurrent oral thrush</a:t>
            </a:r>
          </a:p>
          <a:p>
            <a:pPr lvl="1"/>
            <a:r>
              <a:rPr lang="en-GB" dirty="0"/>
              <a:t>Persistent nappy rash</a:t>
            </a:r>
          </a:p>
          <a:p>
            <a:pPr lvl="1"/>
            <a:r>
              <a:rPr lang="en-GB" dirty="0"/>
              <a:t>Fruity smelling breath (ketones)</a:t>
            </a:r>
          </a:p>
          <a:p>
            <a:pPr lvl="1"/>
            <a:r>
              <a:rPr lang="en-GB" dirty="0"/>
              <a:t>Constantly wants to feed</a:t>
            </a:r>
          </a:p>
          <a:p>
            <a:pPr lvl="1"/>
            <a:r>
              <a:rPr lang="en-GB" dirty="0"/>
              <a:t>Very heavy nappies</a:t>
            </a:r>
          </a:p>
          <a:p>
            <a:pPr lvl="1"/>
            <a:r>
              <a:rPr lang="en-GB" dirty="0"/>
              <a:t>Poor weight gain</a:t>
            </a:r>
          </a:p>
        </p:txBody>
      </p:sp>
    </p:spTree>
    <p:extLst>
      <p:ext uri="{BB962C8B-B14F-4D97-AF65-F5344CB8AC3E}">
        <p14:creationId xmlns:p14="http://schemas.microsoft.com/office/powerpoint/2010/main" val="190408466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4A1213-ECA5-8B85-E77F-6B3CA06AE0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Spotting DKA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D084C3-A4EF-A008-D40D-A7BFB809BF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Children who have developed DKA may show the following additional symptoms:</a:t>
            </a:r>
          </a:p>
          <a:p>
            <a:pPr lvl="1"/>
            <a:r>
              <a:rPr lang="en-GB" dirty="0"/>
              <a:t>Tired, sleepy or confused</a:t>
            </a:r>
          </a:p>
          <a:p>
            <a:pPr lvl="1"/>
            <a:r>
              <a:rPr lang="en-GB" dirty="0"/>
              <a:t>Deep, sighing breathing</a:t>
            </a:r>
          </a:p>
          <a:p>
            <a:pPr lvl="1"/>
            <a:r>
              <a:rPr lang="en-GB" dirty="0"/>
              <a:t>Abdominal pain – may present as acute abdomen</a:t>
            </a:r>
          </a:p>
          <a:p>
            <a:pPr lvl="1"/>
            <a:r>
              <a:rPr lang="en-GB" dirty="0"/>
              <a:t>Vomiting</a:t>
            </a:r>
          </a:p>
          <a:p>
            <a:pPr lvl="1"/>
            <a:r>
              <a:rPr lang="en-GB" dirty="0"/>
              <a:t>Breath that smells fruity (like pear drop sweets or nail polish remover)</a:t>
            </a:r>
          </a:p>
          <a:p>
            <a:pPr lvl="1"/>
            <a:endParaRPr lang="en-GB" dirty="0"/>
          </a:p>
          <a:p>
            <a:r>
              <a:rPr lang="en-GB" dirty="0"/>
              <a:t>Be careful not to mistake the deep sighing breathing pattern of DKA for pneumonia or asthma</a:t>
            </a:r>
          </a:p>
        </p:txBody>
      </p:sp>
    </p:spTree>
    <p:extLst>
      <p:ext uri="{BB962C8B-B14F-4D97-AF65-F5344CB8AC3E}">
        <p14:creationId xmlns:p14="http://schemas.microsoft.com/office/powerpoint/2010/main" val="129424262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D59C07-94B7-4B3D-BB20-500E445FC0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Making the diagnosis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3F825E-E214-4833-9349-68801B64C2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Diabetes must be excluded </a:t>
            </a:r>
            <a:r>
              <a:rPr lang="en-GB" b="1" dirty="0"/>
              <a:t>urgently</a:t>
            </a:r>
            <a:r>
              <a:rPr lang="en-GB" dirty="0"/>
              <a:t> in children with any symptoms of diabetes</a:t>
            </a:r>
          </a:p>
          <a:p>
            <a:r>
              <a:rPr lang="en-GB" dirty="0"/>
              <a:t>Children can progress very quickly from being well to having DKA</a:t>
            </a:r>
          </a:p>
          <a:p>
            <a:endParaRPr lang="en-GB" dirty="0"/>
          </a:p>
          <a:p>
            <a:r>
              <a:rPr lang="en-GB" dirty="0"/>
              <a:t>Diagnosis is therefore made on point of care testing – </a:t>
            </a:r>
            <a:r>
              <a:rPr lang="en-GB" b="1" dirty="0"/>
              <a:t>not lab testing</a:t>
            </a:r>
          </a:p>
          <a:p>
            <a:endParaRPr lang="en-GB" dirty="0"/>
          </a:p>
          <a:p>
            <a:r>
              <a:rPr lang="en-GB" dirty="0"/>
              <a:t>The gold standard for recognising T1D is therefore:</a:t>
            </a:r>
          </a:p>
          <a:p>
            <a:pPr lvl="1"/>
            <a:r>
              <a:rPr lang="en-GB" b="1" dirty="0" err="1"/>
              <a:t>Fingerprick</a:t>
            </a:r>
            <a:r>
              <a:rPr lang="en-GB" b="1" dirty="0"/>
              <a:t> blood glucose test performed the same day</a:t>
            </a:r>
          </a:p>
          <a:p>
            <a:pPr marL="457200" lvl="1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886097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CB866D-3DFF-445A-A8CA-FEFF395FB5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Learning Objectives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E48C29-031E-4C4F-95D5-656339514D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What is type 1 diabetes mellitus</a:t>
            </a:r>
          </a:p>
          <a:p>
            <a:r>
              <a:rPr lang="en-GB" dirty="0"/>
              <a:t>Why is early diagnosis of type 1 diabetes important</a:t>
            </a:r>
          </a:p>
          <a:p>
            <a:r>
              <a:rPr lang="en-GB" dirty="0"/>
              <a:t>How do children present with diabetes</a:t>
            </a:r>
          </a:p>
          <a:p>
            <a:r>
              <a:rPr lang="en-GB" dirty="0"/>
              <a:t>How to recognise a child in DKA</a:t>
            </a:r>
          </a:p>
          <a:p>
            <a:r>
              <a:rPr lang="en-GB" dirty="0"/>
              <a:t>What actions to take when seeing a child with possible diabetes</a:t>
            </a:r>
          </a:p>
          <a:p>
            <a:pPr lvl="1"/>
            <a:endParaRPr lang="en-GB" dirty="0"/>
          </a:p>
          <a:p>
            <a:pPr lvl="1"/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4956027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FA83FE-7479-B8EC-29B3-4AC7F467FC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Fingerprick</a:t>
            </a:r>
            <a:r>
              <a:rPr lang="en-GB" dirty="0"/>
              <a:t> blood glucose test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BAE5EB-8870-7D3E-56DC-97BC818B9E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/>
              <a:t>Make sure finger is cleaned before testing to remove any sugar</a:t>
            </a:r>
          </a:p>
          <a:p>
            <a:endParaRPr lang="en-GB" dirty="0"/>
          </a:p>
          <a:p>
            <a:r>
              <a:rPr lang="en-GB" dirty="0"/>
              <a:t>Blood glucose above 11 mmol/L indicates diabetes:</a:t>
            </a:r>
          </a:p>
          <a:p>
            <a:pPr lvl="1"/>
            <a:r>
              <a:rPr lang="en-GB" dirty="0"/>
              <a:t>Transfer immediately to hospital for further assessment</a:t>
            </a:r>
          </a:p>
          <a:p>
            <a:pPr lvl="1"/>
            <a:r>
              <a:rPr lang="en-GB" dirty="0"/>
              <a:t>Lab tests will be done in hospital to confirm the diagnosis</a:t>
            </a:r>
          </a:p>
          <a:p>
            <a:pPr lvl="1"/>
            <a:endParaRPr lang="en-GB" dirty="0"/>
          </a:p>
          <a:p>
            <a:r>
              <a:rPr lang="en-GB" dirty="0"/>
              <a:t>Blood glucose 7-11 mmol/L:</a:t>
            </a:r>
          </a:p>
          <a:p>
            <a:pPr lvl="1"/>
            <a:r>
              <a:rPr lang="en-GB" dirty="0"/>
              <a:t>These results are difficult to interpret</a:t>
            </a:r>
          </a:p>
          <a:p>
            <a:pPr lvl="1"/>
            <a:r>
              <a:rPr lang="en-GB" dirty="0"/>
              <a:t>Usually not T1D</a:t>
            </a:r>
          </a:p>
          <a:p>
            <a:pPr lvl="1"/>
            <a:r>
              <a:rPr lang="en-GB" dirty="0"/>
              <a:t>Discuss with on call paediatric team for further advice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5230090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22FF60-00F9-5C26-44DE-A54693DE39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Question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8EE76C-CA79-C951-4258-03B238DF11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What would stop you performing a </a:t>
            </a:r>
            <a:r>
              <a:rPr lang="en-GB" dirty="0" err="1"/>
              <a:t>fingerprick</a:t>
            </a:r>
            <a:r>
              <a:rPr lang="en-GB" dirty="0"/>
              <a:t> blood glucose test on a child?</a:t>
            </a:r>
          </a:p>
          <a:p>
            <a:endParaRPr lang="en-GB" dirty="0"/>
          </a:p>
          <a:p>
            <a:r>
              <a:rPr lang="en-GB" dirty="0"/>
              <a:t>Do you have access to a </a:t>
            </a:r>
            <a:r>
              <a:rPr lang="en-GB" dirty="0" err="1"/>
              <a:t>fingerprick</a:t>
            </a:r>
            <a:r>
              <a:rPr lang="en-GB" dirty="0"/>
              <a:t> blood glucose test where you work?</a:t>
            </a:r>
          </a:p>
          <a:p>
            <a:endParaRPr lang="en-GB" dirty="0"/>
          </a:p>
          <a:p>
            <a:r>
              <a:rPr lang="en-GB" dirty="0"/>
              <a:t>What would you do if it was a telephone consultation?</a:t>
            </a:r>
          </a:p>
        </p:txBody>
      </p:sp>
    </p:spTree>
    <p:extLst>
      <p:ext uri="{BB962C8B-B14F-4D97-AF65-F5344CB8AC3E}">
        <p14:creationId xmlns:p14="http://schemas.microsoft.com/office/powerpoint/2010/main" val="325479006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589AA1-D5EF-5A81-D321-9901F85AD7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What about urine dipstick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AC73BD-C0CA-E078-CA89-E60FDEDD32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Urine dipstick is inferior to blood glucose test in recognising diabetes</a:t>
            </a:r>
          </a:p>
          <a:p>
            <a:r>
              <a:rPr lang="en-GB" dirty="0"/>
              <a:t>Some cases will be missed on urine testing</a:t>
            </a:r>
          </a:p>
          <a:p>
            <a:r>
              <a:rPr lang="en-GB" dirty="0"/>
              <a:t>It may not be easy to get urine sample from a child</a:t>
            </a:r>
          </a:p>
          <a:p>
            <a:r>
              <a:rPr lang="en-GB" dirty="0"/>
              <a:t>Therefore </a:t>
            </a:r>
            <a:r>
              <a:rPr lang="en-GB" b="1" dirty="0" err="1"/>
              <a:t>fingerprick</a:t>
            </a:r>
            <a:r>
              <a:rPr lang="en-GB" b="1" dirty="0"/>
              <a:t> blood glucose is the gold standard test</a:t>
            </a:r>
          </a:p>
          <a:p>
            <a:endParaRPr lang="en-GB" dirty="0"/>
          </a:p>
          <a:p>
            <a:r>
              <a:rPr lang="en-GB" dirty="0"/>
              <a:t>If urine dipstick is performed and shows glycosuria</a:t>
            </a:r>
          </a:p>
          <a:p>
            <a:pPr lvl="1"/>
            <a:r>
              <a:rPr lang="en-GB" dirty="0"/>
              <a:t>Treat as T1D and discuss with on call paediatric team</a:t>
            </a:r>
          </a:p>
        </p:txBody>
      </p:sp>
    </p:spTree>
    <p:extLst>
      <p:ext uri="{BB962C8B-B14F-4D97-AF65-F5344CB8AC3E}">
        <p14:creationId xmlns:p14="http://schemas.microsoft.com/office/powerpoint/2010/main" val="121660663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25EB65-C8A1-4E9B-BF50-49A746D051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Making the diagnosis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DE0A78-3B5B-4F98-B574-C46537E226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Don’t send for outpatient bloods to make the diagnosis</a:t>
            </a:r>
          </a:p>
          <a:p>
            <a:pPr lvl="1"/>
            <a:r>
              <a:rPr lang="en-GB" dirty="0"/>
              <a:t>Fasting glucose/HbA1c rarely required for making the diagnosis</a:t>
            </a:r>
          </a:p>
          <a:p>
            <a:pPr lvl="1"/>
            <a:r>
              <a:rPr lang="en-GB" dirty="0"/>
              <a:t>Most children with T1D and symptoms will have glucose clearly above 11.1 mmol/mol</a:t>
            </a:r>
          </a:p>
          <a:p>
            <a:pPr lvl="1"/>
            <a:r>
              <a:rPr lang="en-GB" dirty="0"/>
              <a:t>Outpatient bloods </a:t>
            </a:r>
            <a:r>
              <a:rPr lang="en-GB" b="1" dirty="0"/>
              <a:t>delay </a:t>
            </a:r>
            <a:r>
              <a:rPr lang="en-GB" dirty="0"/>
              <a:t>diagnosis and allow time for DKA to develop</a:t>
            </a:r>
          </a:p>
          <a:p>
            <a:pPr lvl="1"/>
            <a:endParaRPr lang="en-GB" dirty="0"/>
          </a:p>
          <a:p>
            <a:r>
              <a:rPr lang="en-GB" dirty="0"/>
              <a:t>Don’t forget about weight loss as a symptom of diabetes</a:t>
            </a:r>
          </a:p>
          <a:p>
            <a:pPr lvl="1"/>
            <a:r>
              <a:rPr lang="en-GB" dirty="0"/>
              <a:t>If arranging other tests for weight loss make sure diabetes is urgently excluded first</a:t>
            </a:r>
          </a:p>
          <a:p>
            <a:pPr lvl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206691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1B28D6-E1E3-4C40-872F-F114197309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What about Human Factors?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82619F-DEC8-4280-B146-BE54BA6BA1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GB" dirty="0"/>
              <a:t>Why might professionals know about diabetes but miss the diagnosis?</a:t>
            </a:r>
          </a:p>
          <a:p>
            <a:pPr marL="0" indent="0">
              <a:buNone/>
            </a:pPr>
            <a:endParaRPr lang="en-GB" dirty="0"/>
          </a:p>
          <a:p>
            <a:r>
              <a:rPr lang="en-GB" dirty="0"/>
              <a:t>Child looks too well</a:t>
            </a:r>
          </a:p>
          <a:p>
            <a:pPr lvl="1"/>
            <a:r>
              <a:rPr lang="en-GB" dirty="0"/>
              <a:t>Children with blood glucose levels &gt;30mmol/mol can still be well looking and running around the room</a:t>
            </a:r>
          </a:p>
          <a:p>
            <a:pPr lvl="1"/>
            <a:endParaRPr lang="en-GB" dirty="0"/>
          </a:p>
          <a:p>
            <a:r>
              <a:rPr lang="en-GB" dirty="0"/>
              <a:t>Child is too young</a:t>
            </a:r>
          </a:p>
          <a:p>
            <a:pPr lvl="1"/>
            <a:r>
              <a:rPr lang="en-GB" dirty="0"/>
              <a:t>You cannot be too young to have diabetes </a:t>
            </a:r>
          </a:p>
          <a:p>
            <a:pPr lvl="1"/>
            <a:r>
              <a:rPr lang="en-GB" dirty="0"/>
              <a:t>Some infants are diagnosed before one year of age</a:t>
            </a:r>
          </a:p>
          <a:p>
            <a:pPr lvl="1"/>
            <a:endParaRPr lang="en-GB" dirty="0"/>
          </a:p>
          <a:p>
            <a:r>
              <a:rPr lang="en-GB" dirty="0"/>
              <a:t>No family history</a:t>
            </a:r>
          </a:p>
          <a:p>
            <a:pPr lvl="1"/>
            <a:r>
              <a:rPr lang="en-GB" dirty="0"/>
              <a:t>While some children will have a family member affected, most children have no family history of diabetes</a:t>
            </a:r>
          </a:p>
          <a:p>
            <a:pPr lvl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888528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1B28D6-E1E3-4C40-872F-F114197309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What about Human Factors?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82619F-DEC8-4280-B146-BE54BA6BA1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GB" dirty="0"/>
              <a:t>Why might professionals know about diabetes but miss the diagnosis?</a:t>
            </a:r>
          </a:p>
          <a:p>
            <a:endParaRPr lang="en-GB" dirty="0"/>
          </a:p>
          <a:p>
            <a:r>
              <a:rPr lang="en-GB" dirty="0"/>
              <a:t>Don’t believe it’s diabetes</a:t>
            </a:r>
          </a:p>
          <a:p>
            <a:pPr lvl="1"/>
            <a:r>
              <a:rPr lang="en-GB" dirty="0"/>
              <a:t>It’s easy to attribute symptoms to something else </a:t>
            </a:r>
          </a:p>
          <a:p>
            <a:pPr lvl="2"/>
            <a:r>
              <a:rPr lang="en-GB" dirty="0"/>
              <a:t>e.g. hot weather, medicine side effect, behavioural</a:t>
            </a:r>
          </a:p>
          <a:p>
            <a:pPr lvl="1"/>
            <a:r>
              <a:rPr lang="en-GB" dirty="0"/>
              <a:t>Do the test and don’t miss the diagnosis</a:t>
            </a:r>
          </a:p>
          <a:p>
            <a:pPr lvl="1"/>
            <a:endParaRPr lang="en-GB" dirty="0"/>
          </a:p>
          <a:p>
            <a:r>
              <a:rPr lang="en-GB" dirty="0"/>
              <a:t>Think diabetes is rare</a:t>
            </a:r>
          </a:p>
          <a:p>
            <a:pPr lvl="1"/>
            <a:r>
              <a:rPr lang="en-GB" dirty="0"/>
              <a:t>It’s not! Over 3000 children a year are diagnosed in England &amp; Wales</a:t>
            </a:r>
          </a:p>
          <a:p>
            <a:pPr lvl="1"/>
            <a:endParaRPr lang="en-GB" dirty="0"/>
          </a:p>
          <a:p>
            <a:r>
              <a:rPr lang="en-GB" dirty="0"/>
              <a:t>Distracted by another diagnosis</a:t>
            </a:r>
          </a:p>
          <a:p>
            <a:pPr lvl="1"/>
            <a:r>
              <a:rPr lang="en-GB" dirty="0"/>
              <a:t>An infection (e.g. upper respiratory tract infection) may be a trigger for diabetes symptoms emerging. If the child has symptoms of diabetes, make sure you also do a finger prick blood glucose test.</a:t>
            </a:r>
          </a:p>
        </p:txBody>
      </p:sp>
    </p:spTree>
    <p:extLst>
      <p:ext uri="{BB962C8B-B14F-4D97-AF65-F5344CB8AC3E}">
        <p14:creationId xmlns:p14="http://schemas.microsoft.com/office/powerpoint/2010/main" val="1736369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1628F3-6768-46D5-B19F-3D8419931C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Question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929209-1B72-4B42-9A5C-D0A5C4852E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What about organisational factors?</a:t>
            </a:r>
          </a:p>
          <a:p>
            <a:endParaRPr lang="en-GB" dirty="0"/>
          </a:p>
          <a:p>
            <a:r>
              <a:rPr lang="en-GB" dirty="0"/>
              <a:t>If a parent contacted to arrange an appointment for a child with symptoms of T1D – would your triage processes ensure a same day appointment?</a:t>
            </a:r>
          </a:p>
          <a:p>
            <a:endParaRPr lang="en-GB" dirty="0"/>
          </a:p>
          <a:p>
            <a:r>
              <a:rPr lang="en-GB" dirty="0"/>
              <a:t>Do you have access to point of care blood glucose testing? Is it calibrated with testing strips that are in date? </a:t>
            </a:r>
          </a:p>
        </p:txBody>
      </p:sp>
    </p:spTree>
    <p:extLst>
      <p:ext uri="{BB962C8B-B14F-4D97-AF65-F5344CB8AC3E}">
        <p14:creationId xmlns:p14="http://schemas.microsoft.com/office/powerpoint/2010/main" val="134324221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EF0801-1B8C-80BF-8EF2-03FC485E4C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What about Type 2 Diabetes?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275819-92C9-3484-CF64-2E249AA38B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Type 2 diabetes is increasing in incidence in young people in the UK</a:t>
            </a:r>
          </a:p>
          <a:p>
            <a:endParaRPr lang="en-GB" dirty="0"/>
          </a:p>
          <a:p>
            <a:r>
              <a:rPr lang="en-GB" dirty="0"/>
              <a:t>Clues to type 2 diabetes include:</a:t>
            </a:r>
          </a:p>
          <a:p>
            <a:pPr lvl="1"/>
            <a:r>
              <a:rPr lang="en-GB" dirty="0"/>
              <a:t>Obesity</a:t>
            </a:r>
          </a:p>
          <a:p>
            <a:pPr lvl="1"/>
            <a:r>
              <a:rPr lang="en-GB" dirty="0"/>
              <a:t>Family history of type 2 diabetes</a:t>
            </a:r>
          </a:p>
          <a:p>
            <a:pPr lvl="1"/>
            <a:r>
              <a:rPr lang="en-GB" dirty="0"/>
              <a:t>High risk group – especially Asian and Black family background</a:t>
            </a:r>
          </a:p>
          <a:p>
            <a:pPr lvl="1"/>
            <a:r>
              <a:rPr lang="en-GB" dirty="0"/>
              <a:t>Clinical signs of insulin resistance – i.e. acanthosis nigricans</a:t>
            </a:r>
          </a:p>
          <a:p>
            <a:endParaRPr lang="en-GB" dirty="0"/>
          </a:p>
          <a:p>
            <a:r>
              <a:rPr lang="en-GB" dirty="0"/>
              <a:t>Children with type 2 diabetes can still develop DKA</a:t>
            </a:r>
          </a:p>
          <a:p>
            <a:pPr lvl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8611632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616BDF-9495-3601-FB08-1067FC34B9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What about Type 2 Diabetes?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6117AF-D8D8-5350-9C51-E7ADA233AA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Differentiating between type 1 and type 2 diabetes is hard in children</a:t>
            </a:r>
          </a:p>
          <a:p>
            <a:r>
              <a:rPr lang="en-GB" dirty="0"/>
              <a:t>Obesity is common in children – so don’t assume obese children have type 2 diabetes</a:t>
            </a:r>
          </a:p>
          <a:p>
            <a:endParaRPr lang="en-GB" dirty="0"/>
          </a:p>
          <a:p>
            <a:r>
              <a:rPr lang="en-GB" dirty="0"/>
              <a:t>If a child has a test result indicating diabetes, they should be discussed same day with the local paediatric team, even if type 2 diabetes is felt to be the likely diagnosis</a:t>
            </a:r>
          </a:p>
        </p:txBody>
      </p:sp>
    </p:spTree>
    <p:extLst>
      <p:ext uri="{BB962C8B-B14F-4D97-AF65-F5344CB8AC3E}">
        <p14:creationId xmlns:p14="http://schemas.microsoft.com/office/powerpoint/2010/main" val="63670400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88CD1D-5099-3320-2BEB-11B89978DC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Local Pathway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8956EA-FD9C-A87E-2861-790376965F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>
                <a:highlight>
                  <a:srgbClr val="FFFF00"/>
                </a:highlight>
              </a:rPr>
              <a:t>If you have a local pathway for diabetes diagnosis consider inserting it here</a:t>
            </a:r>
          </a:p>
        </p:txBody>
      </p:sp>
    </p:spTree>
    <p:extLst>
      <p:ext uri="{BB962C8B-B14F-4D97-AF65-F5344CB8AC3E}">
        <p14:creationId xmlns:p14="http://schemas.microsoft.com/office/powerpoint/2010/main" val="27551445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2B58E3-0638-28FF-1055-A65317F294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What is Type 1 Diabetes (T1D)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E49264-E16A-C7B6-805A-D4E3CCF07B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Type 1 Diabetes Mellitus is:</a:t>
            </a:r>
          </a:p>
          <a:p>
            <a:pPr lvl="1"/>
            <a:r>
              <a:rPr lang="en-GB" dirty="0"/>
              <a:t>An autoimmune condition in which immune destruction of the insulin producing cells in the pancreas leads to insulin deficiency</a:t>
            </a:r>
          </a:p>
          <a:p>
            <a:endParaRPr lang="en-GB" dirty="0"/>
          </a:p>
          <a:p>
            <a:r>
              <a:rPr lang="en-GB" dirty="0"/>
              <a:t>Without insulin:</a:t>
            </a:r>
          </a:p>
          <a:p>
            <a:pPr lvl="1"/>
            <a:r>
              <a:rPr lang="en-GB" dirty="0"/>
              <a:t>There is breakdown of fat </a:t>
            </a:r>
            <a:r>
              <a:rPr lang="en-GB" dirty="0">
                <a:sym typeface="Wingdings" panose="05000000000000000000" pitchFamily="2" charset="2"/>
              </a:rPr>
              <a:t> </a:t>
            </a:r>
            <a:r>
              <a:rPr lang="en-GB" b="1" dirty="0"/>
              <a:t>weight loss</a:t>
            </a:r>
            <a:endParaRPr lang="en-GB" dirty="0"/>
          </a:p>
          <a:p>
            <a:pPr lvl="1"/>
            <a:r>
              <a:rPr lang="en-GB" dirty="0"/>
              <a:t>Glucose levels rise </a:t>
            </a:r>
            <a:r>
              <a:rPr lang="en-GB" dirty="0">
                <a:sym typeface="Wingdings" panose="05000000000000000000" pitchFamily="2" charset="2"/>
              </a:rPr>
              <a:t> </a:t>
            </a:r>
            <a:r>
              <a:rPr lang="en-GB" b="1" dirty="0"/>
              <a:t>increased urination and increased thirst</a:t>
            </a:r>
          </a:p>
          <a:p>
            <a:pPr lvl="1"/>
            <a:r>
              <a:rPr lang="en-GB" dirty="0"/>
              <a:t>Glucose cannot enter cells to provide energy </a:t>
            </a:r>
            <a:r>
              <a:rPr lang="en-GB" dirty="0">
                <a:sym typeface="Wingdings" panose="05000000000000000000" pitchFamily="2" charset="2"/>
              </a:rPr>
              <a:t> </a:t>
            </a:r>
            <a:r>
              <a:rPr lang="en-GB" b="1" dirty="0"/>
              <a:t>tiredness</a:t>
            </a:r>
          </a:p>
          <a:p>
            <a:pPr lvl="1"/>
            <a:r>
              <a:rPr lang="en-GB" dirty="0"/>
              <a:t>Accumulation of ketones </a:t>
            </a:r>
            <a:r>
              <a:rPr lang="en-GB" dirty="0">
                <a:sym typeface="Wingdings" panose="05000000000000000000" pitchFamily="2" charset="2"/>
              </a:rPr>
              <a:t> </a:t>
            </a:r>
            <a:r>
              <a:rPr lang="en-GB" b="1" dirty="0"/>
              <a:t>diabetic ketoacidosis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0585535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EECC9C-0891-3420-BE7D-E7C66278F8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Case 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C6B4C3-C019-E34C-DCBF-BB3B635279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/>
              <a:t>8 year old boy consults with 2 months of weight loss</a:t>
            </a:r>
          </a:p>
          <a:p>
            <a:r>
              <a:rPr lang="en-GB" dirty="0"/>
              <a:t>Bloods tests are normal but diabetes is not considered and not tested</a:t>
            </a:r>
          </a:p>
          <a:p>
            <a:endParaRPr lang="en-GB" dirty="0"/>
          </a:p>
          <a:p>
            <a:r>
              <a:rPr lang="en-GB" dirty="0"/>
              <a:t>Consults again with 4 day history of excessive thirst and going to toilet 2 times a night</a:t>
            </a:r>
          </a:p>
          <a:p>
            <a:r>
              <a:rPr lang="en-GB" dirty="0"/>
              <a:t>Diabetes is considered and blood test for HbA1c booked for next week</a:t>
            </a:r>
          </a:p>
          <a:p>
            <a:endParaRPr lang="en-GB" dirty="0"/>
          </a:p>
          <a:p>
            <a:r>
              <a:rPr lang="en-GB" dirty="0"/>
              <a:t>While awaiting blood tests child develops vomiting and drowsiness – admitted in DKA</a:t>
            </a:r>
          </a:p>
          <a:p>
            <a:r>
              <a:rPr lang="en-GB" dirty="0"/>
              <a:t>pH 6.9 on admission, acute kidney injury with creatinine of 200, requires 48 hour admission to HDU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814788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6E45F2-3C0B-8CD8-3681-1A82A2AF1A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Case 1 – Learning Points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01DE37-1906-C6E4-F4B3-0423B5717B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Always think about diabetes in a child with unexplained weight loss</a:t>
            </a:r>
          </a:p>
          <a:p>
            <a:endParaRPr lang="en-GB" dirty="0"/>
          </a:p>
          <a:p>
            <a:r>
              <a:rPr lang="en-GB" dirty="0"/>
              <a:t>When suspecting diabetes do a test the SAME DAY:</a:t>
            </a:r>
          </a:p>
          <a:p>
            <a:pPr lvl="1"/>
            <a:r>
              <a:rPr lang="en-GB" dirty="0"/>
              <a:t>Finger prick blood glucose</a:t>
            </a:r>
          </a:p>
          <a:p>
            <a:endParaRPr lang="en-GB" dirty="0"/>
          </a:p>
          <a:p>
            <a:r>
              <a:rPr lang="en-GB" dirty="0"/>
              <a:t>Don’t send for outpatient HbA1c – this will delay diagnosis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4985256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EF7600-95F8-6AA6-930F-6AC94882CC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Case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A1845E-E708-3D55-A87A-17E0789437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GB" dirty="0"/>
              <a:t>2 year old boy consults with increased thirst</a:t>
            </a:r>
          </a:p>
          <a:p>
            <a:r>
              <a:rPr lang="en-GB" dirty="0"/>
              <a:t>Clinician considers diabetes but child looks very well, happy and playing</a:t>
            </a:r>
          </a:p>
          <a:p>
            <a:r>
              <a:rPr lang="en-GB" dirty="0"/>
              <a:t>Increased thirst attributed to hot weather</a:t>
            </a:r>
          </a:p>
          <a:p>
            <a:endParaRPr lang="en-GB" dirty="0"/>
          </a:p>
          <a:p>
            <a:r>
              <a:rPr lang="en-GB" dirty="0"/>
              <a:t>3 days later child deteriorates – vomiting, pale, quiet</a:t>
            </a:r>
          </a:p>
          <a:p>
            <a:r>
              <a:rPr lang="en-GB" dirty="0"/>
              <a:t>Admitted in DKA</a:t>
            </a:r>
          </a:p>
          <a:p>
            <a:r>
              <a:rPr lang="en-GB" dirty="0"/>
              <a:t>Early into treatment develops severe headache – CT shows cerebral oedema</a:t>
            </a:r>
          </a:p>
          <a:p>
            <a:r>
              <a:rPr lang="en-GB" dirty="0"/>
              <a:t>GCS deteriorates despite IV mannitol – intubated and transferred to PICU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636477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0F6174-59B1-7EC7-8A9B-57EA28FDD3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Case 2 – Learning Points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80A30C-E2EB-5592-48FE-FE1165D4FB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Children with diabetes can look very well</a:t>
            </a:r>
          </a:p>
          <a:p>
            <a:endParaRPr lang="en-GB" dirty="0"/>
          </a:p>
          <a:p>
            <a:r>
              <a:rPr lang="en-GB" dirty="0"/>
              <a:t>If there is a symptom of diabetes then do a test the SAME DAY:</a:t>
            </a:r>
          </a:p>
          <a:p>
            <a:pPr lvl="1"/>
            <a:r>
              <a:rPr lang="en-GB" dirty="0"/>
              <a:t>Finger prick blood glucose</a:t>
            </a:r>
          </a:p>
          <a:p>
            <a:endParaRPr lang="en-GB" dirty="0"/>
          </a:p>
          <a:p>
            <a:r>
              <a:rPr lang="en-GB" dirty="0"/>
              <a:t>Don’t attribute symptoms to another cause without ruling out diabetes first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7002261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2C826B-F0E2-F95D-5A39-F6356AF991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Case 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718B75-CA6E-A52B-1B99-71BF701D46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/>
              <a:t>6 year old child brought to GP with breathlessness</a:t>
            </a:r>
          </a:p>
          <a:p>
            <a:r>
              <a:rPr lang="en-GB" dirty="0"/>
              <a:t>GP notes deep sighing breathing pattern not typical of chest infection – considers diabetes</a:t>
            </a:r>
          </a:p>
          <a:p>
            <a:r>
              <a:rPr lang="en-GB" dirty="0"/>
              <a:t>Further history – 2 weeks of increased thirst and bedwetting</a:t>
            </a:r>
          </a:p>
          <a:p>
            <a:r>
              <a:rPr lang="en-GB" dirty="0"/>
              <a:t>Finger prick blood glucose test – 30 mmol/L</a:t>
            </a:r>
          </a:p>
          <a:p>
            <a:endParaRPr lang="en-GB" dirty="0"/>
          </a:p>
          <a:p>
            <a:r>
              <a:rPr lang="en-GB" dirty="0"/>
              <a:t>Transferred urgently to ED – DKA confirmed</a:t>
            </a:r>
          </a:p>
          <a:p>
            <a:r>
              <a:rPr lang="en-GB" dirty="0"/>
              <a:t>IV access very difficult and has multiple cannulation attempts</a:t>
            </a:r>
          </a:p>
          <a:p>
            <a:r>
              <a:rPr lang="en-GB" dirty="0"/>
              <a:t>Develops anxiety after discharge, flashback to time in HDU, referred to team psychologist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899463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0038D7-1F34-E056-3604-E7B8FAFEF3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Case 3 – Learning Points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509703-91C6-FCD6-E725-98E2B98C93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Always consider DKA in a breathless child</a:t>
            </a:r>
          </a:p>
          <a:p>
            <a:endParaRPr lang="en-GB" dirty="0"/>
          </a:p>
          <a:p>
            <a:r>
              <a:rPr lang="en-GB" dirty="0"/>
              <a:t>Asthma and pneumonia do not typically present with deep, sighing respiration – think DKA</a:t>
            </a:r>
          </a:p>
          <a:p>
            <a:endParaRPr lang="en-GB" dirty="0"/>
          </a:p>
          <a:p>
            <a:r>
              <a:rPr lang="en-GB" dirty="0"/>
              <a:t>The smell of ketones may be a clue to DKA but be aware not all people can smell these</a:t>
            </a:r>
          </a:p>
          <a:p>
            <a:endParaRPr lang="en-GB" dirty="0"/>
          </a:p>
          <a:p>
            <a:r>
              <a:rPr lang="en-GB" dirty="0"/>
              <a:t>Think about diabetes in children with new onset bedwetting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6289141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92D577-B119-F199-4301-BB375C7FD3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Summary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EF1801-695D-1317-ACA3-3DE759C970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Remember the 4Ts of diabetes – Toilet, Thirsty, Tired, Thinner</a:t>
            </a:r>
          </a:p>
          <a:p>
            <a:r>
              <a:rPr lang="en-GB" dirty="0"/>
              <a:t>Children with suspected diabetes – do </a:t>
            </a:r>
            <a:r>
              <a:rPr lang="en-GB" dirty="0" err="1"/>
              <a:t>fingerprick</a:t>
            </a:r>
            <a:r>
              <a:rPr lang="en-GB" dirty="0"/>
              <a:t> blood glucose test same day</a:t>
            </a:r>
          </a:p>
          <a:p>
            <a:endParaRPr lang="en-GB" dirty="0"/>
          </a:p>
          <a:p>
            <a:r>
              <a:rPr lang="en-GB" dirty="0"/>
              <a:t>Don’t get caught out – make sure you do the test!</a:t>
            </a:r>
          </a:p>
          <a:p>
            <a:endParaRPr lang="en-GB" dirty="0"/>
          </a:p>
          <a:p>
            <a:r>
              <a:rPr lang="en-GB" dirty="0"/>
              <a:t>Blood glucose above 11mmol/L – refer same day to hospital</a:t>
            </a:r>
          </a:p>
          <a:p>
            <a:r>
              <a:rPr lang="en-GB" dirty="0"/>
              <a:t>Blood glucose 7-11mmol/L – discuss with paediatric team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65205101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29A984-657C-F5F0-ECD5-AE9BB59121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Resources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496C0B-EF0E-432C-B3FE-79A46D8B03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National Children &amp; Young People’s Diabetes Network</a:t>
            </a:r>
          </a:p>
          <a:p>
            <a:pPr lvl="1"/>
            <a:r>
              <a:rPr lang="en-GB" dirty="0">
                <a:hlinkClick r:id="rId2"/>
              </a:rPr>
              <a:t>www.cypdiabetesnetwork.nhs.uk/national-network/dka-prevention-at-diagnosis/</a:t>
            </a:r>
            <a:r>
              <a:rPr lang="en-GB" dirty="0"/>
              <a:t> </a:t>
            </a:r>
          </a:p>
          <a:p>
            <a:r>
              <a:rPr lang="en-GB" dirty="0"/>
              <a:t>Diabetes UK</a:t>
            </a:r>
          </a:p>
          <a:p>
            <a:pPr lvl="1"/>
            <a:r>
              <a:rPr lang="en-GB" dirty="0">
                <a:hlinkClick r:id="rId3"/>
              </a:rPr>
              <a:t>www.diabetes.org.uk/The4Ts</a:t>
            </a:r>
            <a:r>
              <a:rPr lang="en-GB" dirty="0"/>
              <a:t> </a:t>
            </a:r>
          </a:p>
          <a:p>
            <a:pPr lvl="1"/>
            <a:r>
              <a:rPr lang="en-GB" dirty="0">
                <a:hlinkClick r:id="rId4"/>
              </a:rPr>
              <a:t>https://shop.diabetes.org.uk/products/</a:t>
            </a:r>
            <a:r>
              <a:rPr lang="en-GB">
                <a:hlinkClick r:id="rId4"/>
              </a:rPr>
              <a:t>diagnosing-type-1-diabetes-pathway-hcps</a:t>
            </a:r>
            <a:r>
              <a:rPr lang="en-GB"/>
              <a:t> </a:t>
            </a:r>
            <a:endParaRPr lang="en-GB" dirty="0"/>
          </a:p>
          <a:p>
            <a:r>
              <a:rPr lang="en-GB" dirty="0"/>
              <a:t>NICE: Diabetes (type 1 and type 2) in Children and Young People: Diagnosis and Management</a:t>
            </a:r>
          </a:p>
          <a:p>
            <a:pPr lvl="1"/>
            <a:r>
              <a:rPr lang="en-GB" dirty="0">
                <a:hlinkClick r:id="rId5"/>
              </a:rPr>
              <a:t>www.nice.org.uk/guidance/ng18</a:t>
            </a:r>
            <a:r>
              <a:rPr lang="en-GB" dirty="0"/>
              <a:t>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155590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F8B6C9-60FB-42E1-AAE0-4F096739A8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How common is Type 1 Diabetes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E16461-30F2-49C5-86A0-D6EF116045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523631"/>
          </a:xfrm>
        </p:spPr>
        <p:txBody>
          <a:bodyPr>
            <a:normAutofit fontScale="92500"/>
          </a:bodyPr>
          <a:lstStyle/>
          <a:p>
            <a:r>
              <a:rPr lang="en-GB" dirty="0"/>
              <a:t>T1D affects around 34,000 children and young people in England and Wales</a:t>
            </a:r>
          </a:p>
          <a:p>
            <a:r>
              <a:rPr lang="en-GB" dirty="0"/>
              <a:t>There were 3610 new cases children in E&amp;W in 2022/23</a:t>
            </a:r>
          </a:p>
          <a:p>
            <a:r>
              <a:rPr lang="en-GB" dirty="0"/>
              <a:t>Incidence has been rising in recent years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3A3480B-0CB6-5F72-B0D8-1EE2686E511E}"/>
              </a:ext>
            </a:extLst>
          </p:cNvPr>
          <p:cNvSpPr txBox="1"/>
          <p:nvPr/>
        </p:nvSpPr>
        <p:spPr>
          <a:xfrm>
            <a:off x="7551889" y="6266131"/>
            <a:ext cx="26139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/>
              <a:t>Source: NPDA Annual Report 2022/23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180E752-4D0E-2D85-4F11-764E76E7497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94740" y="3349256"/>
            <a:ext cx="8294696" cy="29281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74033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670F6D-EC10-43A8-408A-E859F128D4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How Does Type 1 Diabetes Develop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15EE58-746B-828A-403F-955808E187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GB" dirty="0"/>
              <a:t>Initial trigger is not clearly understood</a:t>
            </a:r>
          </a:p>
          <a:p>
            <a:r>
              <a:rPr lang="en-GB" dirty="0"/>
              <a:t>Genetic and environmental factors are important:</a:t>
            </a:r>
          </a:p>
          <a:p>
            <a:pPr lvl="1"/>
            <a:r>
              <a:rPr lang="en-GB" dirty="0"/>
              <a:t>Children with affected relatives are more likely to develop T1D</a:t>
            </a:r>
          </a:p>
          <a:p>
            <a:endParaRPr lang="en-GB" dirty="0"/>
          </a:p>
          <a:p>
            <a:r>
              <a:rPr lang="en-GB" dirty="0"/>
              <a:t>There are then 3 stages:</a:t>
            </a:r>
          </a:p>
          <a:p>
            <a:pPr lvl="1"/>
            <a:r>
              <a:rPr lang="en-GB" dirty="0"/>
              <a:t>Stage 1 – diabetes auto-antibodies are detectable in the blood</a:t>
            </a:r>
          </a:p>
          <a:p>
            <a:pPr lvl="1"/>
            <a:r>
              <a:rPr lang="en-GB" dirty="0"/>
              <a:t>Stage 2 – glucose levels start to rise but there are no clinical symptoms</a:t>
            </a:r>
          </a:p>
          <a:p>
            <a:pPr lvl="1"/>
            <a:r>
              <a:rPr lang="en-GB" dirty="0"/>
              <a:t>Stage 3 – clinical symptoms develop</a:t>
            </a:r>
          </a:p>
          <a:p>
            <a:pPr lvl="1"/>
            <a:endParaRPr lang="en-GB" dirty="0"/>
          </a:p>
          <a:p>
            <a:r>
              <a:rPr lang="en-GB" dirty="0"/>
              <a:t>Most children are diagnosed in stage 3 – when clinical symptoms appear</a:t>
            </a:r>
          </a:p>
        </p:txBody>
      </p:sp>
    </p:spTree>
    <p:extLst>
      <p:ext uri="{BB962C8B-B14F-4D97-AF65-F5344CB8AC3E}">
        <p14:creationId xmlns:p14="http://schemas.microsoft.com/office/powerpoint/2010/main" val="42287290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01EEBD-FF4A-614C-8503-50C7E1D4D0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Why is early diagnosis important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D4D4E0-6ED9-59B8-8914-665B0AAA45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T1D progresses </a:t>
            </a:r>
            <a:r>
              <a:rPr lang="en-GB" b="1" dirty="0"/>
              <a:t>FAST</a:t>
            </a:r>
          </a:p>
          <a:p>
            <a:endParaRPr lang="en-GB" dirty="0"/>
          </a:p>
          <a:p>
            <a:r>
              <a:rPr lang="en-GB" dirty="0"/>
              <a:t>Most children have a period where there are clinical symptoms of diabetes but the child is still well</a:t>
            </a:r>
          </a:p>
          <a:p>
            <a:r>
              <a:rPr lang="en-GB" dirty="0"/>
              <a:t>This period can be months, weeks or </a:t>
            </a:r>
            <a:r>
              <a:rPr lang="en-GB" b="1" dirty="0"/>
              <a:t>sometimes only days</a:t>
            </a:r>
          </a:p>
          <a:p>
            <a:endParaRPr lang="en-GB" dirty="0"/>
          </a:p>
          <a:p>
            <a:r>
              <a:rPr lang="en-GB" dirty="0"/>
              <a:t>If the diagnosis is not made in this period, the child becomes unwell and develops diabetic ketoacidosis (DKA)</a:t>
            </a:r>
          </a:p>
          <a:p>
            <a:r>
              <a:rPr lang="en-GB" dirty="0"/>
              <a:t>DKA is a serious condition and can be fatal</a:t>
            </a:r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935925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53DAC8-5EA8-E761-F49C-5CB84DB749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What is Diabetic Ketoacidosis (DKA)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19E26A-B85C-5A99-AFD7-0244073D86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/>
              <a:t>DKA is a life-threatening complication of diabetes</a:t>
            </a:r>
          </a:p>
          <a:p>
            <a:r>
              <a:rPr lang="en-GB" dirty="0"/>
              <a:t>It comprises dehydration, high glucose levels, and high ketone levels - leading to acidosis</a:t>
            </a:r>
          </a:p>
          <a:p>
            <a:r>
              <a:rPr lang="en-GB" dirty="0"/>
              <a:t>In DKA:</a:t>
            </a:r>
          </a:p>
          <a:p>
            <a:pPr lvl="1"/>
            <a:r>
              <a:rPr lang="en-GB" dirty="0"/>
              <a:t>The breathing rate rises</a:t>
            </a:r>
          </a:p>
          <a:p>
            <a:pPr lvl="1"/>
            <a:r>
              <a:rPr lang="en-GB" dirty="0"/>
              <a:t>The pulse rate rises </a:t>
            </a:r>
          </a:p>
          <a:p>
            <a:pPr lvl="1"/>
            <a:r>
              <a:rPr lang="en-GB" dirty="0"/>
              <a:t>The child feels increasingly unwell</a:t>
            </a:r>
          </a:p>
          <a:p>
            <a:pPr lvl="1"/>
            <a:r>
              <a:rPr lang="en-GB" dirty="0"/>
              <a:t>Vomiting may develop worsening the dehydration</a:t>
            </a:r>
          </a:p>
          <a:p>
            <a:pPr lvl="1"/>
            <a:r>
              <a:rPr lang="en-GB" dirty="0"/>
              <a:t>Untreated there is increasing cardiovascular collapse leading to:</a:t>
            </a:r>
          </a:p>
          <a:p>
            <a:pPr lvl="2"/>
            <a:r>
              <a:rPr lang="en-GB" dirty="0"/>
              <a:t>Shock</a:t>
            </a:r>
          </a:p>
          <a:p>
            <a:pPr lvl="2"/>
            <a:r>
              <a:rPr lang="en-GB" dirty="0"/>
              <a:t>Renal failure</a:t>
            </a:r>
          </a:p>
          <a:p>
            <a:pPr lvl="2"/>
            <a:r>
              <a:rPr lang="en-GB" dirty="0"/>
              <a:t>Coma</a:t>
            </a:r>
          </a:p>
          <a:p>
            <a:pPr lvl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972627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F82872-D413-E63C-EE7A-57CEB5647D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Question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905B82-552E-F53A-AAAD-DC75EE0C47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83974" y="1825625"/>
            <a:ext cx="10369826" cy="1603375"/>
          </a:xfrm>
        </p:spPr>
        <p:txBody>
          <a:bodyPr/>
          <a:lstStyle/>
          <a:p>
            <a:r>
              <a:rPr lang="en-GB" dirty="0"/>
              <a:t>In 2019-20 in England &amp; Wales, 2799 children under 16 were diagnosed with T1D.  </a:t>
            </a:r>
          </a:p>
          <a:p>
            <a:r>
              <a:rPr lang="en-GB" dirty="0"/>
              <a:t>What percentage do you think were in DKA at diagnosis?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F206E1F-78BD-7835-112F-B72E2397431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54358" y="3640575"/>
            <a:ext cx="7570981" cy="379251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ACDB280B-A752-74A9-6372-8826C28D61AA}"/>
              </a:ext>
            </a:extLst>
          </p:cNvPr>
          <p:cNvSpPr txBox="1"/>
          <p:nvPr/>
        </p:nvSpPr>
        <p:spPr>
          <a:xfrm>
            <a:off x="8190519" y="4019826"/>
            <a:ext cx="302413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i="1" dirty="0"/>
              <a:t>Source: National Paediatric Diabetes Audit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A25EA5C1-5D1D-8B9C-FDDE-BD40510A2256}"/>
              </a:ext>
            </a:extLst>
          </p:cNvPr>
          <p:cNvSpPr txBox="1">
            <a:spLocks/>
          </p:cNvSpPr>
          <p:nvPr/>
        </p:nvSpPr>
        <p:spPr>
          <a:xfrm>
            <a:off x="977348" y="4508399"/>
            <a:ext cx="10515600" cy="18106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/>
              <a:t>The answer is 38.5%</a:t>
            </a:r>
          </a:p>
          <a:p>
            <a:r>
              <a:rPr lang="en-GB" dirty="0"/>
              <a:t>That is </a:t>
            </a:r>
            <a:r>
              <a:rPr lang="en-GB" b="1" dirty="0"/>
              <a:t>1078</a:t>
            </a:r>
            <a:r>
              <a:rPr lang="en-GB" dirty="0"/>
              <a:t> children who could have avoided DKA if diagnosed earlier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554948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6" grpId="0"/>
      <p:bldP spid="7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3E3B32-E12D-44F9-B6CF-8054D49A70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Impact of DKA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D02C30-65A4-497D-B5C1-D392ACB0A8E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2374235"/>
          </a:xfrm>
        </p:spPr>
        <p:txBody>
          <a:bodyPr>
            <a:normAutofit fontScale="85000" lnSpcReduction="20000"/>
          </a:bodyPr>
          <a:lstStyle/>
          <a:p>
            <a:r>
              <a:rPr lang="en-GB" dirty="0"/>
              <a:t>All children:</a:t>
            </a:r>
          </a:p>
          <a:p>
            <a:pPr lvl="1"/>
            <a:r>
              <a:rPr lang="en-GB" dirty="0"/>
              <a:t>Cannulation – often difficult</a:t>
            </a:r>
          </a:p>
          <a:p>
            <a:pPr lvl="1"/>
            <a:r>
              <a:rPr lang="en-GB" dirty="0"/>
              <a:t>IV fluids, IV insulin</a:t>
            </a:r>
          </a:p>
          <a:p>
            <a:pPr lvl="1"/>
            <a:r>
              <a:rPr lang="en-GB" dirty="0"/>
              <a:t>Intensive monitoring</a:t>
            </a:r>
          </a:p>
          <a:p>
            <a:pPr lvl="1"/>
            <a:r>
              <a:rPr lang="en-GB" dirty="0"/>
              <a:t>Hourly blood glucose checks</a:t>
            </a:r>
          </a:p>
          <a:p>
            <a:pPr lvl="1"/>
            <a:r>
              <a:rPr lang="en-GB" dirty="0"/>
              <a:t>4 hourly U&amp;Es and blood gas</a:t>
            </a:r>
          </a:p>
          <a:p>
            <a:pPr lvl="1"/>
            <a:r>
              <a:rPr lang="en-GB" dirty="0"/>
              <a:t>Often need HDU – sometimes ITU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90A4712-CCFD-47BA-B62E-82D7334CA4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1911488"/>
          </a:xfrm>
        </p:spPr>
        <p:txBody>
          <a:bodyPr>
            <a:normAutofit fontScale="85000" lnSpcReduction="20000"/>
          </a:bodyPr>
          <a:lstStyle/>
          <a:p>
            <a:r>
              <a:rPr lang="en-GB" dirty="0"/>
              <a:t>Can lead to:</a:t>
            </a:r>
          </a:p>
          <a:p>
            <a:pPr lvl="1"/>
            <a:r>
              <a:rPr lang="en-GB" dirty="0"/>
              <a:t>Cerebral oedema</a:t>
            </a:r>
          </a:p>
          <a:p>
            <a:pPr lvl="1"/>
            <a:r>
              <a:rPr lang="en-GB" dirty="0"/>
              <a:t>Permanent brain injury</a:t>
            </a:r>
          </a:p>
          <a:p>
            <a:pPr lvl="1"/>
            <a:r>
              <a:rPr lang="en-GB" dirty="0"/>
              <a:t>Renal failure</a:t>
            </a:r>
          </a:p>
          <a:p>
            <a:pPr lvl="1"/>
            <a:r>
              <a:rPr lang="en-GB" dirty="0"/>
              <a:t>Limb ischaemia/amputation</a:t>
            </a:r>
          </a:p>
          <a:p>
            <a:pPr lvl="1"/>
            <a:r>
              <a:rPr lang="en-GB" dirty="0"/>
              <a:t>Death</a:t>
            </a:r>
          </a:p>
        </p:txBody>
      </p:sp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AD1F1A35-B2AC-2325-87B8-B5CEBB203CAF}"/>
              </a:ext>
            </a:extLst>
          </p:cNvPr>
          <p:cNvSpPr txBox="1">
            <a:spLocks/>
          </p:cNvSpPr>
          <p:nvPr/>
        </p:nvSpPr>
        <p:spPr>
          <a:xfrm>
            <a:off x="6172200" y="4656690"/>
            <a:ext cx="5181600" cy="102109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600" dirty="0"/>
              <a:t>Can lead to:</a:t>
            </a:r>
          </a:p>
          <a:p>
            <a:pPr lvl="1"/>
            <a:r>
              <a:rPr lang="en-GB" sz="2200" dirty="0"/>
              <a:t>Anxiety</a:t>
            </a:r>
          </a:p>
          <a:p>
            <a:pPr lvl="1"/>
            <a:r>
              <a:rPr lang="en-GB" sz="2200" dirty="0"/>
              <a:t>Post traumatic stress symptoms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0E7A2BEF-0A36-199F-57C2-22ED468F067C}"/>
              </a:ext>
            </a:extLst>
          </p:cNvPr>
          <p:cNvSpPr txBox="1">
            <a:spLocks/>
          </p:cNvSpPr>
          <p:nvPr/>
        </p:nvSpPr>
        <p:spPr>
          <a:xfrm>
            <a:off x="894522" y="4672668"/>
            <a:ext cx="5181600" cy="734219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400" dirty="0"/>
              <a:t>Traumatic and frightening experience for child and parents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389420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5" grpId="0" build="p"/>
      <p:bldP spid="6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2014</TotalTime>
  <Words>2204</Words>
  <Application>Microsoft Office PowerPoint</Application>
  <PresentationFormat>Widescreen</PresentationFormat>
  <Paragraphs>313</Paragraphs>
  <Slides>37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42" baseType="lpstr">
      <vt:lpstr>Arial</vt:lpstr>
      <vt:lpstr>Calibri</vt:lpstr>
      <vt:lpstr>Calibri Light</vt:lpstr>
      <vt:lpstr>Wingdings</vt:lpstr>
      <vt:lpstr>Office Theme</vt:lpstr>
      <vt:lpstr>Diabetes in Children: Importance of Early Diagnosis</vt:lpstr>
      <vt:lpstr>Learning Objectives</vt:lpstr>
      <vt:lpstr>What is Type 1 Diabetes (T1D)</vt:lpstr>
      <vt:lpstr>How common is Type 1 Diabetes</vt:lpstr>
      <vt:lpstr>How Does Type 1 Diabetes Develop</vt:lpstr>
      <vt:lpstr>Why is early diagnosis important</vt:lpstr>
      <vt:lpstr>What is Diabetic Ketoacidosis (DKA)</vt:lpstr>
      <vt:lpstr>Question</vt:lpstr>
      <vt:lpstr>Impact of DKA</vt:lpstr>
      <vt:lpstr>Long term impacts of DKA at diagnosis</vt:lpstr>
      <vt:lpstr>Death from DKA</vt:lpstr>
      <vt:lpstr>Question</vt:lpstr>
      <vt:lpstr>Getting Diagnosed</vt:lpstr>
      <vt:lpstr>Recognising T1D</vt:lpstr>
      <vt:lpstr>The 4Ts</vt:lpstr>
      <vt:lpstr>The 4Ts</vt:lpstr>
      <vt:lpstr>Other symptoms of T1D</vt:lpstr>
      <vt:lpstr>Spotting DKA</vt:lpstr>
      <vt:lpstr>Making the diagnosis</vt:lpstr>
      <vt:lpstr>Fingerprick blood glucose test</vt:lpstr>
      <vt:lpstr>Question</vt:lpstr>
      <vt:lpstr>What about urine dipstick</vt:lpstr>
      <vt:lpstr>Making the diagnosis</vt:lpstr>
      <vt:lpstr>What about Human Factors?</vt:lpstr>
      <vt:lpstr>What about Human Factors?</vt:lpstr>
      <vt:lpstr>Question</vt:lpstr>
      <vt:lpstr>What about Type 2 Diabetes?</vt:lpstr>
      <vt:lpstr>What about Type 2 Diabetes?</vt:lpstr>
      <vt:lpstr>Local Pathway</vt:lpstr>
      <vt:lpstr>Case 1</vt:lpstr>
      <vt:lpstr>Case 1 – Learning Points</vt:lpstr>
      <vt:lpstr>Case 2</vt:lpstr>
      <vt:lpstr>Case 2 – Learning Points</vt:lpstr>
      <vt:lpstr>Case 3</vt:lpstr>
      <vt:lpstr>Case 3 – Learning Points</vt:lpstr>
      <vt:lpstr>Summary</vt:lpstr>
      <vt:lpstr>Resources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Diabetes in Children: Importance of Early Diagnosis and General Update.</dc:title>
  <dc:creator>MCGUIGAN, Michael (COUNTESS OF CHESTER HOSPITAL NHS FOUNDATION TRUST)</dc:creator>
  <cp:lastModifiedBy>McGuigan, Michael</cp:lastModifiedBy>
  <cp:revision>25</cp:revision>
  <dcterms:created xsi:type="dcterms:W3CDTF">2022-07-11T14:30:18Z</dcterms:created>
  <dcterms:modified xsi:type="dcterms:W3CDTF">2024-12-04T10:11:35Z</dcterms:modified>
</cp:coreProperties>
</file>