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2" r:id="rId5"/>
    <p:sldId id="274" r:id="rId6"/>
    <p:sldId id="279" r:id="rId7"/>
    <p:sldId id="270" r:id="rId8"/>
    <p:sldId id="272" r:id="rId9"/>
    <p:sldId id="280" r:id="rId10"/>
    <p:sldId id="281" r:id="rId11"/>
    <p:sldId id="271" r:id="rId12"/>
    <p:sldId id="273" r:id="rId13"/>
    <p:sldId id="261" r:id="rId14"/>
    <p:sldId id="269" r:id="rId15"/>
    <p:sldId id="266" r:id="rId16"/>
    <p:sldId id="259" r:id="rId17"/>
    <p:sldId id="277" r:id="rId18"/>
    <p:sldId id="263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A9D8E-6739-4831-A7AB-DE6D6C2585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25323E-6BE5-436D-8775-3380F8E6C5AA}">
      <dgm:prSet/>
      <dgm:spPr/>
      <dgm:t>
        <a:bodyPr/>
        <a:lstStyle/>
        <a:p>
          <a:r>
            <a:rPr lang="en-GB"/>
            <a:t>Paediatric Food Allergy Overview &amp; Pitfalls of Testing</a:t>
          </a:r>
          <a:endParaRPr lang="en-US"/>
        </a:p>
      </dgm:t>
    </dgm:pt>
    <dgm:pt modelId="{840B7967-61AC-41C7-9249-03642B533DE5}" type="parTrans" cxnId="{F6E9FB77-1DFF-4BDA-A3A2-F3D1DA1FC6CD}">
      <dgm:prSet/>
      <dgm:spPr/>
      <dgm:t>
        <a:bodyPr/>
        <a:lstStyle/>
        <a:p>
          <a:endParaRPr lang="en-US"/>
        </a:p>
      </dgm:t>
    </dgm:pt>
    <dgm:pt modelId="{DDD44C5E-4D65-4734-92A6-BCED17117F64}" type="sibTrans" cxnId="{F6E9FB77-1DFF-4BDA-A3A2-F3D1DA1FC6CD}">
      <dgm:prSet/>
      <dgm:spPr/>
      <dgm:t>
        <a:bodyPr/>
        <a:lstStyle/>
        <a:p>
          <a:endParaRPr lang="en-US"/>
        </a:p>
      </dgm:t>
    </dgm:pt>
    <dgm:pt modelId="{A0534D52-992C-49B8-A7B9-2A0F0920946C}">
      <dgm:prSet/>
      <dgm:spPr/>
      <dgm:t>
        <a:bodyPr/>
        <a:lstStyle/>
        <a:p>
          <a:r>
            <a:rPr lang="en-GB" dirty="0"/>
            <a:t>Dr Lindsay </a:t>
          </a:r>
          <a:r>
            <a:rPr lang="en-GB" dirty="0" err="1"/>
            <a:t>Exell</a:t>
          </a:r>
          <a:r>
            <a:rPr lang="en-GB" dirty="0"/>
            <a:t> </a:t>
          </a:r>
        </a:p>
        <a:p>
          <a:r>
            <a:rPr lang="en-GB" dirty="0"/>
            <a:t>Wexham Park Hospital</a:t>
          </a:r>
          <a:endParaRPr lang="en-US" dirty="0"/>
        </a:p>
      </dgm:t>
    </dgm:pt>
    <dgm:pt modelId="{310D2CC9-9BD1-4889-B9BB-9FC8AAADC487}" type="parTrans" cxnId="{A1152472-8CC9-4751-9EAE-13BC6EB612A7}">
      <dgm:prSet/>
      <dgm:spPr/>
      <dgm:t>
        <a:bodyPr/>
        <a:lstStyle/>
        <a:p>
          <a:endParaRPr lang="en-US"/>
        </a:p>
      </dgm:t>
    </dgm:pt>
    <dgm:pt modelId="{72E82FF0-D999-4142-B421-6DA66D903354}" type="sibTrans" cxnId="{A1152472-8CC9-4751-9EAE-13BC6EB612A7}">
      <dgm:prSet/>
      <dgm:spPr/>
      <dgm:t>
        <a:bodyPr/>
        <a:lstStyle/>
        <a:p>
          <a:endParaRPr lang="en-US"/>
        </a:p>
      </dgm:t>
    </dgm:pt>
    <dgm:pt modelId="{CE87B7DC-F282-495E-8614-5032A6992C0C}">
      <dgm:prSet/>
      <dgm:spPr/>
      <dgm:t>
        <a:bodyPr/>
        <a:lstStyle/>
        <a:p>
          <a:r>
            <a:rPr lang="en-US" dirty="0"/>
            <a:t>13</a:t>
          </a:r>
          <a:r>
            <a:rPr lang="en-US" baseline="30000" dirty="0"/>
            <a:t>th</a:t>
          </a:r>
          <a:r>
            <a:rPr lang="en-US" dirty="0"/>
            <a:t> July 2022</a:t>
          </a:r>
        </a:p>
      </dgm:t>
    </dgm:pt>
    <dgm:pt modelId="{030D26C9-25B4-4EBB-8394-7077CC697062}" type="parTrans" cxnId="{C81A657F-33CB-420F-A973-DC6C9A7BD04C}">
      <dgm:prSet/>
      <dgm:spPr/>
      <dgm:t>
        <a:bodyPr/>
        <a:lstStyle/>
        <a:p>
          <a:endParaRPr lang="en-US"/>
        </a:p>
      </dgm:t>
    </dgm:pt>
    <dgm:pt modelId="{A46E190C-67FF-460E-BC54-42A7FDBFAF49}" type="sibTrans" cxnId="{C81A657F-33CB-420F-A973-DC6C9A7BD04C}">
      <dgm:prSet/>
      <dgm:spPr/>
      <dgm:t>
        <a:bodyPr/>
        <a:lstStyle/>
        <a:p>
          <a:endParaRPr lang="en-US"/>
        </a:p>
      </dgm:t>
    </dgm:pt>
    <dgm:pt modelId="{E6282874-B66F-4066-9571-77C9419EA5A2}" type="pres">
      <dgm:prSet presAssocID="{D2FA9D8E-6739-4831-A7AB-DE6D6C25854A}" presName="linear" presStyleCnt="0">
        <dgm:presLayoutVars>
          <dgm:animLvl val="lvl"/>
          <dgm:resizeHandles val="exact"/>
        </dgm:presLayoutVars>
      </dgm:prSet>
      <dgm:spPr/>
    </dgm:pt>
    <dgm:pt modelId="{E7FBA79D-258D-4499-8FEB-6D5C6D3D4213}" type="pres">
      <dgm:prSet presAssocID="{F225323E-6BE5-436D-8775-3380F8E6C5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2F412F-4D5C-48F8-89F7-B50BC6259F47}" type="pres">
      <dgm:prSet presAssocID="{DDD44C5E-4D65-4734-92A6-BCED17117F64}" presName="spacer" presStyleCnt="0"/>
      <dgm:spPr/>
    </dgm:pt>
    <dgm:pt modelId="{44A80F9F-3E69-42E9-9DC7-08A6E11E1DC3}" type="pres">
      <dgm:prSet presAssocID="{A0534D52-992C-49B8-A7B9-2A0F092094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18CE42-D2BB-4FF0-A149-73981AF60AEE}" type="pres">
      <dgm:prSet presAssocID="{72E82FF0-D999-4142-B421-6DA66D903354}" presName="spacer" presStyleCnt="0"/>
      <dgm:spPr/>
    </dgm:pt>
    <dgm:pt modelId="{3980E4C1-F3BB-4FCE-BA6C-7DB3EAD5FBF9}" type="pres">
      <dgm:prSet presAssocID="{CE87B7DC-F282-495E-8614-5032A6992C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DA340A-F9CC-466A-B35D-800207D55A4B}" type="presOf" srcId="{CE87B7DC-F282-495E-8614-5032A6992C0C}" destId="{3980E4C1-F3BB-4FCE-BA6C-7DB3EAD5FBF9}" srcOrd="0" destOrd="0" presId="urn:microsoft.com/office/officeart/2005/8/layout/vList2"/>
    <dgm:cxn modelId="{0A08DE1E-4097-472F-B632-F8A4AFE0E3E2}" type="presOf" srcId="{D2FA9D8E-6739-4831-A7AB-DE6D6C25854A}" destId="{E6282874-B66F-4066-9571-77C9419EA5A2}" srcOrd="0" destOrd="0" presId="urn:microsoft.com/office/officeart/2005/8/layout/vList2"/>
    <dgm:cxn modelId="{A1152472-8CC9-4751-9EAE-13BC6EB612A7}" srcId="{D2FA9D8E-6739-4831-A7AB-DE6D6C25854A}" destId="{A0534D52-992C-49B8-A7B9-2A0F0920946C}" srcOrd="1" destOrd="0" parTransId="{310D2CC9-9BD1-4889-B9BB-9FC8AAADC487}" sibTransId="{72E82FF0-D999-4142-B421-6DA66D903354}"/>
    <dgm:cxn modelId="{F6E9FB77-1DFF-4BDA-A3A2-F3D1DA1FC6CD}" srcId="{D2FA9D8E-6739-4831-A7AB-DE6D6C25854A}" destId="{F225323E-6BE5-436D-8775-3380F8E6C5AA}" srcOrd="0" destOrd="0" parTransId="{840B7967-61AC-41C7-9249-03642B533DE5}" sibTransId="{DDD44C5E-4D65-4734-92A6-BCED17117F64}"/>
    <dgm:cxn modelId="{C81A657F-33CB-420F-A973-DC6C9A7BD04C}" srcId="{D2FA9D8E-6739-4831-A7AB-DE6D6C25854A}" destId="{CE87B7DC-F282-495E-8614-5032A6992C0C}" srcOrd="2" destOrd="0" parTransId="{030D26C9-25B4-4EBB-8394-7077CC697062}" sibTransId="{A46E190C-67FF-460E-BC54-42A7FDBFAF49}"/>
    <dgm:cxn modelId="{53E867BF-15DA-423D-A036-C36964B3AFAE}" type="presOf" srcId="{F225323E-6BE5-436D-8775-3380F8E6C5AA}" destId="{E7FBA79D-258D-4499-8FEB-6D5C6D3D4213}" srcOrd="0" destOrd="0" presId="urn:microsoft.com/office/officeart/2005/8/layout/vList2"/>
    <dgm:cxn modelId="{E5DAFAE8-194A-4E07-8AF4-5AAA439F672D}" type="presOf" srcId="{A0534D52-992C-49B8-A7B9-2A0F0920946C}" destId="{44A80F9F-3E69-42E9-9DC7-08A6E11E1DC3}" srcOrd="0" destOrd="0" presId="urn:microsoft.com/office/officeart/2005/8/layout/vList2"/>
    <dgm:cxn modelId="{11674AF9-8C4A-4A23-B962-09EA8722C1C6}" type="presParOf" srcId="{E6282874-B66F-4066-9571-77C9419EA5A2}" destId="{E7FBA79D-258D-4499-8FEB-6D5C6D3D4213}" srcOrd="0" destOrd="0" presId="urn:microsoft.com/office/officeart/2005/8/layout/vList2"/>
    <dgm:cxn modelId="{335DA78C-505D-482B-B625-D827CCD92017}" type="presParOf" srcId="{E6282874-B66F-4066-9571-77C9419EA5A2}" destId="{C82F412F-4D5C-48F8-89F7-B50BC6259F47}" srcOrd="1" destOrd="0" presId="urn:microsoft.com/office/officeart/2005/8/layout/vList2"/>
    <dgm:cxn modelId="{258CCA58-41AB-4F74-BBB2-0E981B3441CF}" type="presParOf" srcId="{E6282874-B66F-4066-9571-77C9419EA5A2}" destId="{44A80F9F-3E69-42E9-9DC7-08A6E11E1DC3}" srcOrd="2" destOrd="0" presId="urn:microsoft.com/office/officeart/2005/8/layout/vList2"/>
    <dgm:cxn modelId="{2B0EB90A-6E0C-4ADF-B150-CEFB659C0F42}" type="presParOf" srcId="{E6282874-B66F-4066-9571-77C9419EA5A2}" destId="{0A18CE42-D2BB-4FF0-A149-73981AF60AEE}" srcOrd="3" destOrd="0" presId="urn:microsoft.com/office/officeart/2005/8/layout/vList2"/>
    <dgm:cxn modelId="{DC4928B3-4DF4-4355-9822-10C059B493D1}" type="presParOf" srcId="{E6282874-B66F-4066-9571-77C9419EA5A2}" destId="{3980E4C1-F3BB-4FCE-BA6C-7DB3EAD5FB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07541-9D92-40EC-911E-9EDF61909D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2C9B0-0EA7-4C14-BCDC-73E354F73D0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200" b="1"/>
            <a:t>NPV – predicts 95% of children would tolerate the food on exposure (however 5% will still react)</a:t>
          </a:r>
          <a:endParaRPr lang="en-US" sz="1200" b="1"/>
        </a:p>
      </dgm:t>
    </dgm:pt>
    <dgm:pt modelId="{9E1BE7CE-539E-4435-BD95-A8E87C1A9089}" type="parTrans" cxnId="{41BA4C26-AE76-4B4D-9B1D-D2E832CAA644}">
      <dgm:prSet/>
      <dgm:spPr/>
      <dgm:t>
        <a:bodyPr/>
        <a:lstStyle/>
        <a:p>
          <a:endParaRPr lang="en-US" sz="2000" b="1"/>
        </a:p>
      </dgm:t>
    </dgm:pt>
    <dgm:pt modelId="{B1B938E4-B382-447F-BFA5-6D7D0505F443}" type="sibTrans" cxnId="{41BA4C26-AE76-4B4D-9B1D-D2E832CAA644}">
      <dgm:prSet/>
      <dgm:spPr/>
      <dgm:t>
        <a:bodyPr/>
        <a:lstStyle/>
        <a:p>
          <a:endParaRPr lang="en-US" sz="2000" b="1"/>
        </a:p>
      </dgm:t>
    </dgm:pt>
    <dgm:pt modelId="{A6F5C6DE-958A-4F3C-B135-8D25D5C987F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200" b="1"/>
            <a:t>PPV – predicts 95% of children would react on exposure to food (however 5% will still tolerate)</a:t>
          </a:r>
          <a:endParaRPr lang="en-US" sz="1200" b="1"/>
        </a:p>
      </dgm:t>
    </dgm:pt>
    <dgm:pt modelId="{6D4DFCAF-1D1D-4AF1-9EF9-9A51D744296F}" type="parTrans" cxnId="{503A31F8-8805-4438-AED6-D076A57DA8C9}">
      <dgm:prSet/>
      <dgm:spPr/>
      <dgm:t>
        <a:bodyPr/>
        <a:lstStyle/>
        <a:p>
          <a:endParaRPr lang="en-US" sz="2000" b="1"/>
        </a:p>
      </dgm:t>
    </dgm:pt>
    <dgm:pt modelId="{98439B84-C9FD-425D-A733-C43CE20960FF}" type="sibTrans" cxnId="{503A31F8-8805-4438-AED6-D076A57DA8C9}">
      <dgm:prSet/>
      <dgm:spPr/>
      <dgm:t>
        <a:bodyPr/>
        <a:lstStyle/>
        <a:p>
          <a:endParaRPr lang="en-US" sz="2000" b="1"/>
        </a:p>
      </dgm:t>
    </dgm:pt>
    <dgm:pt modelId="{35C22DB1-CB03-48E7-B853-513590B169B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200" b="1" dirty="0"/>
            <a:t>Grey Area – who knows?!</a:t>
          </a:r>
          <a:endParaRPr lang="en-US" sz="1200" b="1" dirty="0"/>
        </a:p>
      </dgm:t>
    </dgm:pt>
    <dgm:pt modelId="{45790BD9-ADE1-4BB7-ABA4-797CBD0467C3}" type="parTrans" cxnId="{F8573692-8B09-4F8B-A33D-CF993B3F012E}">
      <dgm:prSet/>
      <dgm:spPr/>
      <dgm:t>
        <a:bodyPr/>
        <a:lstStyle/>
        <a:p>
          <a:endParaRPr lang="en-US" sz="2000" b="1"/>
        </a:p>
      </dgm:t>
    </dgm:pt>
    <dgm:pt modelId="{FD13137B-9D9F-4D1A-9449-2323883F97C4}" type="sibTrans" cxnId="{F8573692-8B09-4F8B-A33D-CF993B3F012E}">
      <dgm:prSet/>
      <dgm:spPr/>
      <dgm:t>
        <a:bodyPr/>
        <a:lstStyle/>
        <a:p>
          <a:endParaRPr lang="en-US" sz="2000" b="1"/>
        </a:p>
      </dgm:t>
    </dgm:pt>
    <dgm:pt modelId="{C8D7B194-F98B-479F-ADBA-D18EE8C9E1C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200" b="1"/>
            <a:t>False positive  testing particularly common in bad eczema due to high circulating IgE</a:t>
          </a:r>
          <a:endParaRPr lang="en-US" sz="1200" b="1"/>
        </a:p>
      </dgm:t>
    </dgm:pt>
    <dgm:pt modelId="{A2DE1AF8-A422-42F5-8AEE-30DDD2047A9D}" type="parTrans" cxnId="{4E42E57E-7533-455F-8DEB-AAA663F2DF6E}">
      <dgm:prSet/>
      <dgm:spPr/>
      <dgm:t>
        <a:bodyPr/>
        <a:lstStyle/>
        <a:p>
          <a:endParaRPr lang="en-US" sz="2000" b="1"/>
        </a:p>
      </dgm:t>
    </dgm:pt>
    <dgm:pt modelId="{92012DD5-6551-4506-AC31-0151D1D31AB0}" type="sibTrans" cxnId="{4E42E57E-7533-455F-8DEB-AAA663F2DF6E}">
      <dgm:prSet/>
      <dgm:spPr/>
      <dgm:t>
        <a:bodyPr/>
        <a:lstStyle/>
        <a:p>
          <a:endParaRPr lang="en-US" sz="2000" b="1"/>
        </a:p>
      </dgm:t>
    </dgm:pt>
    <dgm:pt modelId="{5135C11F-EEDD-4898-9322-5D539D8A0F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/>
            <a:t>interpretation often impossible</a:t>
          </a:r>
          <a:endParaRPr lang="en-US" sz="1200" b="1"/>
        </a:p>
      </dgm:t>
    </dgm:pt>
    <dgm:pt modelId="{D03D6E99-F0F9-4CD5-BD69-DF7BED7AC0AB}" type="parTrans" cxnId="{A2F5D0B1-90C9-4B93-BD70-FFDF5219528A}">
      <dgm:prSet/>
      <dgm:spPr/>
      <dgm:t>
        <a:bodyPr/>
        <a:lstStyle/>
        <a:p>
          <a:endParaRPr lang="en-US" sz="2000" b="1"/>
        </a:p>
      </dgm:t>
    </dgm:pt>
    <dgm:pt modelId="{8E547006-53CC-4A32-90DC-DB0DD88E7DCF}" type="sibTrans" cxnId="{A2F5D0B1-90C9-4B93-BD70-FFDF5219528A}">
      <dgm:prSet/>
      <dgm:spPr/>
      <dgm:t>
        <a:bodyPr/>
        <a:lstStyle/>
        <a:p>
          <a:endParaRPr lang="en-US" sz="2000" b="1"/>
        </a:p>
      </dgm:t>
    </dgm:pt>
    <dgm:pt modelId="{D4F8A8F3-B89E-472A-AFF7-4B337B78D8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/>
            <a:t>Increases anxiety and food AVOIDANCE ( even when well tolerated)</a:t>
          </a:r>
          <a:endParaRPr lang="en-US" sz="1200" b="1"/>
        </a:p>
      </dgm:t>
    </dgm:pt>
    <dgm:pt modelId="{B923B620-C6A1-4EF0-9435-5007EA432E8B}" type="parTrans" cxnId="{5FCF7122-0B42-4075-B827-7EC5A8F8B313}">
      <dgm:prSet/>
      <dgm:spPr/>
      <dgm:t>
        <a:bodyPr/>
        <a:lstStyle/>
        <a:p>
          <a:endParaRPr lang="en-US" sz="2000" b="1"/>
        </a:p>
      </dgm:t>
    </dgm:pt>
    <dgm:pt modelId="{B5DC11D0-CE00-45C9-AC6E-BEAD2C64A221}" type="sibTrans" cxnId="{5FCF7122-0B42-4075-B827-7EC5A8F8B313}">
      <dgm:prSet/>
      <dgm:spPr/>
      <dgm:t>
        <a:bodyPr/>
        <a:lstStyle/>
        <a:p>
          <a:endParaRPr lang="en-US" sz="2000" b="1"/>
        </a:p>
      </dgm:t>
    </dgm:pt>
    <dgm:pt modelId="{C6C803D1-86B9-4351-96C2-C8F2833062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 b="1"/>
            <a:t>Increases risk of of food allergy</a:t>
          </a:r>
          <a:endParaRPr lang="en-US" sz="1200" b="1"/>
        </a:p>
      </dgm:t>
    </dgm:pt>
    <dgm:pt modelId="{3990AC30-95B2-4928-99C2-EB0E92CEF6C4}" type="parTrans" cxnId="{2B5CDDC1-379C-4AF6-B141-BA66F3F2359B}">
      <dgm:prSet/>
      <dgm:spPr/>
      <dgm:t>
        <a:bodyPr/>
        <a:lstStyle/>
        <a:p>
          <a:endParaRPr lang="en-US" sz="2000" b="1"/>
        </a:p>
      </dgm:t>
    </dgm:pt>
    <dgm:pt modelId="{35FFD24D-A41F-4359-AF6E-F8E78473FECE}" type="sibTrans" cxnId="{2B5CDDC1-379C-4AF6-B141-BA66F3F2359B}">
      <dgm:prSet/>
      <dgm:spPr/>
      <dgm:t>
        <a:bodyPr/>
        <a:lstStyle/>
        <a:p>
          <a:endParaRPr lang="en-US" sz="2000" b="1"/>
        </a:p>
      </dgm:t>
    </dgm:pt>
    <dgm:pt modelId="{56FEB58C-5001-4A89-BFC1-1303D3087577}" type="pres">
      <dgm:prSet presAssocID="{74907541-9D92-40EC-911E-9EDF61909D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88E1F3-920B-4459-BE87-66410283B0C1}" type="pres">
      <dgm:prSet presAssocID="{20E2C9B0-0EA7-4C14-BCDC-73E354F73D08}" presName="hierRoot1" presStyleCnt="0"/>
      <dgm:spPr/>
    </dgm:pt>
    <dgm:pt modelId="{9D643523-F6F9-4CC2-A3DE-3007F6E77CE6}" type="pres">
      <dgm:prSet presAssocID="{20E2C9B0-0EA7-4C14-BCDC-73E354F73D08}" presName="composite" presStyleCnt="0"/>
      <dgm:spPr/>
    </dgm:pt>
    <dgm:pt modelId="{86E380F8-3212-4DC3-9EB7-D080EFAABFB0}" type="pres">
      <dgm:prSet presAssocID="{20E2C9B0-0EA7-4C14-BCDC-73E354F73D08}" presName="background" presStyleLbl="node0" presStyleIdx="0" presStyleCnt="4"/>
      <dgm:spPr/>
    </dgm:pt>
    <dgm:pt modelId="{F1D16112-698E-4ACC-BDB5-675A16769EF2}" type="pres">
      <dgm:prSet presAssocID="{20E2C9B0-0EA7-4C14-BCDC-73E354F73D08}" presName="text" presStyleLbl="fgAcc0" presStyleIdx="0" presStyleCnt="4">
        <dgm:presLayoutVars>
          <dgm:chPref val="3"/>
        </dgm:presLayoutVars>
      </dgm:prSet>
      <dgm:spPr/>
    </dgm:pt>
    <dgm:pt modelId="{65D5ABAB-2714-49D2-ADDF-423216EE0ECB}" type="pres">
      <dgm:prSet presAssocID="{20E2C9B0-0EA7-4C14-BCDC-73E354F73D08}" presName="hierChild2" presStyleCnt="0"/>
      <dgm:spPr/>
    </dgm:pt>
    <dgm:pt modelId="{2DE60618-2915-47D2-8B2A-8FCAA7559A3E}" type="pres">
      <dgm:prSet presAssocID="{A6F5C6DE-958A-4F3C-B135-8D25D5C987FF}" presName="hierRoot1" presStyleCnt="0"/>
      <dgm:spPr/>
    </dgm:pt>
    <dgm:pt modelId="{B63A30EB-8835-4D3B-BDE5-F74D7CA73AAD}" type="pres">
      <dgm:prSet presAssocID="{A6F5C6DE-958A-4F3C-B135-8D25D5C987FF}" presName="composite" presStyleCnt="0"/>
      <dgm:spPr/>
    </dgm:pt>
    <dgm:pt modelId="{0834AA2E-5259-498F-8048-B1545451B1B4}" type="pres">
      <dgm:prSet presAssocID="{A6F5C6DE-958A-4F3C-B135-8D25D5C987FF}" presName="background" presStyleLbl="node0" presStyleIdx="1" presStyleCnt="4"/>
      <dgm:spPr/>
    </dgm:pt>
    <dgm:pt modelId="{4A9872C6-42CE-4204-8FCD-3C30647DD8A3}" type="pres">
      <dgm:prSet presAssocID="{A6F5C6DE-958A-4F3C-B135-8D25D5C987FF}" presName="text" presStyleLbl="fgAcc0" presStyleIdx="1" presStyleCnt="4">
        <dgm:presLayoutVars>
          <dgm:chPref val="3"/>
        </dgm:presLayoutVars>
      </dgm:prSet>
      <dgm:spPr/>
    </dgm:pt>
    <dgm:pt modelId="{06E04707-F1FD-4E31-861F-CE9A0F9F1767}" type="pres">
      <dgm:prSet presAssocID="{A6F5C6DE-958A-4F3C-B135-8D25D5C987FF}" presName="hierChild2" presStyleCnt="0"/>
      <dgm:spPr/>
    </dgm:pt>
    <dgm:pt modelId="{A4C48C12-55C7-46A7-9834-05280A8ADAEB}" type="pres">
      <dgm:prSet presAssocID="{35C22DB1-CB03-48E7-B853-513590B169B4}" presName="hierRoot1" presStyleCnt="0"/>
      <dgm:spPr/>
    </dgm:pt>
    <dgm:pt modelId="{AF550FCC-B761-4401-964A-47AE6B3C9AD0}" type="pres">
      <dgm:prSet presAssocID="{35C22DB1-CB03-48E7-B853-513590B169B4}" presName="composite" presStyleCnt="0"/>
      <dgm:spPr/>
    </dgm:pt>
    <dgm:pt modelId="{8DA7F060-96D7-4D4F-AEB7-CC0BEB3649E5}" type="pres">
      <dgm:prSet presAssocID="{35C22DB1-CB03-48E7-B853-513590B169B4}" presName="background" presStyleLbl="node0" presStyleIdx="2" presStyleCnt="4"/>
      <dgm:spPr/>
    </dgm:pt>
    <dgm:pt modelId="{A6180A43-DDB8-46C3-A480-747FA0D09C5B}" type="pres">
      <dgm:prSet presAssocID="{35C22DB1-CB03-48E7-B853-513590B169B4}" presName="text" presStyleLbl="fgAcc0" presStyleIdx="2" presStyleCnt="4">
        <dgm:presLayoutVars>
          <dgm:chPref val="3"/>
        </dgm:presLayoutVars>
      </dgm:prSet>
      <dgm:spPr/>
    </dgm:pt>
    <dgm:pt modelId="{43EC5F90-025B-462F-AFDF-660D257E90B6}" type="pres">
      <dgm:prSet presAssocID="{35C22DB1-CB03-48E7-B853-513590B169B4}" presName="hierChild2" presStyleCnt="0"/>
      <dgm:spPr/>
    </dgm:pt>
    <dgm:pt modelId="{7B5F8F6D-5C1B-441D-B0BC-8DF91BF47F5F}" type="pres">
      <dgm:prSet presAssocID="{C8D7B194-F98B-479F-ADBA-D18EE8C9E1C4}" presName="hierRoot1" presStyleCnt="0"/>
      <dgm:spPr/>
    </dgm:pt>
    <dgm:pt modelId="{258E07BD-670E-46F1-ADBB-F8EC5AEB7CE4}" type="pres">
      <dgm:prSet presAssocID="{C8D7B194-F98B-479F-ADBA-D18EE8C9E1C4}" presName="composite" presStyleCnt="0"/>
      <dgm:spPr/>
    </dgm:pt>
    <dgm:pt modelId="{947AB419-AB65-40AD-94D9-DB07E930864A}" type="pres">
      <dgm:prSet presAssocID="{C8D7B194-F98B-479F-ADBA-D18EE8C9E1C4}" presName="background" presStyleLbl="node0" presStyleIdx="3" presStyleCnt="4"/>
      <dgm:spPr/>
    </dgm:pt>
    <dgm:pt modelId="{53F2F029-DED4-44FD-9686-31A1A64FD12F}" type="pres">
      <dgm:prSet presAssocID="{C8D7B194-F98B-479F-ADBA-D18EE8C9E1C4}" presName="text" presStyleLbl="fgAcc0" presStyleIdx="3" presStyleCnt="4">
        <dgm:presLayoutVars>
          <dgm:chPref val="3"/>
        </dgm:presLayoutVars>
      </dgm:prSet>
      <dgm:spPr/>
    </dgm:pt>
    <dgm:pt modelId="{5D4D0E36-A380-4B7B-906B-8DCA963852AC}" type="pres">
      <dgm:prSet presAssocID="{C8D7B194-F98B-479F-ADBA-D18EE8C9E1C4}" presName="hierChild2" presStyleCnt="0"/>
      <dgm:spPr/>
    </dgm:pt>
    <dgm:pt modelId="{EB37A95C-C02A-428B-B752-C24E4ABF061A}" type="pres">
      <dgm:prSet presAssocID="{D03D6E99-F0F9-4CD5-BD69-DF7BED7AC0AB}" presName="Name10" presStyleLbl="parChTrans1D2" presStyleIdx="0" presStyleCnt="3"/>
      <dgm:spPr/>
    </dgm:pt>
    <dgm:pt modelId="{824AFA53-A37C-4066-A3CF-E02EFCF0AECD}" type="pres">
      <dgm:prSet presAssocID="{5135C11F-EEDD-4898-9322-5D539D8A0F6E}" presName="hierRoot2" presStyleCnt="0"/>
      <dgm:spPr/>
    </dgm:pt>
    <dgm:pt modelId="{9F66B38C-8600-4C71-BB21-55A15776B595}" type="pres">
      <dgm:prSet presAssocID="{5135C11F-EEDD-4898-9322-5D539D8A0F6E}" presName="composite2" presStyleCnt="0"/>
      <dgm:spPr/>
    </dgm:pt>
    <dgm:pt modelId="{195963B8-FC74-491C-95F7-A401452B8B22}" type="pres">
      <dgm:prSet presAssocID="{5135C11F-EEDD-4898-9322-5D539D8A0F6E}" presName="background2" presStyleLbl="node2" presStyleIdx="0" presStyleCnt="3"/>
      <dgm:spPr/>
    </dgm:pt>
    <dgm:pt modelId="{C6875915-6913-4320-B5FC-4A9A07E44581}" type="pres">
      <dgm:prSet presAssocID="{5135C11F-EEDD-4898-9322-5D539D8A0F6E}" presName="text2" presStyleLbl="fgAcc2" presStyleIdx="0" presStyleCnt="3">
        <dgm:presLayoutVars>
          <dgm:chPref val="3"/>
        </dgm:presLayoutVars>
      </dgm:prSet>
      <dgm:spPr/>
    </dgm:pt>
    <dgm:pt modelId="{9505035E-D9CB-49FD-9915-E0AE6D212874}" type="pres">
      <dgm:prSet presAssocID="{5135C11F-EEDD-4898-9322-5D539D8A0F6E}" presName="hierChild3" presStyleCnt="0"/>
      <dgm:spPr/>
    </dgm:pt>
    <dgm:pt modelId="{EF99BB24-D2A5-49E3-B4B6-D68C105408B6}" type="pres">
      <dgm:prSet presAssocID="{B923B620-C6A1-4EF0-9435-5007EA432E8B}" presName="Name10" presStyleLbl="parChTrans1D2" presStyleIdx="1" presStyleCnt="3"/>
      <dgm:spPr/>
    </dgm:pt>
    <dgm:pt modelId="{C5D76433-07FD-4A50-B3AA-73C9158ED25A}" type="pres">
      <dgm:prSet presAssocID="{D4F8A8F3-B89E-472A-AFF7-4B337B78D849}" presName="hierRoot2" presStyleCnt="0"/>
      <dgm:spPr/>
    </dgm:pt>
    <dgm:pt modelId="{E43714A3-6E8B-415D-A15B-7A1C08FB135E}" type="pres">
      <dgm:prSet presAssocID="{D4F8A8F3-B89E-472A-AFF7-4B337B78D849}" presName="composite2" presStyleCnt="0"/>
      <dgm:spPr/>
    </dgm:pt>
    <dgm:pt modelId="{0EBCCB5B-9E1E-44F0-BEAE-348AC6895592}" type="pres">
      <dgm:prSet presAssocID="{D4F8A8F3-B89E-472A-AFF7-4B337B78D849}" presName="background2" presStyleLbl="node2" presStyleIdx="1" presStyleCnt="3"/>
      <dgm:spPr/>
    </dgm:pt>
    <dgm:pt modelId="{CC8CA542-A42B-4199-AE03-27358627F876}" type="pres">
      <dgm:prSet presAssocID="{D4F8A8F3-B89E-472A-AFF7-4B337B78D849}" presName="text2" presStyleLbl="fgAcc2" presStyleIdx="1" presStyleCnt="3">
        <dgm:presLayoutVars>
          <dgm:chPref val="3"/>
        </dgm:presLayoutVars>
      </dgm:prSet>
      <dgm:spPr/>
    </dgm:pt>
    <dgm:pt modelId="{3C838C4E-5220-465B-8149-57BCCDFCFE0E}" type="pres">
      <dgm:prSet presAssocID="{D4F8A8F3-B89E-472A-AFF7-4B337B78D849}" presName="hierChild3" presStyleCnt="0"/>
      <dgm:spPr/>
    </dgm:pt>
    <dgm:pt modelId="{FF17C165-4EA8-4346-A989-4400A38B258F}" type="pres">
      <dgm:prSet presAssocID="{3990AC30-95B2-4928-99C2-EB0E92CEF6C4}" presName="Name10" presStyleLbl="parChTrans1D2" presStyleIdx="2" presStyleCnt="3"/>
      <dgm:spPr/>
    </dgm:pt>
    <dgm:pt modelId="{A2186EAD-A953-4737-AB69-B7EE6284DA52}" type="pres">
      <dgm:prSet presAssocID="{C6C803D1-86B9-4351-96C2-C8F283306259}" presName="hierRoot2" presStyleCnt="0"/>
      <dgm:spPr/>
    </dgm:pt>
    <dgm:pt modelId="{71631BB8-4CDA-44F2-BC2B-17AECA9E5EEB}" type="pres">
      <dgm:prSet presAssocID="{C6C803D1-86B9-4351-96C2-C8F283306259}" presName="composite2" presStyleCnt="0"/>
      <dgm:spPr/>
    </dgm:pt>
    <dgm:pt modelId="{8DA48F3C-FF94-4840-A3AB-ED5927EEFD50}" type="pres">
      <dgm:prSet presAssocID="{C6C803D1-86B9-4351-96C2-C8F283306259}" presName="background2" presStyleLbl="node2" presStyleIdx="2" presStyleCnt="3"/>
      <dgm:spPr/>
    </dgm:pt>
    <dgm:pt modelId="{4EDD5670-3EE6-41F7-B076-3D737A715E28}" type="pres">
      <dgm:prSet presAssocID="{C6C803D1-86B9-4351-96C2-C8F283306259}" presName="text2" presStyleLbl="fgAcc2" presStyleIdx="2" presStyleCnt="3">
        <dgm:presLayoutVars>
          <dgm:chPref val="3"/>
        </dgm:presLayoutVars>
      </dgm:prSet>
      <dgm:spPr/>
    </dgm:pt>
    <dgm:pt modelId="{091BE21E-9A8D-4576-A169-9EE0391B7A99}" type="pres">
      <dgm:prSet presAssocID="{C6C803D1-86B9-4351-96C2-C8F283306259}" presName="hierChild3" presStyleCnt="0"/>
      <dgm:spPr/>
    </dgm:pt>
  </dgm:ptLst>
  <dgm:cxnLst>
    <dgm:cxn modelId="{10ABE206-E79F-45F9-B351-F5D8E3F71FF7}" type="presOf" srcId="{C8D7B194-F98B-479F-ADBA-D18EE8C9E1C4}" destId="{53F2F029-DED4-44FD-9686-31A1A64FD12F}" srcOrd="0" destOrd="0" presId="urn:microsoft.com/office/officeart/2005/8/layout/hierarchy1"/>
    <dgm:cxn modelId="{35ABE507-0BB5-40A0-B070-8DB3239F6FD6}" type="presOf" srcId="{3990AC30-95B2-4928-99C2-EB0E92CEF6C4}" destId="{FF17C165-4EA8-4346-A989-4400A38B258F}" srcOrd="0" destOrd="0" presId="urn:microsoft.com/office/officeart/2005/8/layout/hierarchy1"/>
    <dgm:cxn modelId="{5FCF7122-0B42-4075-B827-7EC5A8F8B313}" srcId="{C8D7B194-F98B-479F-ADBA-D18EE8C9E1C4}" destId="{D4F8A8F3-B89E-472A-AFF7-4B337B78D849}" srcOrd="1" destOrd="0" parTransId="{B923B620-C6A1-4EF0-9435-5007EA432E8B}" sibTransId="{B5DC11D0-CE00-45C9-AC6E-BEAD2C64A221}"/>
    <dgm:cxn modelId="{41BA4C26-AE76-4B4D-9B1D-D2E832CAA644}" srcId="{74907541-9D92-40EC-911E-9EDF61909DF8}" destId="{20E2C9B0-0EA7-4C14-BCDC-73E354F73D08}" srcOrd="0" destOrd="0" parTransId="{9E1BE7CE-539E-4435-BD95-A8E87C1A9089}" sibTransId="{B1B938E4-B382-447F-BFA5-6D7D0505F443}"/>
    <dgm:cxn modelId="{18829566-7C39-4A65-8532-C34121F20121}" type="presOf" srcId="{35C22DB1-CB03-48E7-B853-513590B169B4}" destId="{A6180A43-DDB8-46C3-A480-747FA0D09C5B}" srcOrd="0" destOrd="0" presId="urn:microsoft.com/office/officeart/2005/8/layout/hierarchy1"/>
    <dgm:cxn modelId="{B9EB9176-DA15-48BE-B57E-06650218D9A8}" type="presOf" srcId="{A6F5C6DE-958A-4F3C-B135-8D25D5C987FF}" destId="{4A9872C6-42CE-4204-8FCD-3C30647DD8A3}" srcOrd="0" destOrd="0" presId="urn:microsoft.com/office/officeart/2005/8/layout/hierarchy1"/>
    <dgm:cxn modelId="{E566BA7B-E7B4-4344-ABC9-DFACD8EE1749}" type="presOf" srcId="{74907541-9D92-40EC-911E-9EDF61909DF8}" destId="{56FEB58C-5001-4A89-BFC1-1303D3087577}" srcOrd="0" destOrd="0" presId="urn:microsoft.com/office/officeart/2005/8/layout/hierarchy1"/>
    <dgm:cxn modelId="{80521E7E-9185-41B7-A2F8-98E713388979}" type="presOf" srcId="{5135C11F-EEDD-4898-9322-5D539D8A0F6E}" destId="{C6875915-6913-4320-B5FC-4A9A07E44581}" srcOrd="0" destOrd="0" presId="urn:microsoft.com/office/officeart/2005/8/layout/hierarchy1"/>
    <dgm:cxn modelId="{4E42E57E-7533-455F-8DEB-AAA663F2DF6E}" srcId="{74907541-9D92-40EC-911E-9EDF61909DF8}" destId="{C8D7B194-F98B-479F-ADBA-D18EE8C9E1C4}" srcOrd="3" destOrd="0" parTransId="{A2DE1AF8-A422-42F5-8AEE-30DDD2047A9D}" sibTransId="{92012DD5-6551-4506-AC31-0151D1D31AB0}"/>
    <dgm:cxn modelId="{F8573692-8B09-4F8B-A33D-CF993B3F012E}" srcId="{74907541-9D92-40EC-911E-9EDF61909DF8}" destId="{35C22DB1-CB03-48E7-B853-513590B169B4}" srcOrd="2" destOrd="0" parTransId="{45790BD9-ADE1-4BB7-ABA4-797CBD0467C3}" sibTransId="{FD13137B-9D9F-4D1A-9449-2323883F97C4}"/>
    <dgm:cxn modelId="{A2F5D0B1-90C9-4B93-BD70-FFDF5219528A}" srcId="{C8D7B194-F98B-479F-ADBA-D18EE8C9E1C4}" destId="{5135C11F-EEDD-4898-9322-5D539D8A0F6E}" srcOrd="0" destOrd="0" parTransId="{D03D6E99-F0F9-4CD5-BD69-DF7BED7AC0AB}" sibTransId="{8E547006-53CC-4A32-90DC-DB0DD88E7DCF}"/>
    <dgm:cxn modelId="{2B5CDDC1-379C-4AF6-B141-BA66F3F2359B}" srcId="{C8D7B194-F98B-479F-ADBA-D18EE8C9E1C4}" destId="{C6C803D1-86B9-4351-96C2-C8F283306259}" srcOrd="2" destOrd="0" parTransId="{3990AC30-95B2-4928-99C2-EB0E92CEF6C4}" sibTransId="{35FFD24D-A41F-4359-AF6E-F8E78473FECE}"/>
    <dgm:cxn modelId="{19BFAEC4-F80C-4EAA-A032-A47280881303}" type="presOf" srcId="{D4F8A8F3-B89E-472A-AFF7-4B337B78D849}" destId="{CC8CA542-A42B-4199-AE03-27358627F876}" srcOrd="0" destOrd="0" presId="urn:microsoft.com/office/officeart/2005/8/layout/hierarchy1"/>
    <dgm:cxn modelId="{A7A211C9-4248-4F79-8E05-7A24F4233D68}" type="presOf" srcId="{20E2C9B0-0EA7-4C14-BCDC-73E354F73D08}" destId="{F1D16112-698E-4ACC-BDB5-675A16769EF2}" srcOrd="0" destOrd="0" presId="urn:microsoft.com/office/officeart/2005/8/layout/hierarchy1"/>
    <dgm:cxn modelId="{4A9230D3-E4AF-4FF0-9DCD-67853A036505}" type="presOf" srcId="{D03D6E99-F0F9-4CD5-BD69-DF7BED7AC0AB}" destId="{EB37A95C-C02A-428B-B752-C24E4ABF061A}" srcOrd="0" destOrd="0" presId="urn:microsoft.com/office/officeart/2005/8/layout/hierarchy1"/>
    <dgm:cxn modelId="{D0D01AE7-1AEA-424A-9751-12B4E4DC2444}" type="presOf" srcId="{C6C803D1-86B9-4351-96C2-C8F283306259}" destId="{4EDD5670-3EE6-41F7-B076-3D737A715E28}" srcOrd="0" destOrd="0" presId="urn:microsoft.com/office/officeart/2005/8/layout/hierarchy1"/>
    <dgm:cxn modelId="{503A31F8-8805-4438-AED6-D076A57DA8C9}" srcId="{74907541-9D92-40EC-911E-9EDF61909DF8}" destId="{A6F5C6DE-958A-4F3C-B135-8D25D5C987FF}" srcOrd="1" destOrd="0" parTransId="{6D4DFCAF-1D1D-4AF1-9EF9-9A51D744296F}" sibTransId="{98439B84-C9FD-425D-A733-C43CE20960FF}"/>
    <dgm:cxn modelId="{0F43D0FD-2976-40FA-8E72-522AAE68B255}" type="presOf" srcId="{B923B620-C6A1-4EF0-9435-5007EA432E8B}" destId="{EF99BB24-D2A5-49E3-B4B6-D68C105408B6}" srcOrd="0" destOrd="0" presId="urn:microsoft.com/office/officeart/2005/8/layout/hierarchy1"/>
    <dgm:cxn modelId="{047D2B2A-B909-4100-8AD6-7ABB98BFA520}" type="presParOf" srcId="{56FEB58C-5001-4A89-BFC1-1303D3087577}" destId="{9288E1F3-920B-4459-BE87-66410283B0C1}" srcOrd="0" destOrd="0" presId="urn:microsoft.com/office/officeart/2005/8/layout/hierarchy1"/>
    <dgm:cxn modelId="{69B5C70E-69CE-4F6B-83B8-55155F836F7D}" type="presParOf" srcId="{9288E1F3-920B-4459-BE87-66410283B0C1}" destId="{9D643523-F6F9-4CC2-A3DE-3007F6E77CE6}" srcOrd="0" destOrd="0" presId="urn:microsoft.com/office/officeart/2005/8/layout/hierarchy1"/>
    <dgm:cxn modelId="{96366E34-5FCD-403F-AA34-036771FCF3F0}" type="presParOf" srcId="{9D643523-F6F9-4CC2-A3DE-3007F6E77CE6}" destId="{86E380F8-3212-4DC3-9EB7-D080EFAABFB0}" srcOrd="0" destOrd="0" presId="urn:microsoft.com/office/officeart/2005/8/layout/hierarchy1"/>
    <dgm:cxn modelId="{6EB79E2A-FE52-45DE-B3FA-A374CF4B1F77}" type="presParOf" srcId="{9D643523-F6F9-4CC2-A3DE-3007F6E77CE6}" destId="{F1D16112-698E-4ACC-BDB5-675A16769EF2}" srcOrd="1" destOrd="0" presId="urn:microsoft.com/office/officeart/2005/8/layout/hierarchy1"/>
    <dgm:cxn modelId="{65AC2217-ED44-4C33-897C-2324AA47B818}" type="presParOf" srcId="{9288E1F3-920B-4459-BE87-66410283B0C1}" destId="{65D5ABAB-2714-49D2-ADDF-423216EE0ECB}" srcOrd="1" destOrd="0" presId="urn:microsoft.com/office/officeart/2005/8/layout/hierarchy1"/>
    <dgm:cxn modelId="{DB5DFF8F-5FC4-4B14-A4CE-DC3F9B57DCD7}" type="presParOf" srcId="{56FEB58C-5001-4A89-BFC1-1303D3087577}" destId="{2DE60618-2915-47D2-8B2A-8FCAA7559A3E}" srcOrd="1" destOrd="0" presId="urn:microsoft.com/office/officeart/2005/8/layout/hierarchy1"/>
    <dgm:cxn modelId="{A3755E3F-0B9F-4975-B700-D3F0057CBCD1}" type="presParOf" srcId="{2DE60618-2915-47D2-8B2A-8FCAA7559A3E}" destId="{B63A30EB-8835-4D3B-BDE5-F74D7CA73AAD}" srcOrd="0" destOrd="0" presId="urn:microsoft.com/office/officeart/2005/8/layout/hierarchy1"/>
    <dgm:cxn modelId="{B7B1C9FA-4576-41FD-98E6-9260A48DA521}" type="presParOf" srcId="{B63A30EB-8835-4D3B-BDE5-F74D7CA73AAD}" destId="{0834AA2E-5259-498F-8048-B1545451B1B4}" srcOrd="0" destOrd="0" presId="urn:microsoft.com/office/officeart/2005/8/layout/hierarchy1"/>
    <dgm:cxn modelId="{D5C45B9C-DCE3-4226-8106-02AFFCF6846B}" type="presParOf" srcId="{B63A30EB-8835-4D3B-BDE5-F74D7CA73AAD}" destId="{4A9872C6-42CE-4204-8FCD-3C30647DD8A3}" srcOrd="1" destOrd="0" presId="urn:microsoft.com/office/officeart/2005/8/layout/hierarchy1"/>
    <dgm:cxn modelId="{686737AE-62A3-4598-A61B-98507EF43CA5}" type="presParOf" srcId="{2DE60618-2915-47D2-8B2A-8FCAA7559A3E}" destId="{06E04707-F1FD-4E31-861F-CE9A0F9F1767}" srcOrd="1" destOrd="0" presId="urn:microsoft.com/office/officeart/2005/8/layout/hierarchy1"/>
    <dgm:cxn modelId="{B9E47D91-1852-469C-AE8F-1593EB39A7E4}" type="presParOf" srcId="{56FEB58C-5001-4A89-BFC1-1303D3087577}" destId="{A4C48C12-55C7-46A7-9834-05280A8ADAEB}" srcOrd="2" destOrd="0" presId="urn:microsoft.com/office/officeart/2005/8/layout/hierarchy1"/>
    <dgm:cxn modelId="{3E8CE9A9-57C3-4A00-914A-01ECC741F2F1}" type="presParOf" srcId="{A4C48C12-55C7-46A7-9834-05280A8ADAEB}" destId="{AF550FCC-B761-4401-964A-47AE6B3C9AD0}" srcOrd="0" destOrd="0" presId="urn:microsoft.com/office/officeart/2005/8/layout/hierarchy1"/>
    <dgm:cxn modelId="{FBC69552-77F9-4E01-8377-D367DEC61420}" type="presParOf" srcId="{AF550FCC-B761-4401-964A-47AE6B3C9AD0}" destId="{8DA7F060-96D7-4D4F-AEB7-CC0BEB3649E5}" srcOrd="0" destOrd="0" presId="urn:microsoft.com/office/officeart/2005/8/layout/hierarchy1"/>
    <dgm:cxn modelId="{6E307DBA-C7C7-402E-8174-91E0EDC02E0E}" type="presParOf" srcId="{AF550FCC-B761-4401-964A-47AE6B3C9AD0}" destId="{A6180A43-DDB8-46C3-A480-747FA0D09C5B}" srcOrd="1" destOrd="0" presId="urn:microsoft.com/office/officeart/2005/8/layout/hierarchy1"/>
    <dgm:cxn modelId="{F2F7AC16-1F2A-411D-881B-8734BC2F710A}" type="presParOf" srcId="{A4C48C12-55C7-46A7-9834-05280A8ADAEB}" destId="{43EC5F90-025B-462F-AFDF-660D257E90B6}" srcOrd="1" destOrd="0" presId="urn:microsoft.com/office/officeart/2005/8/layout/hierarchy1"/>
    <dgm:cxn modelId="{46770F73-F110-4408-B7DF-42E93D60160A}" type="presParOf" srcId="{56FEB58C-5001-4A89-BFC1-1303D3087577}" destId="{7B5F8F6D-5C1B-441D-B0BC-8DF91BF47F5F}" srcOrd="3" destOrd="0" presId="urn:microsoft.com/office/officeart/2005/8/layout/hierarchy1"/>
    <dgm:cxn modelId="{2A370269-1B88-4A1B-8FC8-745F5EC3A78A}" type="presParOf" srcId="{7B5F8F6D-5C1B-441D-B0BC-8DF91BF47F5F}" destId="{258E07BD-670E-46F1-ADBB-F8EC5AEB7CE4}" srcOrd="0" destOrd="0" presId="urn:microsoft.com/office/officeart/2005/8/layout/hierarchy1"/>
    <dgm:cxn modelId="{30F628A0-6C59-4EB7-B365-005AE809C1A1}" type="presParOf" srcId="{258E07BD-670E-46F1-ADBB-F8EC5AEB7CE4}" destId="{947AB419-AB65-40AD-94D9-DB07E930864A}" srcOrd="0" destOrd="0" presId="urn:microsoft.com/office/officeart/2005/8/layout/hierarchy1"/>
    <dgm:cxn modelId="{D989FFD3-7C03-4AD4-97EF-333D99DEC90D}" type="presParOf" srcId="{258E07BD-670E-46F1-ADBB-F8EC5AEB7CE4}" destId="{53F2F029-DED4-44FD-9686-31A1A64FD12F}" srcOrd="1" destOrd="0" presId="urn:microsoft.com/office/officeart/2005/8/layout/hierarchy1"/>
    <dgm:cxn modelId="{F8221D55-0E54-4FCE-846B-42D964C24B6A}" type="presParOf" srcId="{7B5F8F6D-5C1B-441D-B0BC-8DF91BF47F5F}" destId="{5D4D0E36-A380-4B7B-906B-8DCA963852AC}" srcOrd="1" destOrd="0" presId="urn:microsoft.com/office/officeart/2005/8/layout/hierarchy1"/>
    <dgm:cxn modelId="{CA058FB3-53C3-48ED-9D5B-20CF4E5A3A39}" type="presParOf" srcId="{5D4D0E36-A380-4B7B-906B-8DCA963852AC}" destId="{EB37A95C-C02A-428B-B752-C24E4ABF061A}" srcOrd="0" destOrd="0" presId="urn:microsoft.com/office/officeart/2005/8/layout/hierarchy1"/>
    <dgm:cxn modelId="{48274ABB-E97A-4EF3-8A84-24C36DB7D6B4}" type="presParOf" srcId="{5D4D0E36-A380-4B7B-906B-8DCA963852AC}" destId="{824AFA53-A37C-4066-A3CF-E02EFCF0AECD}" srcOrd="1" destOrd="0" presId="urn:microsoft.com/office/officeart/2005/8/layout/hierarchy1"/>
    <dgm:cxn modelId="{5EA1CB42-3718-4AC1-9FC2-70FC824869A7}" type="presParOf" srcId="{824AFA53-A37C-4066-A3CF-E02EFCF0AECD}" destId="{9F66B38C-8600-4C71-BB21-55A15776B595}" srcOrd="0" destOrd="0" presId="urn:microsoft.com/office/officeart/2005/8/layout/hierarchy1"/>
    <dgm:cxn modelId="{BA1FFD90-8E00-4407-9FB2-BC66041F991E}" type="presParOf" srcId="{9F66B38C-8600-4C71-BB21-55A15776B595}" destId="{195963B8-FC74-491C-95F7-A401452B8B22}" srcOrd="0" destOrd="0" presId="urn:microsoft.com/office/officeart/2005/8/layout/hierarchy1"/>
    <dgm:cxn modelId="{60F1D8D9-FCCB-408A-92CA-A05663428F4E}" type="presParOf" srcId="{9F66B38C-8600-4C71-BB21-55A15776B595}" destId="{C6875915-6913-4320-B5FC-4A9A07E44581}" srcOrd="1" destOrd="0" presId="urn:microsoft.com/office/officeart/2005/8/layout/hierarchy1"/>
    <dgm:cxn modelId="{44C5B82F-CB2E-40E7-8CB5-2AFA487B4C7C}" type="presParOf" srcId="{824AFA53-A37C-4066-A3CF-E02EFCF0AECD}" destId="{9505035E-D9CB-49FD-9915-E0AE6D212874}" srcOrd="1" destOrd="0" presId="urn:microsoft.com/office/officeart/2005/8/layout/hierarchy1"/>
    <dgm:cxn modelId="{03ED3F11-7E7C-4441-BABE-CDDA898AD629}" type="presParOf" srcId="{5D4D0E36-A380-4B7B-906B-8DCA963852AC}" destId="{EF99BB24-D2A5-49E3-B4B6-D68C105408B6}" srcOrd="2" destOrd="0" presId="urn:microsoft.com/office/officeart/2005/8/layout/hierarchy1"/>
    <dgm:cxn modelId="{6205AFF0-659A-4C0D-92EC-F775FF4412D8}" type="presParOf" srcId="{5D4D0E36-A380-4B7B-906B-8DCA963852AC}" destId="{C5D76433-07FD-4A50-B3AA-73C9158ED25A}" srcOrd="3" destOrd="0" presId="urn:microsoft.com/office/officeart/2005/8/layout/hierarchy1"/>
    <dgm:cxn modelId="{C189A5EA-EE35-416E-89E4-C8D97C1E4903}" type="presParOf" srcId="{C5D76433-07FD-4A50-B3AA-73C9158ED25A}" destId="{E43714A3-6E8B-415D-A15B-7A1C08FB135E}" srcOrd="0" destOrd="0" presId="urn:microsoft.com/office/officeart/2005/8/layout/hierarchy1"/>
    <dgm:cxn modelId="{10F32710-F288-461D-BEBE-C96614B37FC8}" type="presParOf" srcId="{E43714A3-6E8B-415D-A15B-7A1C08FB135E}" destId="{0EBCCB5B-9E1E-44F0-BEAE-348AC6895592}" srcOrd="0" destOrd="0" presId="urn:microsoft.com/office/officeart/2005/8/layout/hierarchy1"/>
    <dgm:cxn modelId="{FDC67BA6-305B-44B1-8611-C1045FDDD4A7}" type="presParOf" srcId="{E43714A3-6E8B-415D-A15B-7A1C08FB135E}" destId="{CC8CA542-A42B-4199-AE03-27358627F876}" srcOrd="1" destOrd="0" presId="urn:microsoft.com/office/officeart/2005/8/layout/hierarchy1"/>
    <dgm:cxn modelId="{99887D9C-730C-4208-B525-2516C9F2DB34}" type="presParOf" srcId="{C5D76433-07FD-4A50-B3AA-73C9158ED25A}" destId="{3C838C4E-5220-465B-8149-57BCCDFCFE0E}" srcOrd="1" destOrd="0" presId="urn:microsoft.com/office/officeart/2005/8/layout/hierarchy1"/>
    <dgm:cxn modelId="{312D16D2-853E-4F0E-8C4C-93CB7E1C442B}" type="presParOf" srcId="{5D4D0E36-A380-4B7B-906B-8DCA963852AC}" destId="{FF17C165-4EA8-4346-A989-4400A38B258F}" srcOrd="4" destOrd="0" presId="urn:microsoft.com/office/officeart/2005/8/layout/hierarchy1"/>
    <dgm:cxn modelId="{F6505C8B-D4A5-424D-99AA-39C3D888D3A9}" type="presParOf" srcId="{5D4D0E36-A380-4B7B-906B-8DCA963852AC}" destId="{A2186EAD-A953-4737-AB69-B7EE6284DA52}" srcOrd="5" destOrd="0" presId="urn:microsoft.com/office/officeart/2005/8/layout/hierarchy1"/>
    <dgm:cxn modelId="{808A989E-0551-4A6C-9CF0-61703AF16B3C}" type="presParOf" srcId="{A2186EAD-A953-4737-AB69-B7EE6284DA52}" destId="{71631BB8-4CDA-44F2-BC2B-17AECA9E5EEB}" srcOrd="0" destOrd="0" presId="urn:microsoft.com/office/officeart/2005/8/layout/hierarchy1"/>
    <dgm:cxn modelId="{AB12F0CA-EB02-48C8-9EB3-5B2565EEA395}" type="presParOf" srcId="{71631BB8-4CDA-44F2-BC2B-17AECA9E5EEB}" destId="{8DA48F3C-FF94-4840-A3AB-ED5927EEFD50}" srcOrd="0" destOrd="0" presId="urn:microsoft.com/office/officeart/2005/8/layout/hierarchy1"/>
    <dgm:cxn modelId="{72899298-DA34-41CF-AFC9-86019FA54A46}" type="presParOf" srcId="{71631BB8-4CDA-44F2-BC2B-17AECA9E5EEB}" destId="{4EDD5670-3EE6-41F7-B076-3D737A715E28}" srcOrd="1" destOrd="0" presId="urn:microsoft.com/office/officeart/2005/8/layout/hierarchy1"/>
    <dgm:cxn modelId="{27A0C667-510C-4ECE-BB39-5C5F282AFA1A}" type="presParOf" srcId="{A2186EAD-A953-4737-AB69-B7EE6284DA52}" destId="{091BE21E-9A8D-4576-A169-9EE0391B7A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3149F-3E9F-4E29-81C3-BC6A506323D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C11141-EF7C-4A9C-9B92-10DA7391650E}">
      <dgm:prSet/>
      <dgm:spPr/>
      <dgm:t>
        <a:bodyPr/>
        <a:lstStyle/>
        <a:p>
          <a:r>
            <a:rPr lang="en-GB"/>
            <a:t>Antihistamine worked last time ( may not “get away” with it next time)</a:t>
          </a:r>
          <a:endParaRPr lang="en-US"/>
        </a:p>
      </dgm:t>
    </dgm:pt>
    <dgm:pt modelId="{05B347BF-92FB-45A7-8F03-E9CA4C833F5A}" type="parTrans" cxnId="{0D3A40BF-44DE-4509-B087-12A7D2D6CEEE}">
      <dgm:prSet/>
      <dgm:spPr/>
      <dgm:t>
        <a:bodyPr/>
        <a:lstStyle/>
        <a:p>
          <a:endParaRPr lang="en-US"/>
        </a:p>
      </dgm:t>
    </dgm:pt>
    <dgm:pt modelId="{D7BA3747-5483-4BEF-8E99-3C79A50DEA29}" type="sibTrans" cxnId="{0D3A40BF-44DE-4509-B087-12A7D2D6CEEE}">
      <dgm:prSet/>
      <dgm:spPr/>
      <dgm:t>
        <a:bodyPr/>
        <a:lstStyle/>
        <a:p>
          <a:endParaRPr lang="en-US"/>
        </a:p>
      </dgm:t>
    </dgm:pt>
    <dgm:pt modelId="{69FF7C2D-0B36-40CA-9E21-69D62BA22F6A}">
      <dgm:prSet/>
      <dgm:spPr/>
      <dgm:t>
        <a:bodyPr/>
        <a:lstStyle/>
        <a:p>
          <a:r>
            <a:rPr lang="en-GB"/>
            <a:t>Didn’t think I/they were bad enough ( AAI works best on early ABC symptoms)</a:t>
          </a:r>
          <a:endParaRPr lang="en-US"/>
        </a:p>
      </dgm:t>
    </dgm:pt>
    <dgm:pt modelId="{90B2D712-1A20-4905-B0C0-9DB23A6CF2C9}" type="parTrans" cxnId="{25268BB0-4989-4D78-BD54-A13635E7C7F5}">
      <dgm:prSet/>
      <dgm:spPr/>
      <dgm:t>
        <a:bodyPr/>
        <a:lstStyle/>
        <a:p>
          <a:endParaRPr lang="en-US"/>
        </a:p>
      </dgm:t>
    </dgm:pt>
    <dgm:pt modelId="{18647C72-1CDD-460C-BAA9-80D39CAF3196}" type="sibTrans" cxnId="{25268BB0-4989-4D78-BD54-A13635E7C7F5}">
      <dgm:prSet/>
      <dgm:spPr/>
      <dgm:t>
        <a:bodyPr/>
        <a:lstStyle/>
        <a:p>
          <a:endParaRPr lang="en-US"/>
        </a:p>
      </dgm:t>
    </dgm:pt>
    <dgm:pt modelId="{EDDF30A6-9C92-4DB6-B34E-5BA6838C73C9}">
      <dgm:prSet/>
      <dgm:spPr/>
      <dgm:t>
        <a:bodyPr/>
        <a:lstStyle/>
        <a:p>
          <a:r>
            <a:rPr lang="en-GB"/>
            <a:t>Didn’t want to have to call 999 and go to hospital</a:t>
          </a:r>
          <a:endParaRPr lang="en-US"/>
        </a:p>
      </dgm:t>
    </dgm:pt>
    <dgm:pt modelId="{182BE7C2-075A-4CAD-9C0E-442E37B024C3}" type="parTrans" cxnId="{EE25F669-77B9-4844-8AAC-070A12C350B0}">
      <dgm:prSet/>
      <dgm:spPr/>
      <dgm:t>
        <a:bodyPr/>
        <a:lstStyle/>
        <a:p>
          <a:endParaRPr lang="en-US"/>
        </a:p>
      </dgm:t>
    </dgm:pt>
    <dgm:pt modelId="{85634098-122B-4491-B2B3-2E1B9797BEF0}" type="sibTrans" cxnId="{EE25F669-77B9-4844-8AAC-070A12C350B0}">
      <dgm:prSet/>
      <dgm:spPr/>
      <dgm:t>
        <a:bodyPr/>
        <a:lstStyle/>
        <a:p>
          <a:endParaRPr lang="en-US"/>
        </a:p>
      </dgm:t>
    </dgm:pt>
    <dgm:pt modelId="{06E508C5-1B20-4E19-936F-AD1130183F00}">
      <dgm:prSet/>
      <dgm:spPr/>
      <dgm:t>
        <a:bodyPr/>
        <a:lstStyle/>
        <a:p>
          <a:r>
            <a:rPr lang="en-GB"/>
            <a:t>Didn’t think I was going to be eating ( other causes of exposure )</a:t>
          </a:r>
          <a:endParaRPr lang="en-US"/>
        </a:p>
      </dgm:t>
    </dgm:pt>
    <dgm:pt modelId="{865D6BE0-6F9B-4D32-A74C-CBE27E6B56A2}" type="parTrans" cxnId="{70B23D33-AE67-438C-BFB5-0F145AC4248E}">
      <dgm:prSet/>
      <dgm:spPr/>
      <dgm:t>
        <a:bodyPr/>
        <a:lstStyle/>
        <a:p>
          <a:endParaRPr lang="en-US"/>
        </a:p>
      </dgm:t>
    </dgm:pt>
    <dgm:pt modelId="{3B178C9D-B6C3-45C5-81D6-03E1DB956773}" type="sibTrans" cxnId="{70B23D33-AE67-438C-BFB5-0F145AC4248E}">
      <dgm:prSet/>
      <dgm:spPr/>
      <dgm:t>
        <a:bodyPr/>
        <a:lstStyle/>
        <a:p>
          <a:endParaRPr lang="en-US"/>
        </a:p>
      </dgm:t>
    </dgm:pt>
    <dgm:pt modelId="{306E3370-2E7F-4C5B-ACE1-DAA77B364DF9}">
      <dgm:prSet/>
      <dgm:spPr/>
      <dgm:t>
        <a:bodyPr/>
        <a:lstStyle/>
        <a:p>
          <a:r>
            <a:rPr lang="en-GB"/>
            <a:t>I have eaten it before and it was ok ( recipes can change and manufacturers only need to update ingredients</a:t>
          </a:r>
          <a:endParaRPr lang="en-US"/>
        </a:p>
      </dgm:t>
    </dgm:pt>
    <dgm:pt modelId="{9DDF37DC-1D5F-467A-82F3-5D823705562A}" type="parTrans" cxnId="{71A9003B-1F81-4DCF-AFDA-641F56AF247A}">
      <dgm:prSet/>
      <dgm:spPr/>
      <dgm:t>
        <a:bodyPr/>
        <a:lstStyle/>
        <a:p>
          <a:endParaRPr lang="en-US"/>
        </a:p>
      </dgm:t>
    </dgm:pt>
    <dgm:pt modelId="{D66ED8AF-7CB7-49BB-8CD1-586EE3785936}" type="sibTrans" cxnId="{71A9003B-1F81-4DCF-AFDA-641F56AF247A}">
      <dgm:prSet/>
      <dgm:spPr/>
      <dgm:t>
        <a:bodyPr/>
        <a:lstStyle/>
        <a:p>
          <a:endParaRPr lang="en-US"/>
        </a:p>
      </dgm:t>
    </dgm:pt>
    <dgm:pt modelId="{C18A9ECB-3A6D-4100-8FAB-0CAB2BB7A89D}">
      <dgm:prSet/>
      <dgm:spPr/>
      <dgm:t>
        <a:bodyPr/>
        <a:lstStyle/>
        <a:p>
          <a:r>
            <a:rPr lang="en-GB"/>
            <a:t>Thought I would try my Ventolin first</a:t>
          </a:r>
          <a:endParaRPr lang="en-US"/>
        </a:p>
      </dgm:t>
    </dgm:pt>
    <dgm:pt modelId="{13EBE2F0-0B35-41BB-AA13-38060A63A51C}" type="parTrans" cxnId="{95A8AB73-195B-43D7-A783-5BC93CC1CF29}">
      <dgm:prSet/>
      <dgm:spPr/>
      <dgm:t>
        <a:bodyPr/>
        <a:lstStyle/>
        <a:p>
          <a:endParaRPr lang="en-US"/>
        </a:p>
      </dgm:t>
    </dgm:pt>
    <dgm:pt modelId="{9C706535-7973-4F64-B7CF-78D29BDE8880}" type="sibTrans" cxnId="{95A8AB73-195B-43D7-A783-5BC93CC1CF29}">
      <dgm:prSet/>
      <dgm:spPr/>
      <dgm:t>
        <a:bodyPr/>
        <a:lstStyle/>
        <a:p>
          <a:endParaRPr lang="en-US"/>
        </a:p>
      </dgm:t>
    </dgm:pt>
    <dgm:pt modelId="{6C9776D3-1F9E-44D3-B079-575558006F10}">
      <dgm:prSet/>
      <dgm:spPr/>
      <dgm:t>
        <a:bodyPr/>
        <a:lstStyle/>
        <a:p>
          <a:r>
            <a:rPr lang="en-GB"/>
            <a:t>I didn’t want to cause a fuss/ I was embarrassed</a:t>
          </a:r>
          <a:endParaRPr lang="en-US"/>
        </a:p>
      </dgm:t>
    </dgm:pt>
    <dgm:pt modelId="{E6D26B25-1959-4510-A7CC-C32BAD8EC6E8}" type="parTrans" cxnId="{C849837A-0F14-4401-967E-28C2F8C3C372}">
      <dgm:prSet/>
      <dgm:spPr/>
      <dgm:t>
        <a:bodyPr/>
        <a:lstStyle/>
        <a:p>
          <a:endParaRPr lang="en-US"/>
        </a:p>
      </dgm:t>
    </dgm:pt>
    <dgm:pt modelId="{15B05E74-287C-47E7-854B-5267E48F0210}" type="sibTrans" cxnId="{C849837A-0F14-4401-967E-28C2F8C3C372}">
      <dgm:prSet/>
      <dgm:spPr/>
      <dgm:t>
        <a:bodyPr/>
        <a:lstStyle/>
        <a:p>
          <a:endParaRPr lang="en-US"/>
        </a:p>
      </dgm:t>
    </dgm:pt>
    <dgm:pt modelId="{88811A82-84CD-484D-ADC7-4EAAE91E3754}">
      <dgm:prSet/>
      <dgm:spPr/>
      <dgm:t>
        <a:bodyPr/>
        <a:lstStyle/>
        <a:p>
          <a:r>
            <a:rPr lang="en-GB"/>
            <a:t>I thought I would feel better if I could just get outside on my own</a:t>
          </a:r>
          <a:endParaRPr lang="en-US"/>
        </a:p>
      </dgm:t>
    </dgm:pt>
    <dgm:pt modelId="{31DD56F2-1A4E-4958-8280-C62ED39865B5}" type="parTrans" cxnId="{53963912-8F15-49A7-8D16-53B46481F6B3}">
      <dgm:prSet/>
      <dgm:spPr/>
      <dgm:t>
        <a:bodyPr/>
        <a:lstStyle/>
        <a:p>
          <a:endParaRPr lang="en-US"/>
        </a:p>
      </dgm:t>
    </dgm:pt>
    <dgm:pt modelId="{54B6BBF2-4075-4831-A343-BA4F7C97C211}" type="sibTrans" cxnId="{53963912-8F15-49A7-8D16-53B46481F6B3}">
      <dgm:prSet/>
      <dgm:spPr/>
      <dgm:t>
        <a:bodyPr/>
        <a:lstStyle/>
        <a:p>
          <a:endParaRPr lang="en-US"/>
        </a:p>
      </dgm:t>
    </dgm:pt>
    <dgm:pt modelId="{E2F3FC6E-CDCA-42F3-BB7C-6D84476FAF76}">
      <dgm:prSet/>
      <dgm:spPr/>
      <dgm:t>
        <a:bodyPr/>
        <a:lstStyle/>
        <a:p>
          <a:r>
            <a:rPr lang="en-GB"/>
            <a:t>My reactions are normally mild</a:t>
          </a:r>
          <a:endParaRPr lang="en-US"/>
        </a:p>
      </dgm:t>
    </dgm:pt>
    <dgm:pt modelId="{28F202DF-80B2-47C6-AA5B-9DD203CD7E12}" type="parTrans" cxnId="{B102C0B8-EF8E-4F05-98CB-40B5B1171ED1}">
      <dgm:prSet/>
      <dgm:spPr/>
      <dgm:t>
        <a:bodyPr/>
        <a:lstStyle/>
        <a:p>
          <a:endParaRPr lang="en-US"/>
        </a:p>
      </dgm:t>
    </dgm:pt>
    <dgm:pt modelId="{9486B1CC-10E3-4743-B2AF-44AD35221C16}" type="sibTrans" cxnId="{B102C0B8-EF8E-4F05-98CB-40B5B1171ED1}">
      <dgm:prSet/>
      <dgm:spPr/>
      <dgm:t>
        <a:bodyPr/>
        <a:lstStyle/>
        <a:p>
          <a:endParaRPr lang="en-US"/>
        </a:p>
      </dgm:t>
    </dgm:pt>
    <dgm:pt modelId="{3B1C3BC5-31C3-496D-9986-D13EBA98E722}" type="pres">
      <dgm:prSet presAssocID="{D3A3149F-3E9F-4E29-81C3-BC6A506323D6}" presName="diagram" presStyleCnt="0">
        <dgm:presLayoutVars>
          <dgm:dir/>
          <dgm:resizeHandles val="exact"/>
        </dgm:presLayoutVars>
      </dgm:prSet>
      <dgm:spPr/>
    </dgm:pt>
    <dgm:pt modelId="{1C3F82BE-4526-434B-AB7D-856FDCF3E374}" type="pres">
      <dgm:prSet presAssocID="{F9C11141-EF7C-4A9C-9B92-10DA7391650E}" presName="node" presStyleLbl="node1" presStyleIdx="0" presStyleCnt="9">
        <dgm:presLayoutVars>
          <dgm:bulletEnabled val="1"/>
        </dgm:presLayoutVars>
      </dgm:prSet>
      <dgm:spPr/>
    </dgm:pt>
    <dgm:pt modelId="{45F6490F-E70B-40C3-9D52-B06C36DA0413}" type="pres">
      <dgm:prSet presAssocID="{D7BA3747-5483-4BEF-8E99-3C79A50DEA29}" presName="sibTrans" presStyleCnt="0"/>
      <dgm:spPr/>
    </dgm:pt>
    <dgm:pt modelId="{569D56C5-0B84-45D7-8C35-943E1F57CB32}" type="pres">
      <dgm:prSet presAssocID="{69FF7C2D-0B36-40CA-9E21-69D62BA22F6A}" presName="node" presStyleLbl="node1" presStyleIdx="1" presStyleCnt="9">
        <dgm:presLayoutVars>
          <dgm:bulletEnabled val="1"/>
        </dgm:presLayoutVars>
      </dgm:prSet>
      <dgm:spPr/>
    </dgm:pt>
    <dgm:pt modelId="{0381011C-7320-4B91-8F16-BD0C321F849C}" type="pres">
      <dgm:prSet presAssocID="{18647C72-1CDD-460C-BAA9-80D39CAF3196}" presName="sibTrans" presStyleCnt="0"/>
      <dgm:spPr/>
    </dgm:pt>
    <dgm:pt modelId="{BA369629-BC02-44B3-AC40-999DF7F84897}" type="pres">
      <dgm:prSet presAssocID="{EDDF30A6-9C92-4DB6-B34E-5BA6838C73C9}" presName="node" presStyleLbl="node1" presStyleIdx="2" presStyleCnt="9">
        <dgm:presLayoutVars>
          <dgm:bulletEnabled val="1"/>
        </dgm:presLayoutVars>
      </dgm:prSet>
      <dgm:spPr/>
    </dgm:pt>
    <dgm:pt modelId="{60256A37-3739-42F2-9847-68F660A770C9}" type="pres">
      <dgm:prSet presAssocID="{85634098-122B-4491-B2B3-2E1B9797BEF0}" presName="sibTrans" presStyleCnt="0"/>
      <dgm:spPr/>
    </dgm:pt>
    <dgm:pt modelId="{58DF13D7-88E3-41C0-A8D7-34BAD69566B6}" type="pres">
      <dgm:prSet presAssocID="{06E508C5-1B20-4E19-936F-AD1130183F00}" presName="node" presStyleLbl="node1" presStyleIdx="3" presStyleCnt="9">
        <dgm:presLayoutVars>
          <dgm:bulletEnabled val="1"/>
        </dgm:presLayoutVars>
      </dgm:prSet>
      <dgm:spPr/>
    </dgm:pt>
    <dgm:pt modelId="{FE38C9E3-AA10-4248-8F9D-8DCB0CAE077E}" type="pres">
      <dgm:prSet presAssocID="{3B178C9D-B6C3-45C5-81D6-03E1DB956773}" presName="sibTrans" presStyleCnt="0"/>
      <dgm:spPr/>
    </dgm:pt>
    <dgm:pt modelId="{8A0CCA32-FC7B-4430-AC60-286BA2077B5B}" type="pres">
      <dgm:prSet presAssocID="{306E3370-2E7F-4C5B-ACE1-DAA77B364DF9}" presName="node" presStyleLbl="node1" presStyleIdx="4" presStyleCnt="9">
        <dgm:presLayoutVars>
          <dgm:bulletEnabled val="1"/>
        </dgm:presLayoutVars>
      </dgm:prSet>
      <dgm:spPr/>
    </dgm:pt>
    <dgm:pt modelId="{50D27252-A529-4144-8E04-A97C051FE7E8}" type="pres">
      <dgm:prSet presAssocID="{D66ED8AF-7CB7-49BB-8CD1-586EE3785936}" presName="sibTrans" presStyleCnt="0"/>
      <dgm:spPr/>
    </dgm:pt>
    <dgm:pt modelId="{71955E43-91AB-4D15-AEBE-646CFAD0A9D2}" type="pres">
      <dgm:prSet presAssocID="{C18A9ECB-3A6D-4100-8FAB-0CAB2BB7A89D}" presName="node" presStyleLbl="node1" presStyleIdx="5" presStyleCnt="9">
        <dgm:presLayoutVars>
          <dgm:bulletEnabled val="1"/>
        </dgm:presLayoutVars>
      </dgm:prSet>
      <dgm:spPr/>
    </dgm:pt>
    <dgm:pt modelId="{D950C578-CA9C-4726-BAFB-85B74E75E3C6}" type="pres">
      <dgm:prSet presAssocID="{9C706535-7973-4F64-B7CF-78D29BDE8880}" presName="sibTrans" presStyleCnt="0"/>
      <dgm:spPr/>
    </dgm:pt>
    <dgm:pt modelId="{5A67BE84-1A09-4336-AD19-34AAAC891035}" type="pres">
      <dgm:prSet presAssocID="{6C9776D3-1F9E-44D3-B079-575558006F10}" presName="node" presStyleLbl="node1" presStyleIdx="6" presStyleCnt="9">
        <dgm:presLayoutVars>
          <dgm:bulletEnabled val="1"/>
        </dgm:presLayoutVars>
      </dgm:prSet>
      <dgm:spPr/>
    </dgm:pt>
    <dgm:pt modelId="{C7F072EC-E1A1-494C-84CD-101411B9713D}" type="pres">
      <dgm:prSet presAssocID="{15B05E74-287C-47E7-854B-5267E48F0210}" presName="sibTrans" presStyleCnt="0"/>
      <dgm:spPr/>
    </dgm:pt>
    <dgm:pt modelId="{8D928B0C-5D16-453E-B049-B37DDF7685BC}" type="pres">
      <dgm:prSet presAssocID="{88811A82-84CD-484D-ADC7-4EAAE91E3754}" presName="node" presStyleLbl="node1" presStyleIdx="7" presStyleCnt="9">
        <dgm:presLayoutVars>
          <dgm:bulletEnabled val="1"/>
        </dgm:presLayoutVars>
      </dgm:prSet>
      <dgm:spPr/>
    </dgm:pt>
    <dgm:pt modelId="{253750FF-2291-4BED-8764-39BE80C7D5D5}" type="pres">
      <dgm:prSet presAssocID="{54B6BBF2-4075-4831-A343-BA4F7C97C211}" presName="sibTrans" presStyleCnt="0"/>
      <dgm:spPr/>
    </dgm:pt>
    <dgm:pt modelId="{0D184A45-3FF4-4B28-BA33-D43640C12C36}" type="pres">
      <dgm:prSet presAssocID="{E2F3FC6E-CDCA-42F3-BB7C-6D84476FAF76}" presName="node" presStyleLbl="node1" presStyleIdx="8" presStyleCnt="9">
        <dgm:presLayoutVars>
          <dgm:bulletEnabled val="1"/>
        </dgm:presLayoutVars>
      </dgm:prSet>
      <dgm:spPr/>
    </dgm:pt>
  </dgm:ptLst>
  <dgm:cxnLst>
    <dgm:cxn modelId="{53963912-8F15-49A7-8D16-53B46481F6B3}" srcId="{D3A3149F-3E9F-4E29-81C3-BC6A506323D6}" destId="{88811A82-84CD-484D-ADC7-4EAAE91E3754}" srcOrd="7" destOrd="0" parTransId="{31DD56F2-1A4E-4958-8280-C62ED39865B5}" sibTransId="{54B6BBF2-4075-4831-A343-BA4F7C97C211}"/>
    <dgm:cxn modelId="{348A0720-218B-419F-BF3E-8EE46F13C0E4}" type="presOf" srcId="{88811A82-84CD-484D-ADC7-4EAAE91E3754}" destId="{8D928B0C-5D16-453E-B049-B37DDF7685BC}" srcOrd="0" destOrd="0" presId="urn:microsoft.com/office/officeart/2005/8/layout/default"/>
    <dgm:cxn modelId="{C3714E2D-7AF3-4FBA-AE32-08267A7A9482}" type="presOf" srcId="{F9C11141-EF7C-4A9C-9B92-10DA7391650E}" destId="{1C3F82BE-4526-434B-AB7D-856FDCF3E374}" srcOrd="0" destOrd="0" presId="urn:microsoft.com/office/officeart/2005/8/layout/default"/>
    <dgm:cxn modelId="{70B23D33-AE67-438C-BFB5-0F145AC4248E}" srcId="{D3A3149F-3E9F-4E29-81C3-BC6A506323D6}" destId="{06E508C5-1B20-4E19-936F-AD1130183F00}" srcOrd="3" destOrd="0" parTransId="{865D6BE0-6F9B-4D32-A74C-CBE27E6B56A2}" sibTransId="{3B178C9D-B6C3-45C5-81D6-03E1DB956773}"/>
    <dgm:cxn modelId="{5623C534-7D23-437C-BA91-64E0ED89FF3D}" type="presOf" srcId="{306E3370-2E7F-4C5B-ACE1-DAA77B364DF9}" destId="{8A0CCA32-FC7B-4430-AC60-286BA2077B5B}" srcOrd="0" destOrd="0" presId="urn:microsoft.com/office/officeart/2005/8/layout/default"/>
    <dgm:cxn modelId="{71A9003B-1F81-4DCF-AFDA-641F56AF247A}" srcId="{D3A3149F-3E9F-4E29-81C3-BC6A506323D6}" destId="{306E3370-2E7F-4C5B-ACE1-DAA77B364DF9}" srcOrd="4" destOrd="0" parTransId="{9DDF37DC-1D5F-467A-82F3-5D823705562A}" sibTransId="{D66ED8AF-7CB7-49BB-8CD1-586EE3785936}"/>
    <dgm:cxn modelId="{EE25F669-77B9-4844-8AAC-070A12C350B0}" srcId="{D3A3149F-3E9F-4E29-81C3-BC6A506323D6}" destId="{EDDF30A6-9C92-4DB6-B34E-5BA6838C73C9}" srcOrd="2" destOrd="0" parTransId="{182BE7C2-075A-4CAD-9C0E-442E37B024C3}" sibTransId="{85634098-122B-4491-B2B3-2E1B9797BEF0}"/>
    <dgm:cxn modelId="{162BCA6D-B70F-472F-8A81-CC5CBD8ACC4E}" type="presOf" srcId="{D3A3149F-3E9F-4E29-81C3-BC6A506323D6}" destId="{3B1C3BC5-31C3-496D-9986-D13EBA98E722}" srcOrd="0" destOrd="0" presId="urn:microsoft.com/office/officeart/2005/8/layout/default"/>
    <dgm:cxn modelId="{EDB27E70-6444-4168-9015-B882FAD3BC32}" type="presOf" srcId="{69FF7C2D-0B36-40CA-9E21-69D62BA22F6A}" destId="{569D56C5-0B84-45D7-8C35-943E1F57CB32}" srcOrd="0" destOrd="0" presId="urn:microsoft.com/office/officeart/2005/8/layout/default"/>
    <dgm:cxn modelId="{80418453-89D7-4AF1-9355-58F601617082}" type="presOf" srcId="{EDDF30A6-9C92-4DB6-B34E-5BA6838C73C9}" destId="{BA369629-BC02-44B3-AC40-999DF7F84897}" srcOrd="0" destOrd="0" presId="urn:microsoft.com/office/officeart/2005/8/layout/default"/>
    <dgm:cxn modelId="{95A8AB73-195B-43D7-A783-5BC93CC1CF29}" srcId="{D3A3149F-3E9F-4E29-81C3-BC6A506323D6}" destId="{C18A9ECB-3A6D-4100-8FAB-0CAB2BB7A89D}" srcOrd="5" destOrd="0" parTransId="{13EBE2F0-0B35-41BB-AA13-38060A63A51C}" sibTransId="{9C706535-7973-4F64-B7CF-78D29BDE8880}"/>
    <dgm:cxn modelId="{5BCB4054-7E8B-4F86-BA23-A448100A79E1}" type="presOf" srcId="{6C9776D3-1F9E-44D3-B079-575558006F10}" destId="{5A67BE84-1A09-4336-AD19-34AAAC891035}" srcOrd="0" destOrd="0" presId="urn:microsoft.com/office/officeart/2005/8/layout/default"/>
    <dgm:cxn modelId="{C849837A-0F14-4401-967E-28C2F8C3C372}" srcId="{D3A3149F-3E9F-4E29-81C3-BC6A506323D6}" destId="{6C9776D3-1F9E-44D3-B079-575558006F10}" srcOrd="6" destOrd="0" parTransId="{E6D26B25-1959-4510-A7CC-C32BAD8EC6E8}" sibTransId="{15B05E74-287C-47E7-854B-5267E48F0210}"/>
    <dgm:cxn modelId="{75322BA2-5B5B-47E5-AB79-B3064FB4ACB3}" type="presOf" srcId="{06E508C5-1B20-4E19-936F-AD1130183F00}" destId="{58DF13D7-88E3-41C0-A8D7-34BAD69566B6}" srcOrd="0" destOrd="0" presId="urn:microsoft.com/office/officeart/2005/8/layout/default"/>
    <dgm:cxn modelId="{25268BB0-4989-4D78-BD54-A13635E7C7F5}" srcId="{D3A3149F-3E9F-4E29-81C3-BC6A506323D6}" destId="{69FF7C2D-0B36-40CA-9E21-69D62BA22F6A}" srcOrd="1" destOrd="0" parTransId="{90B2D712-1A20-4905-B0C0-9DB23A6CF2C9}" sibTransId="{18647C72-1CDD-460C-BAA9-80D39CAF3196}"/>
    <dgm:cxn modelId="{B102C0B8-EF8E-4F05-98CB-40B5B1171ED1}" srcId="{D3A3149F-3E9F-4E29-81C3-BC6A506323D6}" destId="{E2F3FC6E-CDCA-42F3-BB7C-6D84476FAF76}" srcOrd="8" destOrd="0" parTransId="{28F202DF-80B2-47C6-AA5B-9DD203CD7E12}" sibTransId="{9486B1CC-10E3-4743-B2AF-44AD35221C16}"/>
    <dgm:cxn modelId="{2F98E8BB-7BC1-460A-A71B-3A11E1EEA93D}" type="presOf" srcId="{C18A9ECB-3A6D-4100-8FAB-0CAB2BB7A89D}" destId="{71955E43-91AB-4D15-AEBE-646CFAD0A9D2}" srcOrd="0" destOrd="0" presId="urn:microsoft.com/office/officeart/2005/8/layout/default"/>
    <dgm:cxn modelId="{0D3A40BF-44DE-4509-B087-12A7D2D6CEEE}" srcId="{D3A3149F-3E9F-4E29-81C3-BC6A506323D6}" destId="{F9C11141-EF7C-4A9C-9B92-10DA7391650E}" srcOrd="0" destOrd="0" parTransId="{05B347BF-92FB-45A7-8F03-E9CA4C833F5A}" sibTransId="{D7BA3747-5483-4BEF-8E99-3C79A50DEA29}"/>
    <dgm:cxn modelId="{85D615CD-73BC-4C3E-A257-CC00820EBEA6}" type="presOf" srcId="{E2F3FC6E-CDCA-42F3-BB7C-6D84476FAF76}" destId="{0D184A45-3FF4-4B28-BA33-D43640C12C36}" srcOrd="0" destOrd="0" presId="urn:microsoft.com/office/officeart/2005/8/layout/default"/>
    <dgm:cxn modelId="{CFD0B156-1D5C-4CF4-95A7-B423AAC90416}" type="presParOf" srcId="{3B1C3BC5-31C3-496D-9986-D13EBA98E722}" destId="{1C3F82BE-4526-434B-AB7D-856FDCF3E374}" srcOrd="0" destOrd="0" presId="urn:microsoft.com/office/officeart/2005/8/layout/default"/>
    <dgm:cxn modelId="{1EB1B395-63FC-468E-B0D9-A754826FE725}" type="presParOf" srcId="{3B1C3BC5-31C3-496D-9986-D13EBA98E722}" destId="{45F6490F-E70B-40C3-9D52-B06C36DA0413}" srcOrd="1" destOrd="0" presId="urn:microsoft.com/office/officeart/2005/8/layout/default"/>
    <dgm:cxn modelId="{1BE82F71-C22F-4E9A-A171-702B12EF2F04}" type="presParOf" srcId="{3B1C3BC5-31C3-496D-9986-D13EBA98E722}" destId="{569D56C5-0B84-45D7-8C35-943E1F57CB32}" srcOrd="2" destOrd="0" presId="urn:microsoft.com/office/officeart/2005/8/layout/default"/>
    <dgm:cxn modelId="{C1438796-7760-4A38-B7EF-A80A50714DF1}" type="presParOf" srcId="{3B1C3BC5-31C3-496D-9986-D13EBA98E722}" destId="{0381011C-7320-4B91-8F16-BD0C321F849C}" srcOrd="3" destOrd="0" presId="urn:microsoft.com/office/officeart/2005/8/layout/default"/>
    <dgm:cxn modelId="{76FFB9A7-2F53-4CB0-96A9-07909F250D39}" type="presParOf" srcId="{3B1C3BC5-31C3-496D-9986-D13EBA98E722}" destId="{BA369629-BC02-44B3-AC40-999DF7F84897}" srcOrd="4" destOrd="0" presId="urn:microsoft.com/office/officeart/2005/8/layout/default"/>
    <dgm:cxn modelId="{84660440-613A-4C98-BDF0-07B4CF0181D2}" type="presParOf" srcId="{3B1C3BC5-31C3-496D-9986-D13EBA98E722}" destId="{60256A37-3739-42F2-9847-68F660A770C9}" srcOrd="5" destOrd="0" presId="urn:microsoft.com/office/officeart/2005/8/layout/default"/>
    <dgm:cxn modelId="{46C3FDDB-331C-426F-9F7F-E9AED8148D81}" type="presParOf" srcId="{3B1C3BC5-31C3-496D-9986-D13EBA98E722}" destId="{58DF13D7-88E3-41C0-A8D7-34BAD69566B6}" srcOrd="6" destOrd="0" presId="urn:microsoft.com/office/officeart/2005/8/layout/default"/>
    <dgm:cxn modelId="{3F195972-DFD7-4127-8D7F-FAB605F40A0D}" type="presParOf" srcId="{3B1C3BC5-31C3-496D-9986-D13EBA98E722}" destId="{FE38C9E3-AA10-4248-8F9D-8DCB0CAE077E}" srcOrd="7" destOrd="0" presId="urn:microsoft.com/office/officeart/2005/8/layout/default"/>
    <dgm:cxn modelId="{228D9BA4-E209-4458-B69B-66D2FACFAD83}" type="presParOf" srcId="{3B1C3BC5-31C3-496D-9986-D13EBA98E722}" destId="{8A0CCA32-FC7B-4430-AC60-286BA2077B5B}" srcOrd="8" destOrd="0" presId="urn:microsoft.com/office/officeart/2005/8/layout/default"/>
    <dgm:cxn modelId="{4A314BA3-39F8-49AE-8218-32C0658E38E4}" type="presParOf" srcId="{3B1C3BC5-31C3-496D-9986-D13EBA98E722}" destId="{50D27252-A529-4144-8E04-A97C051FE7E8}" srcOrd="9" destOrd="0" presId="urn:microsoft.com/office/officeart/2005/8/layout/default"/>
    <dgm:cxn modelId="{6FCAC526-5FEE-497F-AD94-0C665A8984A3}" type="presParOf" srcId="{3B1C3BC5-31C3-496D-9986-D13EBA98E722}" destId="{71955E43-91AB-4D15-AEBE-646CFAD0A9D2}" srcOrd="10" destOrd="0" presId="urn:microsoft.com/office/officeart/2005/8/layout/default"/>
    <dgm:cxn modelId="{75D5162B-ECFD-4E20-881E-56DDEC265E94}" type="presParOf" srcId="{3B1C3BC5-31C3-496D-9986-D13EBA98E722}" destId="{D950C578-CA9C-4726-BAFB-85B74E75E3C6}" srcOrd="11" destOrd="0" presId="urn:microsoft.com/office/officeart/2005/8/layout/default"/>
    <dgm:cxn modelId="{2B6D80DE-6564-47CC-A6FC-2F89FDED29AC}" type="presParOf" srcId="{3B1C3BC5-31C3-496D-9986-D13EBA98E722}" destId="{5A67BE84-1A09-4336-AD19-34AAAC891035}" srcOrd="12" destOrd="0" presId="urn:microsoft.com/office/officeart/2005/8/layout/default"/>
    <dgm:cxn modelId="{DC2A405E-B1D5-44E9-A313-69E8B84B022E}" type="presParOf" srcId="{3B1C3BC5-31C3-496D-9986-D13EBA98E722}" destId="{C7F072EC-E1A1-494C-84CD-101411B9713D}" srcOrd="13" destOrd="0" presId="urn:microsoft.com/office/officeart/2005/8/layout/default"/>
    <dgm:cxn modelId="{C40DFAB9-C75A-4930-8763-7E650CA8BEC5}" type="presParOf" srcId="{3B1C3BC5-31C3-496D-9986-D13EBA98E722}" destId="{8D928B0C-5D16-453E-B049-B37DDF7685BC}" srcOrd="14" destOrd="0" presId="urn:microsoft.com/office/officeart/2005/8/layout/default"/>
    <dgm:cxn modelId="{79E6455D-E5F8-4F92-B95E-4689C1241B41}" type="presParOf" srcId="{3B1C3BC5-31C3-496D-9986-D13EBA98E722}" destId="{253750FF-2291-4BED-8764-39BE80C7D5D5}" srcOrd="15" destOrd="0" presId="urn:microsoft.com/office/officeart/2005/8/layout/default"/>
    <dgm:cxn modelId="{40C318AD-37F2-47ED-A0C6-0E7CE9EFA99A}" type="presParOf" srcId="{3B1C3BC5-31C3-496D-9986-D13EBA98E722}" destId="{0D184A45-3FF4-4B28-BA33-D43640C12C3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BA79D-258D-4499-8FEB-6D5C6D3D4213}">
      <dsp:nvSpPr>
        <dsp:cNvPr id="0" name=""/>
        <dsp:cNvSpPr/>
      </dsp:nvSpPr>
      <dsp:spPr>
        <a:xfrm>
          <a:off x="0" y="30142"/>
          <a:ext cx="6478587" cy="14258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Paediatric Food Allergy Overview &amp; Pitfalls of Testing</a:t>
          </a:r>
          <a:endParaRPr lang="en-US" sz="3100" kern="1200"/>
        </a:p>
      </dsp:txBody>
      <dsp:txXfrm>
        <a:off x="69605" y="99747"/>
        <a:ext cx="6339377" cy="1286654"/>
      </dsp:txXfrm>
    </dsp:sp>
    <dsp:sp modelId="{44A80F9F-3E69-42E9-9DC7-08A6E11E1DC3}">
      <dsp:nvSpPr>
        <dsp:cNvPr id="0" name=""/>
        <dsp:cNvSpPr/>
      </dsp:nvSpPr>
      <dsp:spPr>
        <a:xfrm>
          <a:off x="0" y="1545286"/>
          <a:ext cx="6478587" cy="142586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Dr Lindsay </a:t>
          </a:r>
          <a:r>
            <a:rPr lang="en-GB" sz="3100" kern="1200" dirty="0" err="1"/>
            <a:t>Exell</a:t>
          </a:r>
          <a:r>
            <a:rPr lang="en-GB" sz="3100" kern="1200" dirty="0"/>
            <a:t>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Wexham Park Hospital</a:t>
          </a:r>
          <a:endParaRPr lang="en-US" sz="3100" kern="1200" dirty="0"/>
        </a:p>
      </dsp:txBody>
      <dsp:txXfrm>
        <a:off x="69605" y="1614891"/>
        <a:ext cx="6339377" cy="1286654"/>
      </dsp:txXfrm>
    </dsp:sp>
    <dsp:sp modelId="{3980E4C1-F3BB-4FCE-BA6C-7DB3EAD5FBF9}">
      <dsp:nvSpPr>
        <dsp:cNvPr id="0" name=""/>
        <dsp:cNvSpPr/>
      </dsp:nvSpPr>
      <dsp:spPr>
        <a:xfrm>
          <a:off x="0" y="3060431"/>
          <a:ext cx="6478587" cy="14258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13</a:t>
          </a:r>
          <a:r>
            <a:rPr lang="en-US" sz="3100" kern="1200" baseline="30000" dirty="0"/>
            <a:t>th</a:t>
          </a:r>
          <a:r>
            <a:rPr lang="en-US" sz="3100" kern="1200" dirty="0"/>
            <a:t> July 2022</a:t>
          </a:r>
        </a:p>
      </dsp:txBody>
      <dsp:txXfrm>
        <a:off x="69605" y="3130036"/>
        <a:ext cx="6339377" cy="1286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C165-4EA8-4346-A989-4400A38B258F}">
      <dsp:nvSpPr>
        <dsp:cNvPr id="0" name=""/>
        <dsp:cNvSpPr/>
      </dsp:nvSpPr>
      <dsp:spPr>
        <a:xfrm>
          <a:off x="7024706" y="1374182"/>
          <a:ext cx="2059566" cy="490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977"/>
              </a:lnTo>
              <a:lnTo>
                <a:pt x="2059566" y="333977"/>
              </a:lnTo>
              <a:lnTo>
                <a:pt x="2059566" y="49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9BB24-D2A5-49E3-B4B6-D68C105408B6}">
      <dsp:nvSpPr>
        <dsp:cNvPr id="0" name=""/>
        <dsp:cNvSpPr/>
      </dsp:nvSpPr>
      <dsp:spPr>
        <a:xfrm>
          <a:off x="6978986" y="1374182"/>
          <a:ext cx="91440" cy="490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7A95C-C02A-428B-B752-C24E4ABF061A}">
      <dsp:nvSpPr>
        <dsp:cNvPr id="0" name=""/>
        <dsp:cNvSpPr/>
      </dsp:nvSpPr>
      <dsp:spPr>
        <a:xfrm>
          <a:off x="4965140" y="1374182"/>
          <a:ext cx="2059566" cy="490083"/>
        </a:xfrm>
        <a:custGeom>
          <a:avLst/>
          <a:gdLst/>
          <a:ahLst/>
          <a:cxnLst/>
          <a:rect l="0" t="0" r="0" b="0"/>
          <a:pathLst>
            <a:path>
              <a:moveTo>
                <a:pt x="2059566" y="0"/>
              </a:moveTo>
              <a:lnTo>
                <a:pt x="2059566" y="333977"/>
              </a:lnTo>
              <a:lnTo>
                <a:pt x="0" y="333977"/>
              </a:lnTo>
              <a:lnTo>
                <a:pt x="0" y="49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380F8-3212-4DC3-9EB7-D080EFAABFB0}">
      <dsp:nvSpPr>
        <dsp:cNvPr id="0" name=""/>
        <dsp:cNvSpPr/>
      </dsp:nvSpPr>
      <dsp:spPr>
        <a:xfrm>
          <a:off x="3458" y="304144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16112-698E-4ACC-BDB5-675A16769EF2}">
      <dsp:nvSpPr>
        <dsp:cNvPr id="0" name=""/>
        <dsp:cNvSpPr/>
      </dsp:nvSpPr>
      <dsp:spPr>
        <a:xfrm>
          <a:off x="190691" y="482015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200" b="1" kern="1200"/>
            <a:t>NPV – predicts 95% of children would tolerate the food on exposure (however 5% will still react)</a:t>
          </a:r>
          <a:endParaRPr lang="en-US" sz="1200" b="1" kern="1200"/>
        </a:p>
      </dsp:txBody>
      <dsp:txXfrm>
        <a:off x="222031" y="513355"/>
        <a:ext cx="1622419" cy="1007358"/>
      </dsp:txXfrm>
    </dsp:sp>
    <dsp:sp modelId="{0834AA2E-5259-498F-8048-B1545451B1B4}">
      <dsp:nvSpPr>
        <dsp:cNvPr id="0" name=""/>
        <dsp:cNvSpPr/>
      </dsp:nvSpPr>
      <dsp:spPr>
        <a:xfrm>
          <a:off x="2063024" y="304144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872C6-42CE-4204-8FCD-3C30647DD8A3}">
      <dsp:nvSpPr>
        <dsp:cNvPr id="0" name=""/>
        <dsp:cNvSpPr/>
      </dsp:nvSpPr>
      <dsp:spPr>
        <a:xfrm>
          <a:off x="2250257" y="482015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200" b="1" kern="1200"/>
            <a:t>PPV – predicts 95% of children would react on exposure to food (however 5% will still tolerate)</a:t>
          </a:r>
          <a:endParaRPr lang="en-US" sz="1200" b="1" kern="1200"/>
        </a:p>
      </dsp:txBody>
      <dsp:txXfrm>
        <a:off x="2281597" y="513355"/>
        <a:ext cx="1622419" cy="1007358"/>
      </dsp:txXfrm>
    </dsp:sp>
    <dsp:sp modelId="{8DA7F060-96D7-4D4F-AEB7-CC0BEB3649E5}">
      <dsp:nvSpPr>
        <dsp:cNvPr id="0" name=""/>
        <dsp:cNvSpPr/>
      </dsp:nvSpPr>
      <dsp:spPr>
        <a:xfrm>
          <a:off x="4122590" y="304144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0A43-DDB8-46C3-A480-747FA0D09C5B}">
      <dsp:nvSpPr>
        <dsp:cNvPr id="0" name=""/>
        <dsp:cNvSpPr/>
      </dsp:nvSpPr>
      <dsp:spPr>
        <a:xfrm>
          <a:off x="4309823" y="482015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200" b="1" kern="1200" dirty="0"/>
            <a:t>Grey Area – who knows?!</a:t>
          </a:r>
          <a:endParaRPr lang="en-US" sz="1200" b="1" kern="1200" dirty="0"/>
        </a:p>
      </dsp:txBody>
      <dsp:txXfrm>
        <a:off x="4341163" y="513355"/>
        <a:ext cx="1622419" cy="1007358"/>
      </dsp:txXfrm>
    </dsp:sp>
    <dsp:sp modelId="{947AB419-AB65-40AD-94D9-DB07E930864A}">
      <dsp:nvSpPr>
        <dsp:cNvPr id="0" name=""/>
        <dsp:cNvSpPr/>
      </dsp:nvSpPr>
      <dsp:spPr>
        <a:xfrm>
          <a:off x="6182156" y="304144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F029-DED4-44FD-9686-31A1A64FD12F}">
      <dsp:nvSpPr>
        <dsp:cNvPr id="0" name=""/>
        <dsp:cNvSpPr/>
      </dsp:nvSpPr>
      <dsp:spPr>
        <a:xfrm>
          <a:off x="6369390" y="482015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200" b="1" kern="1200"/>
            <a:t>False positive  testing particularly common in bad eczema due to high circulating IgE</a:t>
          </a:r>
          <a:endParaRPr lang="en-US" sz="1200" b="1" kern="1200"/>
        </a:p>
      </dsp:txBody>
      <dsp:txXfrm>
        <a:off x="6400730" y="513355"/>
        <a:ext cx="1622419" cy="1007358"/>
      </dsp:txXfrm>
    </dsp:sp>
    <dsp:sp modelId="{195963B8-FC74-491C-95F7-A401452B8B22}">
      <dsp:nvSpPr>
        <dsp:cNvPr id="0" name=""/>
        <dsp:cNvSpPr/>
      </dsp:nvSpPr>
      <dsp:spPr>
        <a:xfrm>
          <a:off x="4122590" y="1864265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75915-6913-4320-B5FC-4A9A07E44581}">
      <dsp:nvSpPr>
        <dsp:cNvPr id="0" name=""/>
        <dsp:cNvSpPr/>
      </dsp:nvSpPr>
      <dsp:spPr>
        <a:xfrm>
          <a:off x="4309823" y="2042137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interpretation often impossible</a:t>
          </a:r>
          <a:endParaRPr lang="en-US" sz="1200" b="1" kern="1200"/>
        </a:p>
      </dsp:txBody>
      <dsp:txXfrm>
        <a:off x="4341163" y="2073477"/>
        <a:ext cx="1622419" cy="1007358"/>
      </dsp:txXfrm>
    </dsp:sp>
    <dsp:sp modelId="{0EBCCB5B-9E1E-44F0-BEAE-348AC6895592}">
      <dsp:nvSpPr>
        <dsp:cNvPr id="0" name=""/>
        <dsp:cNvSpPr/>
      </dsp:nvSpPr>
      <dsp:spPr>
        <a:xfrm>
          <a:off x="6182156" y="1864265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A542-A42B-4199-AE03-27358627F876}">
      <dsp:nvSpPr>
        <dsp:cNvPr id="0" name=""/>
        <dsp:cNvSpPr/>
      </dsp:nvSpPr>
      <dsp:spPr>
        <a:xfrm>
          <a:off x="6369390" y="2042137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Increases anxiety and food AVOIDANCE ( even when well tolerated)</a:t>
          </a:r>
          <a:endParaRPr lang="en-US" sz="1200" b="1" kern="1200"/>
        </a:p>
      </dsp:txBody>
      <dsp:txXfrm>
        <a:off x="6400730" y="2073477"/>
        <a:ext cx="1622419" cy="1007358"/>
      </dsp:txXfrm>
    </dsp:sp>
    <dsp:sp modelId="{8DA48F3C-FF94-4840-A3AB-ED5927EEFD50}">
      <dsp:nvSpPr>
        <dsp:cNvPr id="0" name=""/>
        <dsp:cNvSpPr/>
      </dsp:nvSpPr>
      <dsp:spPr>
        <a:xfrm>
          <a:off x="8241722" y="1864265"/>
          <a:ext cx="1685099" cy="107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5670-3EE6-41F7-B076-3D737A715E28}">
      <dsp:nvSpPr>
        <dsp:cNvPr id="0" name=""/>
        <dsp:cNvSpPr/>
      </dsp:nvSpPr>
      <dsp:spPr>
        <a:xfrm>
          <a:off x="8428956" y="2042137"/>
          <a:ext cx="1685099" cy="107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Increases risk of of food allergy</a:t>
          </a:r>
          <a:endParaRPr lang="en-US" sz="1200" b="1" kern="1200"/>
        </a:p>
      </dsp:txBody>
      <dsp:txXfrm>
        <a:off x="8460296" y="2073477"/>
        <a:ext cx="1622419" cy="1007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F82BE-4526-434B-AB7D-856FDCF3E374}">
      <dsp:nvSpPr>
        <dsp:cNvPr id="0" name=""/>
        <dsp:cNvSpPr/>
      </dsp:nvSpPr>
      <dsp:spPr>
        <a:xfrm>
          <a:off x="1165858" y="1978"/>
          <a:ext cx="2195121" cy="131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Antihistamine worked last time ( may not “get away” with it next time)</a:t>
          </a:r>
          <a:endParaRPr lang="en-US" sz="1600" kern="1200"/>
        </a:p>
      </dsp:txBody>
      <dsp:txXfrm>
        <a:off x="1165858" y="1978"/>
        <a:ext cx="2195121" cy="1317073"/>
      </dsp:txXfrm>
    </dsp:sp>
    <dsp:sp modelId="{569D56C5-0B84-45D7-8C35-943E1F57CB32}">
      <dsp:nvSpPr>
        <dsp:cNvPr id="0" name=""/>
        <dsp:cNvSpPr/>
      </dsp:nvSpPr>
      <dsp:spPr>
        <a:xfrm>
          <a:off x="3580492" y="1978"/>
          <a:ext cx="2195121" cy="1317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Didn’t think I/they were bad enough ( AAI works best on early ABC symptoms)</a:t>
          </a:r>
          <a:endParaRPr lang="en-US" sz="1600" kern="1200"/>
        </a:p>
      </dsp:txBody>
      <dsp:txXfrm>
        <a:off x="3580492" y="1978"/>
        <a:ext cx="2195121" cy="1317073"/>
      </dsp:txXfrm>
    </dsp:sp>
    <dsp:sp modelId="{BA369629-BC02-44B3-AC40-999DF7F84897}">
      <dsp:nvSpPr>
        <dsp:cNvPr id="0" name=""/>
        <dsp:cNvSpPr/>
      </dsp:nvSpPr>
      <dsp:spPr>
        <a:xfrm>
          <a:off x="5995126" y="1978"/>
          <a:ext cx="2195121" cy="1317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Didn’t want to have to call 999 and go to hospital</a:t>
          </a:r>
          <a:endParaRPr lang="en-US" sz="1600" kern="1200"/>
        </a:p>
      </dsp:txBody>
      <dsp:txXfrm>
        <a:off x="5995126" y="1978"/>
        <a:ext cx="2195121" cy="1317073"/>
      </dsp:txXfrm>
    </dsp:sp>
    <dsp:sp modelId="{58DF13D7-88E3-41C0-A8D7-34BAD69566B6}">
      <dsp:nvSpPr>
        <dsp:cNvPr id="0" name=""/>
        <dsp:cNvSpPr/>
      </dsp:nvSpPr>
      <dsp:spPr>
        <a:xfrm>
          <a:off x="1165858" y="1538563"/>
          <a:ext cx="2195121" cy="1317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Didn’t think I was going to be eating ( other causes of exposure )</a:t>
          </a:r>
          <a:endParaRPr lang="en-US" sz="1600" kern="1200"/>
        </a:p>
      </dsp:txBody>
      <dsp:txXfrm>
        <a:off x="1165858" y="1538563"/>
        <a:ext cx="2195121" cy="1317073"/>
      </dsp:txXfrm>
    </dsp:sp>
    <dsp:sp modelId="{8A0CCA32-FC7B-4430-AC60-286BA2077B5B}">
      <dsp:nvSpPr>
        <dsp:cNvPr id="0" name=""/>
        <dsp:cNvSpPr/>
      </dsp:nvSpPr>
      <dsp:spPr>
        <a:xfrm>
          <a:off x="3580492" y="1538563"/>
          <a:ext cx="2195121" cy="1317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 have eaten it before and it was ok ( recipes can change and manufacturers only need to update ingredients</a:t>
          </a:r>
          <a:endParaRPr lang="en-US" sz="1600" kern="1200"/>
        </a:p>
      </dsp:txBody>
      <dsp:txXfrm>
        <a:off x="3580492" y="1538563"/>
        <a:ext cx="2195121" cy="1317073"/>
      </dsp:txXfrm>
    </dsp:sp>
    <dsp:sp modelId="{71955E43-91AB-4D15-AEBE-646CFAD0A9D2}">
      <dsp:nvSpPr>
        <dsp:cNvPr id="0" name=""/>
        <dsp:cNvSpPr/>
      </dsp:nvSpPr>
      <dsp:spPr>
        <a:xfrm>
          <a:off x="5995126" y="1538563"/>
          <a:ext cx="2195121" cy="131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Thought I would try my Ventolin first</a:t>
          </a:r>
          <a:endParaRPr lang="en-US" sz="1600" kern="1200"/>
        </a:p>
      </dsp:txBody>
      <dsp:txXfrm>
        <a:off x="5995126" y="1538563"/>
        <a:ext cx="2195121" cy="1317073"/>
      </dsp:txXfrm>
    </dsp:sp>
    <dsp:sp modelId="{5A67BE84-1A09-4336-AD19-34AAAC891035}">
      <dsp:nvSpPr>
        <dsp:cNvPr id="0" name=""/>
        <dsp:cNvSpPr/>
      </dsp:nvSpPr>
      <dsp:spPr>
        <a:xfrm>
          <a:off x="1165858" y="3075148"/>
          <a:ext cx="2195121" cy="1317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 didn’t want to cause a fuss/ I was embarrassed</a:t>
          </a:r>
          <a:endParaRPr lang="en-US" sz="1600" kern="1200"/>
        </a:p>
      </dsp:txBody>
      <dsp:txXfrm>
        <a:off x="1165858" y="3075148"/>
        <a:ext cx="2195121" cy="1317073"/>
      </dsp:txXfrm>
    </dsp:sp>
    <dsp:sp modelId="{8D928B0C-5D16-453E-B049-B37DDF7685BC}">
      <dsp:nvSpPr>
        <dsp:cNvPr id="0" name=""/>
        <dsp:cNvSpPr/>
      </dsp:nvSpPr>
      <dsp:spPr>
        <a:xfrm>
          <a:off x="3580492" y="3075148"/>
          <a:ext cx="2195121" cy="1317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 thought I would feel better if I could just get outside on my own</a:t>
          </a:r>
          <a:endParaRPr lang="en-US" sz="1600" kern="1200"/>
        </a:p>
      </dsp:txBody>
      <dsp:txXfrm>
        <a:off x="3580492" y="3075148"/>
        <a:ext cx="2195121" cy="1317073"/>
      </dsp:txXfrm>
    </dsp:sp>
    <dsp:sp modelId="{0D184A45-3FF4-4B28-BA33-D43640C12C36}">
      <dsp:nvSpPr>
        <dsp:cNvPr id="0" name=""/>
        <dsp:cNvSpPr/>
      </dsp:nvSpPr>
      <dsp:spPr>
        <a:xfrm>
          <a:off x="5995126" y="3075148"/>
          <a:ext cx="2195121" cy="1317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My reactions are normally mild</a:t>
          </a:r>
          <a:endParaRPr lang="en-US" sz="1600" kern="1200"/>
        </a:p>
      </dsp:txBody>
      <dsp:txXfrm>
        <a:off x="5995126" y="3075148"/>
        <a:ext cx="2195121" cy="131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F196-A0CF-4FDE-97DE-92BD8AB1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3B1C2-D9D4-4758-A7E3-954C40E0B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0051-5B2F-4FB2-B7B5-4B514F81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00D4-1BC4-4DFA-81B1-7A0DD3D8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ABDB-05E7-45D5-84A0-E98EB3B5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4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9B30-226D-4D67-9376-EC23403F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49524-0EBE-4964-9883-A3FA5480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175-FED9-4BBF-84A0-519CFA85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99D6-1FEC-498D-A611-A64401CD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4BBDB-1C32-4C70-96AB-0B69E15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9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D4E4E-5764-4FDA-B9B4-3417D4CB5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CC320-501E-4289-94AA-CAD8BD35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F3522-B28D-4E04-8926-F5F1F7AB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A1C1-1F73-4AF1-8576-DEBD2C8A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33A6-D42E-47B5-9579-BC95CB1C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5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D257-4A26-4430-B152-CDE59E42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6269-FC80-48A4-A4CD-4FD80A3F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BFA1-E276-4433-AACA-7FBFE520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B533C-1A24-44ED-8FDF-62B27C23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014AB-B132-410E-B20F-4EB291DE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2DB8-CCB7-4C4B-B81A-2F1451D0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144B3-A168-4CAA-8DF1-7873F232B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C7CAD-3E61-4F77-8FDB-4B607AAF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05EB-9AAA-44D8-80BC-27BCE0C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FCEB-1D73-4AD9-A65B-3DE3FC3C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5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7A9B-7D6F-4102-8696-77A0F208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6A53-F276-4A81-8CC0-54104DB84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7B7B6-4858-4544-9906-58EF73F50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5ABC-7419-4C4B-9DFF-7CE738F2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3A26C-1353-406F-ABEC-735B61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8A09-F9E8-4ECA-8566-977F75AF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549F-5413-44DD-812A-361DAE86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A2E1-3815-4277-A853-B84B77BB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9A0E-59A9-41B7-98CA-E0466A119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0A289-2279-4799-8AF4-ACDC523A9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C065F-1A40-4C30-9115-EBF80450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71B5F-66F4-4FAF-92E9-0B94DDED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71FB5-2DB8-4D24-83E2-F2927EC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EEEC5-3D1E-4467-B848-9426D657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1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5934-EF20-4A36-A9E5-522E26AE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EAC75-3FEF-4C50-8150-0D931C0E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23405-CD80-4D65-ACFC-B6447C09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25F8A-72A8-4D69-9C15-76DF2422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040CB-94A0-4A1C-9734-A5E55DB7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5324-0219-4D38-8086-26E5E693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59654-1AB3-4609-8548-1EAA43F6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5B8-8E05-4694-9D1D-D3A41ACF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ABB5-319C-4335-B190-A1463994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36C6-2F1F-4215-B0A2-5539ABF96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BD3F1-E660-426F-9BBD-C71A0207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8FEDF-29B6-4E94-8A07-3B5E9EB6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DDC0A-1CF3-4C51-B226-C0F721CF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9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B1BF-ABD7-46BC-881B-93625C91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9A5EC-656E-45D3-9BD0-8600780CB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A263-82D7-4927-A992-0A8B8A87C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EF337-160E-45E6-B29D-4C662E3B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A42D2-A7F3-4C54-98E6-C3878B24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00C30-A0C4-4662-A991-71EAE16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19EAA0-0D4F-4AA9-81E2-7B7FCABB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CBB67-8791-4A07-B021-142B2281E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9CE4-E4A5-4164-B6DA-54C46B78A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8924-6CFD-49F7-9830-1FDA31EE834A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D901-D63D-4890-9F26-8D62FDEA0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2B6C7-57AB-494F-A912-83B184439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684D-3500-47B2-919E-0946DA2C3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6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D3171E4-B634-B3D0-EF47-EC8CD04D6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319028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ome - BSACI">
            <a:extLst>
              <a:ext uri="{FF2B5EF4-FFF2-40B4-BE49-F238E27FC236}">
                <a16:creationId xmlns:a16="http://schemas.microsoft.com/office/drawing/2014/main" id="{8B346212-A7EA-42BF-99CE-CA0C06C9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98" y="2592321"/>
            <a:ext cx="2354263" cy="11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care-conference-logo | Anaphylaxis Campaign">
            <a:extLst>
              <a:ext uri="{FF2B5EF4-FFF2-40B4-BE49-F238E27FC236}">
                <a16:creationId xmlns:a16="http://schemas.microsoft.com/office/drawing/2014/main" id="{8BA1F11F-F972-4158-A37C-13BE2301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70" y="4338637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DD28F823-53DC-432F-8D5F-1EED74A80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3" y="4017818"/>
            <a:ext cx="1894840" cy="1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591888-B836-4A12-A3C0-47B4A1D97778}"/>
              </a:ext>
            </a:extLst>
          </p:cNvPr>
          <p:cNvSpPr/>
          <p:nvPr/>
        </p:nvSpPr>
        <p:spPr>
          <a:xfrm>
            <a:off x="260903" y="1352550"/>
            <a:ext cx="11618520" cy="478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974357" y="1577515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E</a:t>
            </a:r>
            <a:r>
              <a:rPr lang="en-US" sz="2000" dirty="0"/>
              <a:t>– Exposure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A</a:t>
            </a:r>
            <a:r>
              <a:rPr lang="en-US" sz="2000" dirty="0"/>
              <a:t>– Allergen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T</a:t>
            </a:r>
            <a:r>
              <a:rPr lang="en-US" sz="4400" dirty="0"/>
              <a:t> </a:t>
            </a:r>
            <a:r>
              <a:rPr lang="en-US" sz="2000" dirty="0"/>
              <a:t>– Timing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E</a:t>
            </a:r>
            <a:r>
              <a:rPr lang="en-US" sz="2000" dirty="0"/>
              <a:t> – Environment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R</a:t>
            </a:r>
            <a:r>
              <a:rPr lang="en-US" sz="4400" dirty="0"/>
              <a:t> </a:t>
            </a:r>
            <a:r>
              <a:rPr lang="en-US" sz="2000" dirty="0"/>
              <a:t>– Reproducibility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highlight>
                  <a:srgbClr val="00FF00"/>
                </a:highlight>
              </a:rPr>
              <a:t>S</a:t>
            </a:r>
            <a:r>
              <a:rPr lang="en-US" sz="2000" dirty="0"/>
              <a:t> – Signs and Symptoms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B421D-2BFF-4808-A8A9-B133CCA76193}"/>
              </a:ext>
            </a:extLst>
          </p:cNvPr>
          <p:cNvSpPr txBox="1"/>
          <p:nvPr/>
        </p:nvSpPr>
        <p:spPr>
          <a:xfrm>
            <a:off x="4911257" y="203208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Eating or skin contact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E3AD5-6B38-4183-971A-38DDECE70653}"/>
              </a:ext>
            </a:extLst>
          </p:cNvPr>
          <p:cNvSpPr txBox="1"/>
          <p:nvPr/>
        </p:nvSpPr>
        <p:spPr>
          <a:xfrm>
            <a:off x="4911257" y="2649126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Major food allergens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DCB7E-FD8B-4156-943D-14DDDB45FDAC}"/>
              </a:ext>
            </a:extLst>
          </p:cNvPr>
          <p:cNvSpPr txBox="1"/>
          <p:nvPr/>
        </p:nvSpPr>
        <p:spPr>
          <a:xfrm>
            <a:off x="4911257" y="3883214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Parties, restaurants, takeaways &amp; high chair weaning (first exposure)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CC0B3-516A-4965-A057-893E6BFD548D}"/>
              </a:ext>
            </a:extLst>
          </p:cNvPr>
          <p:cNvSpPr txBox="1"/>
          <p:nvPr/>
        </p:nvSpPr>
        <p:spPr>
          <a:xfrm>
            <a:off x="4911257" y="4500258"/>
            <a:ext cx="38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Reacts every time to same food protein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86BD9-4006-4927-91F9-46313EA382BF}"/>
              </a:ext>
            </a:extLst>
          </p:cNvPr>
          <p:cNvSpPr txBox="1"/>
          <p:nvPr/>
        </p:nvSpPr>
        <p:spPr>
          <a:xfrm>
            <a:off x="4911257" y="5117302"/>
            <a:ext cx="465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Urticaria, swelling, vomiting and ABC symptoms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4045F-D4EF-400D-BD31-12FB7EBE6C5B}"/>
              </a:ext>
            </a:extLst>
          </p:cNvPr>
          <p:cNvSpPr txBox="1"/>
          <p:nvPr/>
        </p:nvSpPr>
        <p:spPr>
          <a:xfrm>
            <a:off x="4911257" y="3266170"/>
            <a:ext cx="66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Usually within minutes and certainly one hour of eating food protein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4ED7EC-E149-4CD3-9079-17AE9B921632}"/>
              </a:ext>
            </a:extLst>
          </p:cNvPr>
          <p:cNvSpPr/>
          <p:nvPr/>
        </p:nvSpPr>
        <p:spPr>
          <a:xfrm>
            <a:off x="4087964" y="2086418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021B6D-0CA7-450D-B759-5455E87CD0F1}"/>
              </a:ext>
            </a:extLst>
          </p:cNvPr>
          <p:cNvSpPr/>
          <p:nvPr/>
        </p:nvSpPr>
        <p:spPr>
          <a:xfrm>
            <a:off x="4087964" y="3337328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D174337-982C-4487-AD9A-939E0E5A7B04}"/>
              </a:ext>
            </a:extLst>
          </p:cNvPr>
          <p:cNvSpPr/>
          <p:nvPr/>
        </p:nvSpPr>
        <p:spPr>
          <a:xfrm>
            <a:off x="4087964" y="2719429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4D751F3-665F-41B3-B9F2-4E8AB26CB5D1}"/>
              </a:ext>
            </a:extLst>
          </p:cNvPr>
          <p:cNvSpPr/>
          <p:nvPr/>
        </p:nvSpPr>
        <p:spPr>
          <a:xfrm>
            <a:off x="4091511" y="3954203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942B2C4-4B1B-44FA-A73C-F01E2198A9C4}"/>
              </a:ext>
            </a:extLst>
          </p:cNvPr>
          <p:cNvSpPr/>
          <p:nvPr/>
        </p:nvSpPr>
        <p:spPr>
          <a:xfrm>
            <a:off x="4091511" y="5205113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3EDEBFE-D268-49BB-AE57-D0E5DDB36F0B}"/>
              </a:ext>
            </a:extLst>
          </p:cNvPr>
          <p:cNvSpPr/>
          <p:nvPr/>
        </p:nvSpPr>
        <p:spPr>
          <a:xfrm>
            <a:off x="4091511" y="4587214"/>
            <a:ext cx="725556" cy="26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7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BA8A6-2E3A-4C46-8882-1EAB44555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Value of Testing</a:t>
            </a:r>
          </a:p>
        </p:txBody>
      </p:sp>
      <p:sp>
        <p:nvSpPr>
          <p:cNvPr id="2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2B741A-BC15-4CDB-AF76-8542AE3AB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Limited! (If in doubt – don’t)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Not required to make diagnosis which is EATERS based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May help in clinic to assess emerging tolerance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May be useful to assess co-factor allergens pre-introduction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Can be helpful when food contains combined ingredients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Mixed nuts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Hummous</a:t>
            </a:r>
            <a:r>
              <a:rPr lang="en-US" dirty="0"/>
              <a:t> -(chickpea/</a:t>
            </a:r>
            <a:r>
              <a:rPr lang="en-US" b="1" u="sng" dirty="0"/>
              <a:t>sesame)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Pesto- (dairy/</a:t>
            </a:r>
            <a:r>
              <a:rPr lang="en-US" b="1" u="sng" dirty="0"/>
              <a:t>cashew</a:t>
            </a:r>
            <a:r>
              <a:rPr lang="en-US" dirty="0"/>
              <a:t>/ pine-nut)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Excellent for oral allergy/Pollen Food Syndrome (CRD)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To determine when to consider an OFC in hospital or when to advise home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2428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9D69-0243-4534-8336-DC341CC8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has read this?-</a:t>
            </a:r>
            <a:r>
              <a:rPr lang="en-GB" sz="3200" dirty="0"/>
              <a:t>appears on ICE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32EE-8968-4835-830E-FD91DD2F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Text from hospital test result</a:t>
            </a:r>
          </a:p>
          <a:p>
            <a:endParaRPr lang="en-GB" dirty="0"/>
          </a:p>
          <a:p>
            <a:r>
              <a:rPr lang="en-GB" dirty="0"/>
              <a:t>No other test on ICE starts with this type of statement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25932-D4A6-B5F3-0D39-CD09796987C9}"/>
              </a:ext>
            </a:extLst>
          </p:cNvPr>
          <p:cNvGraphicFramePr>
            <a:graphicFrameLocks noGrp="1"/>
          </p:cNvGraphicFramePr>
          <p:nvPr/>
        </p:nvGraphicFramePr>
        <p:xfrm>
          <a:off x="0" y="1920240"/>
          <a:ext cx="12192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8756849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649808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24333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733026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934460071"/>
                    </a:ext>
                  </a:extLst>
                </a:gridCol>
                <a:gridCol w="5364480">
                  <a:extLst>
                    <a:ext uri="{9D8B030D-6E8A-4147-A177-3AD203B41FA5}">
                      <a16:colId xmlns:a16="http://schemas.microsoft.com/office/drawing/2014/main" val="259672748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GB"/>
                        <a:t>ALLERGEN GRADE INTERPRETATION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309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Allergen Comment </a:t>
                      </a:r>
                      <a:endParaRPr lang="en-GB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0609377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r>
                        <a:rPr lang="en-GB"/>
                        <a:t>Specific IgE results must be interpreted in the</a:t>
                      </a:r>
                      <a:br>
                        <a:rPr lang="en-GB"/>
                      </a:br>
                      <a:r>
                        <a:rPr lang="en-GB"/>
                        <a:t>context of the clinical history. A positive</a:t>
                      </a:r>
                      <a:br>
                        <a:rPr lang="en-GB"/>
                      </a:br>
                      <a:r>
                        <a:rPr lang="en-GB"/>
                        <a:t>allergen-specific IgE does not equate to clinical</a:t>
                      </a:r>
                      <a:br>
                        <a:rPr lang="en-GB"/>
                      </a:br>
                      <a:r>
                        <a:rPr lang="en-GB"/>
                        <a:t>allergy and conversely, negative results do not</a:t>
                      </a:r>
                      <a:br>
                        <a:rPr lang="en-GB"/>
                      </a:br>
                      <a:r>
                        <a:rPr lang="en-GB"/>
                        <a:t>exclude clinical allergy.</a:t>
                      </a:r>
                      <a:br>
                        <a:rPr lang="en-GB"/>
                      </a:br>
                      <a:r>
                        <a:rPr lang="en-GB"/>
                        <a:t>Requesting clinicians are welcome to discuss the</a:t>
                      </a:r>
                      <a:br>
                        <a:rPr lang="en-GB"/>
                      </a:br>
                      <a:r>
                        <a:rPr lang="en-GB"/>
                        <a:t>results with Immunology/Allergy team or refer</a:t>
                      </a:r>
                      <a:br>
                        <a:rPr lang="en-GB"/>
                      </a:br>
                      <a:r>
                        <a:rPr lang="en-GB"/>
                        <a:t>to an Allergy clinic.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9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9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3618644" y="388749"/>
            <a:ext cx="431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Value of food allergy testing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2197368" y="1067093"/>
            <a:ext cx="939731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/>
              <a:t>Only has good negative predictive value (NPV) and positive predictive value (PPV) for </a:t>
            </a:r>
            <a:r>
              <a:rPr lang="en-GB" u="sng" dirty="0">
                <a:solidFill>
                  <a:srgbClr val="7030A0"/>
                </a:solidFill>
              </a:rPr>
              <a:t>certain foods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1962B-CE1E-4B31-B81C-D2A43CFFA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43462"/>
              </p:ext>
            </p:extLst>
          </p:nvPr>
        </p:nvGraphicFramePr>
        <p:xfrm>
          <a:off x="1403498" y="1673801"/>
          <a:ext cx="9303492" cy="156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873">
                  <a:extLst>
                    <a:ext uri="{9D8B030D-6E8A-4147-A177-3AD203B41FA5}">
                      <a16:colId xmlns:a16="http://schemas.microsoft.com/office/drawing/2014/main" val="2720155873"/>
                    </a:ext>
                  </a:extLst>
                </a:gridCol>
                <a:gridCol w="2325873">
                  <a:extLst>
                    <a:ext uri="{9D8B030D-6E8A-4147-A177-3AD203B41FA5}">
                      <a16:colId xmlns:a16="http://schemas.microsoft.com/office/drawing/2014/main" val="1267865631"/>
                    </a:ext>
                  </a:extLst>
                </a:gridCol>
                <a:gridCol w="2191037">
                  <a:extLst>
                    <a:ext uri="{9D8B030D-6E8A-4147-A177-3AD203B41FA5}">
                      <a16:colId xmlns:a16="http://schemas.microsoft.com/office/drawing/2014/main" val="861578602"/>
                    </a:ext>
                  </a:extLst>
                </a:gridCol>
                <a:gridCol w="2460709">
                  <a:extLst>
                    <a:ext uri="{9D8B030D-6E8A-4147-A177-3AD203B41FA5}">
                      <a16:colId xmlns:a16="http://schemas.microsoft.com/office/drawing/2014/main" val="1465652957"/>
                    </a:ext>
                  </a:extLst>
                </a:gridCol>
              </a:tblGrid>
              <a:tr h="4724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Grey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612374"/>
                  </a:ext>
                </a:extLst>
              </a:tr>
              <a:tr h="6310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&gt;0 but 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&gt;/=8 (&gt;6 infants)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40405"/>
                  </a:ext>
                </a:extLst>
              </a:tr>
              <a:tr h="43253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SIgE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&lt;0.35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0.35 – 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/>
                        <a:t>&gt;/=15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41406"/>
                  </a:ext>
                </a:extLst>
              </a:tr>
            </a:tbl>
          </a:graphicData>
        </a:graphic>
      </p:graphicFrame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0CA47F59-060D-7048-27DD-9CAEF485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259327"/>
              </p:ext>
            </p:extLst>
          </p:nvPr>
        </p:nvGraphicFramePr>
        <p:xfrm>
          <a:off x="1599565" y="3254687"/>
          <a:ext cx="1011751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1B8B97D-0EA9-4A68-8AA9-A59C2D4E41D2}"/>
              </a:ext>
            </a:extLst>
          </p:cNvPr>
          <p:cNvSpPr txBox="1"/>
          <p:nvPr/>
        </p:nvSpPr>
        <p:spPr>
          <a:xfrm>
            <a:off x="2675833" y="5326912"/>
            <a:ext cx="143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LEAP STUDY</a:t>
            </a:r>
          </a:p>
        </p:txBody>
      </p:sp>
    </p:spTree>
    <p:extLst>
      <p:ext uri="{BB962C8B-B14F-4D97-AF65-F5344CB8AC3E}">
        <p14:creationId xmlns:p14="http://schemas.microsoft.com/office/powerpoint/2010/main" val="118642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AA2BD3-5B2D-4DAF-8DA2-F715E267F90D}"/>
              </a:ext>
            </a:extLst>
          </p:cNvPr>
          <p:cNvSpPr/>
          <p:nvPr/>
        </p:nvSpPr>
        <p:spPr>
          <a:xfrm>
            <a:off x="680720" y="122936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Never do </a:t>
            </a:r>
            <a:r>
              <a:rPr lang="en-GB" dirty="0" err="1"/>
              <a:t>SIgE</a:t>
            </a:r>
            <a:r>
              <a:rPr lang="en-GB" dirty="0"/>
              <a:t> testing for eczema alone or urticaria unrelated to eating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2CA3E-C867-4B22-B838-DDFB84EC87DE}"/>
              </a:ext>
            </a:extLst>
          </p:cNvPr>
          <p:cNvSpPr/>
          <p:nvPr/>
        </p:nvSpPr>
        <p:spPr>
          <a:xfrm>
            <a:off x="4577080" y="122936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Only test for specific foods for which there is a clear history of </a:t>
            </a:r>
            <a:r>
              <a:rPr lang="en-GB" dirty="0" err="1"/>
              <a:t>IgE</a:t>
            </a:r>
            <a:r>
              <a:rPr lang="en-GB" dirty="0"/>
              <a:t> symptoms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CD99D-DE7D-4C52-916F-05570D42288B}"/>
              </a:ext>
            </a:extLst>
          </p:cNvPr>
          <p:cNvSpPr/>
          <p:nvPr/>
        </p:nvSpPr>
        <p:spPr>
          <a:xfrm>
            <a:off x="8473440" y="122936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Never tell families to stop eating nuts/foods that are already tolerated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Avoid blanket exclusion diets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80CCC-B36D-4669-A86A-05477B6C43B1}"/>
              </a:ext>
            </a:extLst>
          </p:cNvPr>
          <p:cNvSpPr/>
          <p:nvPr/>
        </p:nvSpPr>
        <p:spPr>
          <a:xfrm>
            <a:off x="680720" y="395224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Don’t believe tests are needed in order to make a referral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70852-3220-445D-92B2-9A7883BA11FE}"/>
              </a:ext>
            </a:extLst>
          </p:cNvPr>
          <p:cNvSpPr/>
          <p:nvPr/>
        </p:nvSpPr>
        <p:spPr>
          <a:xfrm>
            <a:off x="4577080" y="395224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Don’t believe tests predict severity of reactions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CB41B-1161-48C3-A53E-DEF656D4CDB3}"/>
              </a:ext>
            </a:extLst>
          </p:cNvPr>
          <p:cNvSpPr/>
          <p:nvPr/>
        </p:nvSpPr>
        <p:spPr>
          <a:xfrm>
            <a:off x="8473440" y="3952240"/>
            <a:ext cx="3241040" cy="2346960"/>
          </a:xfrm>
          <a:prstGeom prst="rect">
            <a:avLst/>
          </a:prstGeom>
          <a:solidFill>
            <a:srgbClr val="E8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Understand inappropriate panel testing is a modern day Pandora’s Box of Evil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EF1F1-C509-497C-BF78-C134AA77DAAF}"/>
              </a:ext>
            </a:extLst>
          </p:cNvPr>
          <p:cNvSpPr txBox="1"/>
          <p:nvPr/>
        </p:nvSpPr>
        <p:spPr>
          <a:xfrm>
            <a:off x="2844800" y="3302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Take Home Messages – DO NOTs</a:t>
            </a:r>
          </a:p>
        </p:txBody>
      </p:sp>
    </p:spTree>
    <p:extLst>
      <p:ext uri="{BB962C8B-B14F-4D97-AF65-F5344CB8AC3E}">
        <p14:creationId xmlns:p14="http://schemas.microsoft.com/office/powerpoint/2010/main" val="132570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AA2BD3-5B2D-4DAF-8DA2-F715E267F90D}"/>
              </a:ext>
            </a:extLst>
          </p:cNvPr>
          <p:cNvSpPr/>
          <p:nvPr/>
        </p:nvSpPr>
        <p:spPr>
          <a:xfrm>
            <a:off x="4706620" y="39522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Encourage the milk ladder from 11 months in delayed milk allergy – actual treatment supporting tolerance acquisition</a:t>
            </a:r>
          </a:p>
          <a:p>
            <a:pPr algn="ctr"/>
            <a:r>
              <a:rPr lang="en-GB" dirty="0"/>
              <a:t>( we also use cautiously with mild </a:t>
            </a:r>
            <a:r>
              <a:rPr lang="en-GB" dirty="0" err="1"/>
              <a:t>IgE</a:t>
            </a:r>
            <a:r>
              <a:rPr lang="en-GB" dirty="0"/>
              <a:t> type)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2CA3E-C867-4B22-B838-DDFB84EC87DE}"/>
              </a:ext>
            </a:extLst>
          </p:cNvPr>
          <p:cNvSpPr/>
          <p:nvPr/>
        </p:nvSpPr>
        <p:spPr>
          <a:xfrm>
            <a:off x="939800" y="39522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Encourage baked egg as early weaning food (If child then reacts to loose egg they can continue eating baked)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CD99D-DE7D-4C52-916F-05570D42288B}"/>
              </a:ext>
            </a:extLst>
          </p:cNvPr>
          <p:cNvSpPr/>
          <p:nvPr/>
        </p:nvSpPr>
        <p:spPr>
          <a:xfrm>
            <a:off x="4688840" y="10820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Signpost parents to recommended early weaning with common allergens supported by BSACI early weaning advice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80CCC-B36D-4669-A86A-05477B6C43B1}"/>
              </a:ext>
            </a:extLst>
          </p:cNvPr>
          <p:cNvSpPr/>
          <p:nvPr/>
        </p:nvSpPr>
        <p:spPr>
          <a:xfrm>
            <a:off x="8444230" y="10820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Consider Pros and Cons of delays to introduction incurred by referring for tests first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70852-3220-445D-92B2-9A7883BA11FE}"/>
              </a:ext>
            </a:extLst>
          </p:cNvPr>
          <p:cNvSpPr/>
          <p:nvPr/>
        </p:nvSpPr>
        <p:spPr>
          <a:xfrm>
            <a:off x="942975" y="10820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Use EATER's  framework to support /exclude diagnosis</a:t>
            </a:r>
            <a:endParaRPr lang="en-US" dirty="0"/>
          </a:p>
          <a:p>
            <a:pPr algn="ctr"/>
            <a:r>
              <a:rPr lang="en-GB" dirty="0"/>
              <a:t>Resist testing at parents’ request in absence of clear history and refer to us instead if necessary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CB41B-1161-48C3-A53E-DEF656D4CDB3}"/>
              </a:ext>
            </a:extLst>
          </p:cNvPr>
          <p:cNvSpPr/>
          <p:nvPr/>
        </p:nvSpPr>
        <p:spPr>
          <a:xfrm>
            <a:off x="8473440" y="3952240"/>
            <a:ext cx="3241040" cy="23469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 for opinion or ask advice </a:t>
            </a:r>
          </a:p>
          <a:p>
            <a:pPr algn="ctr"/>
            <a:r>
              <a:rPr lang="en-GB" dirty="0"/>
              <a:t> if not sure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EF1F1-C509-497C-BF78-C134AA77DAAF}"/>
              </a:ext>
            </a:extLst>
          </p:cNvPr>
          <p:cNvSpPr txBox="1"/>
          <p:nvPr/>
        </p:nvSpPr>
        <p:spPr>
          <a:xfrm>
            <a:off x="2844800" y="3302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Take Home Messages - DOs </a:t>
            </a:r>
          </a:p>
        </p:txBody>
      </p:sp>
    </p:spTree>
    <p:extLst>
      <p:ext uri="{BB962C8B-B14F-4D97-AF65-F5344CB8AC3E}">
        <p14:creationId xmlns:p14="http://schemas.microsoft.com/office/powerpoint/2010/main" val="13084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Typical Follow-up in Outpatients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4426043" y="857158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1-2 year reviews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 evolving tolerance (milk and egg)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Assess accidental ingestions and management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Review new foods tolerated/ avoiding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Adherence to safety and compliance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Assess family understanding of management of acute reactions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Parents for younger children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Teenagers with emerging independence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Co-factors and risk-taking </a:t>
            </a:r>
            <a:r>
              <a:rPr lang="en-US" sz="2000" dirty="0" err="1"/>
              <a:t>behaviour</a:t>
            </a: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Parachute analogy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Sink analogy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Discussion of future treatments ( immunotherapy)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026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A79C5-48CC-4742-8679-5EC1F3C05BA6}"/>
              </a:ext>
            </a:extLst>
          </p:cNvPr>
          <p:cNvSpPr txBox="1"/>
          <p:nvPr/>
        </p:nvSpPr>
        <p:spPr>
          <a:xfrm>
            <a:off x="1028700" y="1611857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so much Adrenaline?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D7C0E-4F53-4986-8B79-2B8BBCEAB37B}"/>
              </a:ext>
            </a:extLst>
          </p:cNvPr>
          <p:cNvSpPr txBox="1"/>
          <p:nvPr/>
        </p:nvSpPr>
        <p:spPr>
          <a:xfrm>
            <a:off x="4606668" y="866222"/>
            <a:ext cx="4289425" cy="5567363"/>
          </a:xfrm>
          <a:prstGeom prst="rect">
            <a:avLst/>
          </a:prstGeom>
          <a:noFill/>
        </p:spPr>
        <p:txBody>
          <a:bodyPr wrap="square" rtlCol="0" anchor="t">
            <a:normAutofit fontScale="925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Food allergy continues to increase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Anaphylaxis incidence is increasing significantly year on year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Anaphylaxis  is increasing in younger children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Nothing predicts risk of anaphylaxis accurately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In 50% of cases of Anaphylaxis, the previous reaction was mild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Level of SPT/</a:t>
            </a:r>
            <a:r>
              <a:rPr lang="en-GB" sz="2200" dirty="0" err="1"/>
              <a:t>SIgE</a:t>
            </a:r>
            <a:r>
              <a:rPr lang="en-GB" sz="2200" dirty="0"/>
              <a:t> does not predict severity of reactions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More people eat in at risk environments / convenience foods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Hidden nuts increasingly being used in vegan / vegetarian foods as protein substitute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B338A-D7D9-4BC1-A444-AA8350F7A409}"/>
              </a:ext>
            </a:extLst>
          </p:cNvPr>
          <p:cNvSpPr/>
          <p:nvPr/>
        </p:nvSpPr>
        <p:spPr>
          <a:xfrm>
            <a:off x="9110663" y="642938"/>
            <a:ext cx="2444750" cy="274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/>
              <a:t>The only thing which predicts reduced likelihood of death from anaphylaxis is previous admission to ITU with anaphylaxis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999FE8-2279-4908-B517-590365D51C53}"/>
              </a:ext>
            </a:extLst>
          </p:cNvPr>
          <p:cNvSpPr/>
          <p:nvPr/>
        </p:nvSpPr>
        <p:spPr>
          <a:xfrm>
            <a:off x="9110663" y="3460750"/>
            <a:ext cx="2444750" cy="274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Actual versus perceived risk: More likely to die driving to and from allergy appointment than from the food allergy itself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08F7C-097A-404E-92A3-4B26EF6294CF}"/>
              </a:ext>
            </a:extLst>
          </p:cNvPr>
          <p:cNvSpPr txBox="1"/>
          <p:nvPr/>
        </p:nvSpPr>
        <p:spPr>
          <a:xfrm>
            <a:off x="1091723" y="3721366"/>
            <a:ext cx="254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(when UK food allergy deaths are static at 10-12 per year)</a:t>
            </a:r>
          </a:p>
        </p:txBody>
      </p:sp>
    </p:spTree>
    <p:extLst>
      <p:ext uri="{BB962C8B-B14F-4D97-AF65-F5344CB8AC3E}">
        <p14:creationId xmlns:p14="http://schemas.microsoft.com/office/powerpoint/2010/main" val="18270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ragliding above clouds at sunset">
            <a:extLst>
              <a:ext uri="{FF2B5EF4-FFF2-40B4-BE49-F238E27FC236}">
                <a16:creationId xmlns:a16="http://schemas.microsoft.com/office/drawing/2014/main" id="{3A971D7E-795C-BB33-B868-6559E137A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5" b="1"/>
          <a:stretch/>
        </p:blipFill>
        <p:spPr>
          <a:xfrm>
            <a:off x="-3575167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7531609" y="130699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Parachute Analogy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6094475" y="1644071"/>
            <a:ext cx="6094476" cy="513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If you were told one day you were likely to need to jump from a plane and you were offered a parachute would you want one?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Which flights would you take it 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Long Haul only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When travelling with parents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If you thought riskier flight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Or you might not bother as most flights should be fine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Always- as you never know when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If you were told you had to jump would you have: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Checked parachute in to hold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Left in under your seat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you had it on your back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Once you have jumped would you: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Count </a:t>
            </a:r>
            <a:r>
              <a:rPr lang="en-US" sz="1400" dirty="0" err="1"/>
              <a:t>til</a:t>
            </a:r>
            <a:r>
              <a:rPr lang="en-US" sz="1400" dirty="0"/>
              <a:t> 5 and you were a safe distance from the plane and then deploy parachute to give it time to slow you down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Would you wait </a:t>
            </a:r>
            <a:r>
              <a:rPr lang="en-US" sz="1400" dirty="0" err="1"/>
              <a:t>til</a:t>
            </a:r>
            <a:r>
              <a:rPr lang="en-US" sz="1400" dirty="0"/>
              <a:t> the last minute and use only then when it might be too late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01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CFDA7-4305-41C5-8969-FE1576B02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Sink Analogy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387A39C-348C-4E33-82A6-33CDB77D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032987"/>
            <a:ext cx="4919108" cy="4792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If an allergic reaction is like leaving the taps running in the sink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Antihistamines only pull the plug out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ONLY adrenaline can turn off the taps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If the taps are on full blast only adrenaline will stop the sink overflowing</a:t>
            </a:r>
          </a:p>
        </p:txBody>
      </p:sp>
    </p:spTree>
    <p:extLst>
      <p:ext uri="{BB962C8B-B14F-4D97-AF65-F5344CB8AC3E}">
        <p14:creationId xmlns:p14="http://schemas.microsoft.com/office/powerpoint/2010/main" val="237294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of Wexham Park Paediatric Allergy Service</a:t>
            </a: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4571020" y="591343"/>
            <a:ext cx="721458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Team of 3 senior doctors running personal clinics (Quadri / Exell / Oliver)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Allergy Nurse (Jaymee Gordon)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Skin-prick testing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BSACI allergy action plans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AAI Device training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Specific </a:t>
            </a:r>
            <a:r>
              <a:rPr lang="en-US" sz="2000" dirty="0" err="1"/>
              <a:t>IgE</a:t>
            </a:r>
            <a:r>
              <a:rPr lang="en-US" sz="2000" dirty="0"/>
              <a:t> testing and component resolved diagnostics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Hospital Based Oral Food Challenge service (OFC)</a:t>
            </a:r>
            <a:endParaRPr lang="en-US" sz="2000" dirty="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Limited numbers and available only to children within Wexham allergy clinic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Strong connections with WANG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Future developments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Peanut Immunotherapy maintenance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Pollen and House dust mite immunotherapy</a:t>
            </a:r>
          </a:p>
        </p:txBody>
      </p:sp>
    </p:spTree>
    <p:extLst>
      <p:ext uri="{BB962C8B-B14F-4D97-AF65-F5344CB8AC3E}">
        <p14:creationId xmlns:p14="http://schemas.microsoft.com/office/powerpoint/2010/main" val="319093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88D19-0B5D-434D-8A84-12C23E00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5000"/>
              <a:t>Familiar excuses for not using AAI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74127D-4621-0CCD-C116-DF8339EAD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844503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35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E38FC-8A96-4D0B-BF2F-8CB27A4AB917}"/>
              </a:ext>
            </a:extLst>
          </p:cNvPr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sort of food allergies do we see?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07E9B-CC11-44A5-AAFF-059471ABB794}"/>
              </a:ext>
            </a:extLst>
          </p:cNvPr>
          <p:cNvSpPr txBox="1"/>
          <p:nvPr/>
        </p:nvSpPr>
        <p:spPr>
          <a:xfrm>
            <a:off x="5484529" y="189179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Immediate </a:t>
            </a:r>
            <a:r>
              <a:rPr lang="en-US" sz="2000" dirty="0" err="1"/>
              <a:t>IgE</a:t>
            </a:r>
            <a:r>
              <a:rPr lang="en-US" sz="2000" dirty="0"/>
              <a:t> food allergies – MAIN FOCUS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Delayed non-</a:t>
            </a:r>
            <a:r>
              <a:rPr lang="en-US" sz="2000" dirty="0" err="1"/>
              <a:t>IgE</a:t>
            </a:r>
            <a:r>
              <a:rPr lang="en-US" sz="2000" dirty="0"/>
              <a:t> food allergies- often managed in general POPD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FPIES- uncommon, frequently missed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Oral Allergy Syndrome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Related Atopic Problems, e.g.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early severe eczema</a:t>
            </a:r>
            <a:endParaRPr lang="en-US" sz="2000" dirty="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good asthma care (cofactor for risk)</a:t>
            </a:r>
            <a:endParaRPr lang="en-US" sz="20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469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Parenting Pitfalls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&gt;30% of parents believe their child has food allergy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6-8% actually do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Poor understanding of true </a:t>
            </a:r>
            <a:r>
              <a:rPr lang="en-US" sz="2000" dirty="0" err="1"/>
              <a:t>IgE</a:t>
            </a:r>
            <a:r>
              <a:rPr lang="en-US" sz="2000" dirty="0"/>
              <a:t> food allergy and unrelated conditions such as dietary intolerance to non-food proteins such as lactose / IBS/  histamine intolerance</a:t>
            </a:r>
            <a:endParaRPr lang="en-US" sz="2000" dirty="0">
              <a:cs typeface="Calibri" panose="020F0502020204030204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Fixed belief that all eczema is caused by food allergy (It’s not)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Parents value/trust tests even though these are often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indicated and </a:t>
            </a:r>
            <a:r>
              <a:rPr lang="en-US" sz="2000" dirty="0">
                <a:solidFill>
                  <a:srgbClr val="FF0000"/>
                </a:solidFill>
              </a:rPr>
              <a:t>counterproductive</a:t>
            </a:r>
            <a:endParaRPr lang="en-US" sz="2000" dirty="0">
              <a:solidFill>
                <a:srgbClr val="FF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Testing has (at best) limited value and provides high level of </a:t>
            </a:r>
            <a:r>
              <a:rPr lang="en-US" sz="2000" dirty="0">
                <a:solidFill>
                  <a:srgbClr val="FF0000"/>
                </a:solidFill>
              </a:rPr>
              <a:t>false positives</a:t>
            </a:r>
            <a:r>
              <a:rPr lang="en-US" sz="2000" dirty="0"/>
              <a:t> which reinforces beliefs and is hard to unravel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Psychological bias once results known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Fear of risk re early introduction over estimated</a:t>
            </a:r>
            <a:endParaRPr lang="en-US" sz="20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Delayed introduction of key allergens increases the risk of food allergies developing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Onslaught of private companies offering inappropriate testing, often with no evidence base to susceptible families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Actual severity reaction versus visually-perceived severity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97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2C99D-AAA8-4792-AFE2-39DA9AA6F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3" b="36036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D5CD5E3F-ED47-4F73-BB1A-97707E114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1" r="-1" b="17009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62844-7CBC-4BA0-8331-B490C373C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67" r="2" b="25229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Picture 4" descr="A close up of a baby&#10;&#10;Description automatically generated">
            <a:extLst>
              <a:ext uri="{FF2B5EF4-FFF2-40B4-BE49-F238E27FC236}">
                <a16:creationId xmlns:a16="http://schemas.microsoft.com/office/drawing/2014/main" id="{1F5995D1-D461-49F5-AAAE-4EF3C5A265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89" b="17239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46C6D-19FD-4877-B15B-DD4F86154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5" b="1301"/>
          <a:stretch/>
        </p:blipFill>
        <p:spPr>
          <a:xfrm>
            <a:off x="875348" y="128894"/>
            <a:ext cx="4772023" cy="6600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C54A9-F05A-454C-B49C-14F5F09E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49" y="207832"/>
            <a:ext cx="4486901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DEA21-36DB-499E-B537-682F0493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IgE Food Allergy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301B-A257-4065-BE8D-CD5D3257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78438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14 major allergens</a:t>
            </a:r>
          </a:p>
          <a:p>
            <a:pPr lvl="1"/>
            <a:r>
              <a:rPr lang="en-GB" sz="2000" dirty="0"/>
              <a:t>Milk -baked forms tolerated first, most will resolve in childhood, but a small percentage can have lifelong </a:t>
            </a:r>
            <a:r>
              <a:rPr lang="en-GB" sz="2000" dirty="0">
                <a:solidFill>
                  <a:srgbClr val="FF0000"/>
                </a:solidFill>
              </a:rPr>
              <a:t>high risk allergy (single highest cause of fatal anaphylaxis)</a:t>
            </a:r>
            <a:endParaRPr lang="en-GB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GB" sz="2000" dirty="0"/>
              <a:t>Egg- 80% tolerate baked egg from the outset which supports tolerance ( introduce baked first)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/>
              <a:t>Peanuts, tree nuts and sesame-20% early allergy can resolve but most become lifelong with associated risk of further allergies developing due to delayed introduction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/>
              <a:t>Lentils/chickpeas- can be common but less risk or LTE</a:t>
            </a:r>
          </a:p>
          <a:p>
            <a:pPr lvl="1"/>
            <a:r>
              <a:rPr lang="en-GB" sz="2000" dirty="0"/>
              <a:t>Wheat- not common ( tests terrible)</a:t>
            </a:r>
          </a:p>
          <a:p>
            <a:pPr lvl="1"/>
            <a:r>
              <a:rPr lang="en-GB" sz="2000" dirty="0"/>
              <a:t>Soy – often associated with milk/PFS</a:t>
            </a:r>
            <a:endParaRPr lang="en-GB" sz="2000" dirty="0">
              <a:cs typeface="Calibri"/>
            </a:endParaRPr>
          </a:p>
          <a:p>
            <a:pPr lvl="1"/>
            <a:r>
              <a:rPr lang="en-GB" sz="2000" dirty="0"/>
              <a:t>Fish and shellfish</a:t>
            </a:r>
          </a:p>
          <a:p>
            <a:pPr lvl="1"/>
            <a:r>
              <a:rPr lang="en-GB" sz="2000" dirty="0"/>
              <a:t>Oral allergy /PR10 crossover with implications for late onset symptoms to certain nuts</a:t>
            </a:r>
          </a:p>
          <a:p>
            <a:pPr lvl="1"/>
            <a:r>
              <a:rPr lang="en-GB" sz="2000" dirty="0"/>
              <a:t>(mustard/celery/lupin/sulphites)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48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2E8A1-1866-40E3-A451-BE229ACD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Not </a:t>
            </a:r>
            <a:r>
              <a:rPr lang="en-GB" dirty="0" err="1">
                <a:solidFill>
                  <a:srgbClr val="FFFFFF"/>
                </a:solidFill>
              </a:rPr>
              <a:t>IgE</a:t>
            </a:r>
            <a:r>
              <a:rPr lang="en-GB" dirty="0">
                <a:solidFill>
                  <a:srgbClr val="FFFFFF"/>
                </a:solidFill>
              </a:rPr>
              <a:t> food allergens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FCD9-6C91-4EC7-9740-5DF661D1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057858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/>
              <a:t>Fruits generally in early childhood</a:t>
            </a:r>
          </a:p>
          <a:p>
            <a:pPr lvl="1"/>
            <a:r>
              <a:rPr lang="en-GB" dirty="0"/>
              <a:t>Contact fruit acid irritation</a:t>
            </a:r>
          </a:p>
          <a:p>
            <a:pPr lvl="1"/>
            <a:r>
              <a:rPr lang="en-GB" dirty="0"/>
              <a:t>Tomato based foods (fruit acid and histamine-like chemicals)</a:t>
            </a:r>
          </a:p>
          <a:p>
            <a:pPr lvl="1"/>
            <a:r>
              <a:rPr lang="en-GB" dirty="0"/>
              <a:t>Foods high in histamines/histamine-like compounds “histamine intolerance”-can cause allergy-like symptoms of </a:t>
            </a:r>
            <a:r>
              <a:rPr lang="en-GB" dirty="0" err="1"/>
              <a:t>flushing,itchiness</a:t>
            </a:r>
            <a:r>
              <a:rPr lang="en-GB" dirty="0"/>
              <a:t>, d/v, </a:t>
            </a:r>
            <a:r>
              <a:rPr lang="en-GB" dirty="0" err="1"/>
              <a:t>abdo</a:t>
            </a:r>
            <a:r>
              <a:rPr lang="en-GB" dirty="0"/>
              <a:t> pain&gt;/=30minutes after meals</a:t>
            </a:r>
          </a:p>
          <a:p>
            <a:pPr lvl="2"/>
            <a:r>
              <a:rPr lang="en-GB" dirty="0"/>
              <a:t>Smoked foods/tinned fish /cheeses/tomatoes/aubergine/spinach and nuts</a:t>
            </a:r>
          </a:p>
          <a:p>
            <a:r>
              <a:rPr lang="en-GB" dirty="0"/>
              <a:t>Random foods</a:t>
            </a:r>
          </a:p>
          <a:p>
            <a:pPr lvl="1"/>
            <a:r>
              <a:rPr lang="en-GB" dirty="0"/>
              <a:t>Non typical foods such as rice/maize and barley</a:t>
            </a:r>
          </a:p>
          <a:p>
            <a:pPr lvl="1"/>
            <a:r>
              <a:rPr lang="en-GB" dirty="0"/>
              <a:t>Unhealthy foods (slush puppies/brain licker etc - genuine recent referrals)</a:t>
            </a:r>
          </a:p>
          <a:p>
            <a:pPr lvl="1"/>
            <a:r>
              <a:rPr lang="en-GB" dirty="0"/>
              <a:t>Foods that flare eczema several hours later (potentially non </a:t>
            </a:r>
            <a:r>
              <a:rPr lang="en-GB" dirty="0" err="1"/>
              <a:t>IgE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Itchiness at mealtimes when eczema bad-usually just driven by flared eczema which needs improved treatment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5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E6762-A2EF-412C-87BB-EC9AA7247B58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Food Allergy 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ED347-1720-46A3-9EBB-185692E86BA9}"/>
              </a:ext>
            </a:extLst>
          </p:cNvPr>
          <p:cNvSpPr txBox="1"/>
          <p:nvPr/>
        </p:nvSpPr>
        <p:spPr>
          <a:xfrm>
            <a:off x="1491192" y="1577515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EATERS History </a:t>
            </a:r>
            <a:r>
              <a:rPr lang="en-US" sz="2000" dirty="0"/>
              <a:t>– Cornerstone of diagnosis and of </a:t>
            </a:r>
            <a:r>
              <a:rPr lang="en-US" sz="2000" u="sng" dirty="0"/>
              <a:t>more value than testing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– Exposure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A</a:t>
            </a:r>
            <a:r>
              <a:rPr lang="en-US" sz="2000" dirty="0">
                <a:solidFill>
                  <a:srgbClr val="0070C0"/>
                </a:solidFill>
              </a:rPr>
              <a:t>– Allergen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T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– Timing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E</a:t>
            </a:r>
            <a:r>
              <a:rPr lang="en-US" sz="2000" dirty="0">
                <a:solidFill>
                  <a:srgbClr val="0070C0"/>
                </a:solidFill>
              </a:rPr>
              <a:t> – Environment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R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– Reproducibility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highlight>
                  <a:srgbClr val="00FF00"/>
                </a:highlight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 – Signs and Symptoms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1656</Words>
  <Application>Microsoft Office PowerPoint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IgE Food Allergy</vt:lpstr>
      <vt:lpstr>Not IgE food allergens</vt:lpstr>
      <vt:lpstr>PowerPoint Presentation</vt:lpstr>
      <vt:lpstr>PowerPoint Presentation</vt:lpstr>
      <vt:lpstr>Value of Testing</vt:lpstr>
      <vt:lpstr>Who has read this?-appears on ICE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Sink Analogy</vt:lpstr>
      <vt:lpstr>Familiar excuses for not using AAI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Mason</dc:creator>
  <cp:lastModifiedBy>EXELL, Lindsay (FRIMLEY HEALTH NHS FOUNDATION TRUST)</cp:lastModifiedBy>
  <cp:revision>122</cp:revision>
  <dcterms:created xsi:type="dcterms:W3CDTF">2022-07-11T15:19:05Z</dcterms:created>
  <dcterms:modified xsi:type="dcterms:W3CDTF">2022-07-19T07:53:18Z</dcterms:modified>
</cp:coreProperties>
</file>