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01" r:id="rId3"/>
    <p:sldId id="259" r:id="rId4"/>
    <p:sldId id="260" r:id="rId5"/>
    <p:sldId id="258" r:id="rId6"/>
    <p:sldId id="262" r:id="rId7"/>
    <p:sldId id="302" r:id="rId8"/>
    <p:sldId id="261" r:id="rId9"/>
    <p:sldId id="272" r:id="rId10"/>
    <p:sldId id="303" r:id="rId11"/>
    <p:sldId id="264" r:id="rId12"/>
    <p:sldId id="304" r:id="rId13"/>
    <p:sldId id="306" r:id="rId14"/>
    <p:sldId id="290" r:id="rId15"/>
    <p:sldId id="291" r:id="rId16"/>
    <p:sldId id="294" r:id="rId17"/>
    <p:sldId id="295" r:id="rId18"/>
    <p:sldId id="281" r:id="rId19"/>
    <p:sldId id="296" r:id="rId20"/>
    <p:sldId id="298" r:id="rId21"/>
    <p:sldId id="299" r:id="rId2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B"/>
    <a:srgbClr val="D1F6FB"/>
    <a:srgbClr val="FBD1FC"/>
    <a:srgbClr val="F38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9" autoAdjust="0"/>
    <p:restoredTop sz="96120" autoAdjust="0"/>
  </p:normalViewPr>
  <p:slideViewPr>
    <p:cSldViewPr snapToGrid="0">
      <p:cViewPr varScale="1">
        <p:scale>
          <a:sx n="65" d="100"/>
          <a:sy n="65" d="100"/>
        </p:scale>
        <p:origin x="126" y="78"/>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B9737-3654-4358-9F86-65EA29C5AC53}" type="datetimeFigureOut">
              <a:rPr lang="en-GB" smtClean="0"/>
              <a:t>06/02/2020</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72F12-072F-41EA-BB27-59FF7581FC60}" type="slidenum">
              <a:rPr lang="en-GB" smtClean="0"/>
              <a:t>‹#›</a:t>
            </a:fld>
            <a:endParaRPr lang="en-GB"/>
          </a:p>
        </p:txBody>
      </p:sp>
    </p:spTree>
    <p:extLst>
      <p:ext uri="{BB962C8B-B14F-4D97-AF65-F5344CB8AC3E}">
        <p14:creationId xmlns:p14="http://schemas.microsoft.com/office/powerpoint/2010/main" val="151041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699E3-3DCE-49BF-BAAE-62466D49D16B}" type="slidenum">
              <a:rPr lang="en-GB" smtClean="0"/>
              <a:t>2</a:t>
            </a:fld>
            <a:endParaRPr lang="en-GB"/>
          </a:p>
        </p:txBody>
      </p:sp>
    </p:spTree>
    <p:extLst>
      <p:ext uri="{BB962C8B-B14F-4D97-AF65-F5344CB8AC3E}">
        <p14:creationId xmlns:p14="http://schemas.microsoft.com/office/powerpoint/2010/main" val="131058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11</a:t>
            </a:fld>
            <a:endParaRPr lang="en-GB"/>
          </a:p>
        </p:txBody>
      </p:sp>
    </p:spTree>
    <p:extLst>
      <p:ext uri="{BB962C8B-B14F-4D97-AF65-F5344CB8AC3E}">
        <p14:creationId xmlns:p14="http://schemas.microsoft.com/office/powerpoint/2010/main" val="132854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12</a:t>
            </a:fld>
            <a:endParaRPr lang="en-GB"/>
          </a:p>
        </p:txBody>
      </p:sp>
    </p:spTree>
    <p:extLst>
      <p:ext uri="{BB962C8B-B14F-4D97-AF65-F5344CB8AC3E}">
        <p14:creationId xmlns:p14="http://schemas.microsoft.com/office/powerpoint/2010/main" val="8052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225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130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554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18</a:t>
            </a:fld>
            <a:endParaRPr lang="en-GB"/>
          </a:p>
        </p:txBody>
      </p:sp>
    </p:spTree>
    <p:extLst>
      <p:ext uri="{BB962C8B-B14F-4D97-AF65-F5344CB8AC3E}">
        <p14:creationId xmlns:p14="http://schemas.microsoft.com/office/powerpoint/2010/main" val="1264540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69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282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3</a:t>
            </a:fld>
            <a:endParaRPr lang="en-GB"/>
          </a:p>
        </p:txBody>
      </p:sp>
    </p:spTree>
    <p:extLst>
      <p:ext uri="{BB962C8B-B14F-4D97-AF65-F5344CB8AC3E}">
        <p14:creationId xmlns:p14="http://schemas.microsoft.com/office/powerpoint/2010/main" val="39167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4</a:t>
            </a:fld>
            <a:endParaRPr lang="en-GB"/>
          </a:p>
        </p:txBody>
      </p:sp>
    </p:spTree>
    <p:extLst>
      <p:ext uri="{BB962C8B-B14F-4D97-AF65-F5344CB8AC3E}">
        <p14:creationId xmlns:p14="http://schemas.microsoft.com/office/powerpoint/2010/main" val="222632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5</a:t>
            </a:fld>
            <a:endParaRPr lang="en-GB"/>
          </a:p>
        </p:txBody>
      </p:sp>
    </p:spTree>
    <p:extLst>
      <p:ext uri="{BB962C8B-B14F-4D97-AF65-F5344CB8AC3E}">
        <p14:creationId xmlns:p14="http://schemas.microsoft.com/office/powerpoint/2010/main" val="189985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6</a:t>
            </a:fld>
            <a:endParaRPr lang="en-GB"/>
          </a:p>
        </p:txBody>
      </p:sp>
    </p:spTree>
    <p:extLst>
      <p:ext uri="{BB962C8B-B14F-4D97-AF65-F5344CB8AC3E}">
        <p14:creationId xmlns:p14="http://schemas.microsoft.com/office/powerpoint/2010/main" val="316253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7</a:t>
            </a:fld>
            <a:endParaRPr lang="en-GB"/>
          </a:p>
        </p:txBody>
      </p:sp>
    </p:spTree>
    <p:extLst>
      <p:ext uri="{BB962C8B-B14F-4D97-AF65-F5344CB8AC3E}">
        <p14:creationId xmlns:p14="http://schemas.microsoft.com/office/powerpoint/2010/main" val="283259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872F12-072F-41EA-BB27-59FF7581FC60}" type="slidenum">
              <a:rPr lang="en-GB" smtClean="0"/>
              <a:t>8</a:t>
            </a:fld>
            <a:endParaRPr lang="en-GB"/>
          </a:p>
        </p:txBody>
      </p:sp>
    </p:spTree>
    <p:extLst>
      <p:ext uri="{BB962C8B-B14F-4D97-AF65-F5344CB8AC3E}">
        <p14:creationId xmlns:p14="http://schemas.microsoft.com/office/powerpoint/2010/main" val="124054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9</a:t>
            </a:fld>
            <a:endParaRPr lang="en-GB"/>
          </a:p>
        </p:txBody>
      </p:sp>
    </p:spTree>
    <p:extLst>
      <p:ext uri="{BB962C8B-B14F-4D97-AF65-F5344CB8AC3E}">
        <p14:creationId xmlns:p14="http://schemas.microsoft.com/office/powerpoint/2010/main" val="416196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10</a:t>
            </a:fld>
            <a:endParaRPr lang="en-GB"/>
          </a:p>
        </p:txBody>
      </p:sp>
    </p:spTree>
    <p:extLst>
      <p:ext uri="{BB962C8B-B14F-4D97-AF65-F5344CB8AC3E}">
        <p14:creationId xmlns:p14="http://schemas.microsoft.com/office/powerpoint/2010/main" val="115231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59F2F4-715E-4C8B-9D8B-4807F3860A4C}" type="datetime1">
              <a:rPr lang="en-GB" smtClean="0"/>
              <a:t>06/02/2020</a:t>
            </a:fld>
            <a:endParaRPr lang="en-GB"/>
          </a:p>
        </p:txBody>
      </p:sp>
      <p:sp>
        <p:nvSpPr>
          <p:cNvPr id="5" name="Footer Placeholder 4"/>
          <p:cNvSpPr>
            <a:spLocks noGrp="1"/>
          </p:cNvSpPr>
          <p:nvPr>
            <p:ph type="ftr" sz="quarter" idx="11"/>
          </p:nvPr>
        </p:nvSpPr>
        <p:spPr/>
        <p:txBody>
          <a:bodyPr/>
          <a:lstStyle/>
          <a:p>
            <a:r>
              <a:rPr lang="en-GB"/>
              <a:t>Developed by: Dr Lara Payne, Clinical Psychologist Maria Langridge, Assistant Psychologist </a:t>
            </a:r>
          </a:p>
        </p:txBody>
      </p:sp>
      <p:sp>
        <p:nvSpPr>
          <p:cNvPr id="6" name="Slide Number Placeholder 5"/>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279373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EA24D-231B-4573-BE29-C231CBAB1927}" type="datetime1">
              <a:rPr lang="en-GB" smtClean="0"/>
              <a:t>06/02/2020</a:t>
            </a:fld>
            <a:endParaRPr lang="en-GB"/>
          </a:p>
        </p:txBody>
      </p:sp>
      <p:sp>
        <p:nvSpPr>
          <p:cNvPr id="5" name="Footer Placeholder 4"/>
          <p:cNvSpPr>
            <a:spLocks noGrp="1"/>
          </p:cNvSpPr>
          <p:nvPr>
            <p:ph type="ftr" sz="quarter" idx="11"/>
          </p:nvPr>
        </p:nvSpPr>
        <p:spPr/>
        <p:txBody>
          <a:bodyPr/>
          <a:lstStyle/>
          <a:p>
            <a:r>
              <a:rPr lang="en-GB"/>
              <a:t>Developed by: Dr Lara Payne, Clinical Psychologist Maria Langridge, Assistant Psychologist </a:t>
            </a:r>
          </a:p>
        </p:txBody>
      </p:sp>
      <p:sp>
        <p:nvSpPr>
          <p:cNvPr id="6" name="Slide Number Placeholder 5"/>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220361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93BB2-0C80-44C3-9064-9D408F636A76}" type="datetime1">
              <a:rPr lang="en-GB" smtClean="0"/>
              <a:t>06/02/2020</a:t>
            </a:fld>
            <a:endParaRPr lang="en-GB"/>
          </a:p>
        </p:txBody>
      </p:sp>
      <p:sp>
        <p:nvSpPr>
          <p:cNvPr id="5" name="Footer Placeholder 4"/>
          <p:cNvSpPr>
            <a:spLocks noGrp="1"/>
          </p:cNvSpPr>
          <p:nvPr>
            <p:ph type="ftr" sz="quarter" idx="11"/>
          </p:nvPr>
        </p:nvSpPr>
        <p:spPr/>
        <p:txBody>
          <a:bodyPr/>
          <a:lstStyle/>
          <a:p>
            <a:r>
              <a:rPr lang="en-GB"/>
              <a:t>Developed by: Dr Lara Payne, Clinical Psychologist Maria Langridge, Assistant Psychologist </a:t>
            </a:r>
          </a:p>
        </p:txBody>
      </p:sp>
      <p:sp>
        <p:nvSpPr>
          <p:cNvPr id="6" name="Slide Number Placeholder 5"/>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90788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5EB1F8-58A4-46E3-BC1D-C7A570CFC227}" type="datetime1">
              <a:rPr lang="en-GB" smtClean="0"/>
              <a:t>06/02/2020</a:t>
            </a:fld>
            <a:endParaRPr lang="en-GB"/>
          </a:p>
        </p:txBody>
      </p:sp>
      <p:sp>
        <p:nvSpPr>
          <p:cNvPr id="5" name="Footer Placeholder 4"/>
          <p:cNvSpPr>
            <a:spLocks noGrp="1"/>
          </p:cNvSpPr>
          <p:nvPr>
            <p:ph type="ftr" sz="quarter" idx="11"/>
          </p:nvPr>
        </p:nvSpPr>
        <p:spPr/>
        <p:txBody>
          <a:bodyPr/>
          <a:lstStyle/>
          <a:p>
            <a:r>
              <a:rPr lang="en-GB"/>
              <a:t>Developed by: Dr Lara Payne, Clinical Psychologist Maria Langridge, Assistant Psychologist </a:t>
            </a:r>
          </a:p>
        </p:txBody>
      </p:sp>
      <p:sp>
        <p:nvSpPr>
          <p:cNvPr id="6" name="Slide Number Placeholder 5"/>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185025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2BF50-7F51-4B3E-AE78-AEDEB01AD008}" type="datetime1">
              <a:rPr lang="en-GB" smtClean="0"/>
              <a:t>06/02/2020</a:t>
            </a:fld>
            <a:endParaRPr lang="en-GB"/>
          </a:p>
        </p:txBody>
      </p:sp>
      <p:sp>
        <p:nvSpPr>
          <p:cNvPr id="5" name="Footer Placeholder 4"/>
          <p:cNvSpPr>
            <a:spLocks noGrp="1"/>
          </p:cNvSpPr>
          <p:nvPr>
            <p:ph type="ftr" sz="quarter" idx="11"/>
          </p:nvPr>
        </p:nvSpPr>
        <p:spPr/>
        <p:txBody>
          <a:bodyPr/>
          <a:lstStyle/>
          <a:p>
            <a:r>
              <a:rPr lang="en-GB"/>
              <a:t>Developed by: Dr Lara Payne, Clinical Psychologist Maria Langridge, Assistant Psychologist </a:t>
            </a:r>
          </a:p>
        </p:txBody>
      </p:sp>
      <p:sp>
        <p:nvSpPr>
          <p:cNvPr id="6" name="Slide Number Placeholder 5"/>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325991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D4546-8223-48BA-9AC8-F4BC5E6F61DD}" type="datetime1">
              <a:rPr lang="en-GB" smtClean="0"/>
              <a:t>06/02/2020</a:t>
            </a:fld>
            <a:endParaRPr lang="en-GB"/>
          </a:p>
        </p:txBody>
      </p:sp>
      <p:sp>
        <p:nvSpPr>
          <p:cNvPr id="6" name="Footer Placeholder 5"/>
          <p:cNvSpPr>
            <a:spLocks noGrp="1"/>
          </p:cNvSpPr>
          <p:nvPr>
            <p:ph type="ftr" sz="quarter" idx="11"/>
          </p:nvPr>
        </p:nvSpPr>
        <p:spPr/>
        <p:txBody>
          <a:bodyPr/>
          <a:lstStyle/>
          <a:p>
            <a:r>
              <a:rPr lang="en-GB"/>
              <a:t>Developed by: Dr Lara Payne, Clinical Psychologist Maria Langridge, Assistant Psychologist </a:t>
            </a:r>
          </a:p>
        </p:txBody>
      </p:sp>
      <p:sp>
        <p:nvSpPr>
          <p:cNvPr id="7" name="Slide Number Placeholder 6"/>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6673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8E24F8-872F-487A-8778-46D3447CD214}" type="datetime1">
              <a:rPr lang="en-GB" smtClean="0"/>
              <a:t>06/02/2020</a:t>
            </a:fld>
            <a:endParaRPr lang="en-GB"/>
          </a:p>
        </p:txBody>
      </p:sp>
      <p:sp>
        <p:nvSpPr>
          <p:cNvPr id="8" name="Footer Placeholder 7"/>
          <p:cNvSpPr>
            <a:spLocks noGrp="1"/>
          </p:cNvSpPr>
          <p:nvPr>
            <p:ph type="ftr" sz="quarter" idx="11"/>
          </p:nvPr>
        </p:nvSpPr>
        <p:spPr/>
        <p:txBody>
          <a:bodyPr/>
          <a:lstStyle/>
          <a:p>
            <a:r>
              <a:rPr lang="en-GB"/>
              <a:t>Developed by: Dr Lara Payne, Clinical Psychologist Maria Langridge, Assistant Psychologist </a:t>
            </a:r>
          </a:p>
        </p:txBody>
      </p:sp>
      <p:sp>
        <p:nvSpPr>
          <p:cNvPr id="9" name="Slide Number Placeholder 8"/>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38862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09FD9-3B38-45AA-A09B-48F61013EAE1}" type="datetime1">
              <a:rPr lang="en-GB" smtClean="0"/>
              <a:t>06/02/2020</a:t>
            </a:fld>
            <a:endParaRPr lang="en-GB"/>
          </a:p>
        </p:txBody>
      </p:sp>
      <p:sp>
        <p:nvSpPr>
          <p:cNvPr id="4" name="Footer Placeholder 3"/>
          <p:cNvSpPr>
            <a:spLocks noGrp="1"/>
          </p:cNvSpPr>
          <p:nvPr>
            <p:ph type="ftr" sz="quarter" idx="11"/>
          </p:nvPr>
        </p:nvSpPr>
        <p:spPr/>
        <p:txBody>
          <a:bodyPr/>
          <a:lstStyle/>
          <a:p>
            <a:r>
              <a:rPr lang="en-GB"/>
              <a:t>Developed by: Dr Lara Payne, Clinical Psychologist Maria Langridge, Assistant Psychologist </a:t>
            </a:r>
          </a:p>
        </p:txBody>
      </p:sp>
      <p:sp>
        <p:nvSpPr>
          <p:cNvPr id="5" name="Slide Number Placeholder 4"/>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40804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E28BC-0302-4C58-989F-3AC98E27CF83}" type="datetime1">
              <a:rPr lang="en-GB" smtClean="0"/>
              <a:t>06/02/2020</a:t>
            </a:fld>
            <a:endParaRPr lang="en-GB"/>
          </a:p>
        </p:txBody>
      </p:sp>
      <p:sp>
        <p:nvSpPr>
          <p:cNvPr id="3" name="Footer Placeholder 2"/>
          <p:cNvSpPr>
            <a:spLocks noGrp="1"/>
          </p:cNvSpPr>
          <p:nvPr>
            <p:ph type="ftr" sz="quarter" idx="11"/>
          </p:nvPr>
        </p:nvSpPr>
        <p:spPr/>
        <p:txBody>
          <a:bodyPr/>
          <a:lstStyle/>
          <a:p>
            <a:r>
              <a:rPr lang="en-GB"/>
              <a:t>Developed by: Dr Lara Payne, Clinical Psychologist Maria Langridge, Assistant Psychologist </a:t>
            </a:r>
          </a:p>
        </p:txBody>
      </p:sp>
      <p:sp>
        <p:nvSpPr>
          <p:cNvPr id="4" name="Slide Number Placeholder 3"/>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11332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C7A0D2-C069-433B-9C71-EF9436A118F4}" type="datetime1">
              <a:rPr lang="en-GB" smtClean="0"/>
              <a:t>06/02/2020</a:t>
            </a:fld>
            <a:endParaRPr lang="en-GB"/>
          </a:p>
        </p:txBody>
      </p:sp>
      <p:sp>
        <p:nvSpPr>
          <p:cNvPr id="6" name="Footer Placeholder 5"/>
          <p:cNvSpPr>
            <a:spLocks noGrp="1"/>
          </p:cNvSpPr>
          <p:nvPr>
            <p:ph type="ftr" sz="quarter" idx="11"/>
          </p:nvPr>
        </p:nvSpPr>
        <p:spPr/>
        <p:txBody>
          <a:bodyPr/>
          <a:lstStyle/>
          <a:p>
            <a:r>
              <a:rPr lang="en-GB"/>
              <a:t>Developed by: Dr Lara Payne, Clinical Psychologist Maria Langridge, Assistant Psychologist </a:t>
            </a:r>
          </a:p>
        </p:txBody>
      </p:sp>
      <p:sp>
        <p:nvSpPr>
          <p:cNvPr id="7" name="Slide Number Placeholder 6"/>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188118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3AEB9B-F8FF-451D-8A19-154BA7B0B8BD}" type="datetime1">
              <a:rPr lang="en-GB" smtClean="0"/>
              <a:t>06/02/2020</a:t>
            </a:fld>
            <a:endParaRPr lang="en-GB"/>
          </a:p>
        </p:txBody>
      </p:sp>
      <p:sp>
        <p:nvSpPr>
          <p:cNvPr id="6" name="Footer Placeholder 5"/>
          <p:cNvSpPr>
            <a:spLocks noGrp="1"/>
          </p:cNvSpPr>
          <p:nvPr>
            <p:ph type="ftr" sz="quarter" idx="11"/>
          </p:nvPr>
        </p:nvSpPr>
        <p:spPr/>
        <p:txBody>
          <a:bodyPr/>
          <a:lstStyle/>
          <a:p>
            <a:r>
              <a:rPr lang="en-GB"/>
              <a:t>Developed by: Dr Lara Payne, Clinical Psychologist Maria Langridge, Assistant Psychologist </a:t>
            </a:r>
          </a:p>
        </p:txBody>
      </p:sp>
      <p:sp>
        <p:nvSpPr>
          <p:cNvPr id="7" name="Slide Number Placeholder 6"/>
          <p:cNvSpPr>
            <a:spLocks noGrp="1"/>
          </p:cNvSpPr>
          <p:nvPr>
            <p:ph type="sldNum" sz="quarter" idx="12"/>
          </p:nvPr>
        </p:nvSpPr>
        <p:spPr/>
        <p:txBody>
          <a:bodyPr/>
          <a:lstStyle/>
          <a:p>
            <a:fld id="{58A58FE2-CDBA-4EF8-ACFE-5B56A7E68961}" type="slidenum">
              <a:rPr lang="en-GB" smtClean="0"/>
              <a:t>‹#›</a:t>
            </a:fld>
            <a:endParaRPr lang="en-GB"/>
          </a:p>
        </p:txBody>
      </p:sp>
    </p:spTree>
    <p:extLst>
      <p:ext uri="{BB962C8B-B14F-4D97-AF65-F5344CB8AC3E}">
        <p14:creationId xmlns:p14="http://schemas.microsoft.com/office/powerpoint/2010/main" val="122019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CF7BB70-893E-41DC-9CC1-F7868B1D4F63}" type="datetime1">
              <a:rPr lang="en-GB" smtClean="0"/>
              <a:t>06/02/2020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Developed by: Dr Lara Payne, Clinical Psychologist Maria Langridge, Assistant Psychologist </a:t>
            </a: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8A58FE2-CDBA-4EF8-ACFE-5B56A7E68961}" type="slidenum">
              <a:rPr lang="en-GB" smtClean="0"/>
              <a:t>‹#›</a:t>
            </a:fld>
            <a:endParaRPr lang="en-GB"/>
          </a:p>
        </p:txBody>
      </p:sp>
    </p:spTree>
    <p:extLst>
      <p:ext uri="{BB962C8B-B14F-4D97-AF65-F5344CB8AC3E}">
        <p14:creationId xmlns:p14="http://schemas.microsoft.com/office/powerpoint/2010/main" val="1010362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NqtDFy9zkAhUEUhoKHTVIByEQjRx6BAgBEAQ&amp;url=/url?sa%3Di%26rct%3Dj%26q%3D%26esrc%3Ds%26source%3Dimages%26cd%3D%26ved%3D%26url%3Dhttps://www.istockphoto.com/illustrations/bladder%26psig%3DAOvVaw14hbiU-PthDFQJsTsp1ZjO%26ust%3D1568972272224525&amp;psig=AOvVaw14hbiU-PthDFQJsTsp1ZjO&amp;ust=1568972272224525" TargetMode="External"/><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1.jpeg"/><Relationship Id="rId3" Type="http://schemas.openxmlformats.org/officeDocument/2006/relationships/hyperlink" Target="https://www.google.co.uk/url?sa=i&amp;rct=j&amp;q=&amp;esrc=s&amp;source=images&amp;cd=&amp;ved=2ahUKEwjs3Pqp4cvkAhVPAGMBHXrtBzIQjRx6BAgBEAQ&amp;url=http://clipart-library.com/abdomen-cliparts.html&amp;psig=AOvVaw1fi1PrV9Ib-avmK3Kl9EZ-&amp;ust=1568394007226993" TargetMode="External"/><Relationship Id="rId21" Type="http://schemas.openxmlformats.org/officeDocument/2006/relationships/image" Target="../media/image33.png"/><Relationship Id="rId7" Type="http://schemas.openxmlformats.org/officeDocument/2006/relationships/hyperlink" Target="https://www.google.co.uk/url?sa=i&amp;rct=j&amp;q=&amp;esrc=s&amp;source=images&amp;cd=&amp;ved=2ahUKEwj67NPm2svkAhXux4UKHUiFAbwQjRx6BAgBEAQ&amp;url=http://clipart-library.com/poop-cliparts.html&amp;psig=AOvVaw0OeL4vGevqOgkr-2qw2wuZ&amp;ust=1568392304047427" TargetMode="External"/><Relationship Id="rId12" Type="http://schemas.openxmlformats.org/officeDocument/2006/relationships/image" Target="../media/image27.jpg"/><Relationship Id="rId17" Type="http://schemas.openxmlformats.org/officeDocument/2006/relationships/hyperlink" Target="https://www.google.co.uk/url?sa=i&amp;rct=j&amp;q=&amp;esrc=s&amp;source=images&amp;cd=&amp;ved=2ahUKEwiBw9uK69LkAhWPsBQKHUsiARcQjRx6BAgBEAQ&amp;url=http://cliparting.com/free-breakfast-clipart-19353/&amp;psig=AOvVaw3RxNWjOepER7zyayli9agt&amp;ust=1568637175341793" TargetMode="External"/><Relationship Id="rId2" Type="http://schemas.openxmlformats.org/officeDocument/2006/relationships/notesSlide" Target="../notesSlides/notesSlide10.xml"/><Relationship Id="rId16" Type="http://schemas.openxmlformats.org/officeDocument/2006/relationships/image" Target="../media/image30.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24" Type="http://schemas.openxmlformats.org/officeDocument/2006/relationships/image" Target="../media/image36.jpg"/><Relationship Id="rId5" Type="http://schemas.openxmlformats.org/officeDocument/2006/relationships/hyperlink" Target="https://www.google.co.uk/url?sa=i&amp;rct=j&amp;q=&amp;esrc=s&amp;source=images&amp;cd=&amp;ved=2ahUKEwjIibvR69LkAhXDxYUKHX7YB6gQjRx6BAgBEAQ&amp;url=http://clipart-library.com/funny-toilet-cliparts.html&amp;psig=AOvVaw0_BD9uvPmSPJH9n_aJwFbB&amp;ust=1568637344199023" TargetMode="External"/><Relationship Id="rId15" Type="http://schemas.openxmlformats.org/officeDocument/2006/relationships/image" Target="../media/image29.jpeg"/><Relationship Id="rId23" Type="http://schemas.openxmlformats.org/officeDocument/2006/relationships/image" Target="../media/image35.png"/><Relationship Id="rId10" Type="http://schemas.openxmlformats.org/officeDocument/2006/relationships/image" Target="../media/image25.png"/><Relationship Id="rId19" Type="http://schemas.openxmlformats.org/officeDocument/2006/relationships/hyperlink" Target="https://www.google.co.uk/url?sa=i&amp;rct=j&amp;q=&amp;esrc=s&amp;source=images&amp;cd=&amp;ved=&amp;url=http://clipart-library.com/spider-man-cliparts.html&amp;psig=AOvVaw11S1EvRJ2T3_hMrHzD9gL7&amp;ust=1568637626636514" TargetMode="External"/><Relationship Id="rId4" Type="http://schemas.openxmlformats.org/officeDocument/2006/relationships/image" Target="../media/image22.jpeg"/><Relationship Id="rId9" Type="http://schemas.openxmlformats.org/officeDocument/2006/relationships/hyperlink" Target="https://www.google.co.uk/url?sa=i&amp;rct=j&amp;q=&amp;esrc=s&amp;source=images&amp;cd=&amp;ved=2ahUKEwjh8KHC2svkAhVM8BQKHUJ1DwAQjRx6BAgBEAQ&amp;url=http://clipart-library.com/cartoon-sad-boy.html&amp;psig=AOvVaw28vVeAvI0kn5UmMP2qaBDw&amp;ust=1568392221357952" TargetMode="External"/><Relationship Id="rId14" Type="http://schemas.openxmlformats.org/officeDocument/2006/relationships/hyperlink" Target="https://www.google.co.uk/url?sa=i&amp;rct=j&amp;q=&amp;esrc=s&amp;source=images&amp;cd=&amp;ved=2ahUKEwivo96S6tLkAhULz4UKHSPLDSYQjRx6BAgBEAQ&amp;url=http://clipart-library.com/vegetables-cliparts.html&amp;psig=AOvVaw3Xg0r2d5M1MAIE_UWezrJ8&amp;ust=1568636924316381" TargetMode="External"/><Relationship Id="rId22"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2.xml"/><Relationship Id="rId16"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eb.archive.org/web/20161008172049/http:/letstalkaboutpoo.eric.org.uk:80/about-the-campaign/" TargetMode="External"/><Relationship Id="rId13" Type="http://schemas.openxmlformats.org/officeDocument/2006/relationships/hyperlink" Target="http://www.getselfhelp.co.uk/imagery.htm" TargetMode="External"/><Relationship Id="rId3" Type="http://schemas.openxmlformats.org/officeDocument/2006/relationships/hyperlink" Target="https://www.smilingmind.com.au/" TargetMode="External"/><Relationship Id="rId7" Type="http://schemas.openxmlformats.org/officeDocument/2006/relationships/hyperlink" Target="https://www.eric.org.uk/" TargetMode="External"/><Relationship Id="rId12" Type="http://schemas.openxmlformats.org/officeDocument/2006/relationships/hyperlink" Target="http://www.getselfhelp.co.uk/relax.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thinkpacifica.com/" TargetMode="External"/><Relationship Id="rId11" Type="http://schemas.openxmlformats.org/officeDocument/2006/relationships/hyperlink" Target="https://www.moodcafe.co.uk/for-children-and-young-people/feeling-worried,-frightened,-stressed-or-anxious.aspx" TargetMode="External"/><Relationship Id="rId5" Type="http://schemas.openxmlformats.org/officeDocument/2006/relationships/hyperlink" Target="https://www.headspace.com/kids" TargetMode="External"/><Relationship Id="rId10" Type="http://schemas.openxmlformats.org/officeDocument/2006/relationships/hyperlink" Target="https://www.kooth.com/" TargetMode="External"/><Relationship Id="rId4" Type="http://schemas.openxmlformats.org/officeDocument/2006/relationships/hyperlink" Target="https://www.calm.com/" TargetMode="External"/><Relationship Id="rId9" Type="http://schemas.openxmlformats.org/officeDocument/2006/relationships/hyperlink" Target="https://www.bbuk.org.uk/children-young-people/" TargetMode="External"/><Relationship Id="rId14" Type="http://schemas.openxmlformats.org/officeDocument/2006/relationships/hyperlink" Target="http://www.getselfhelp.co.uk/cbtsetp6.ht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youthconcern.org.uk/" TargetMode="External"/><Relationship Id="rId3" Type="http://schemas.openxmlformats.org/officeDocument/2006/relationships/hyperlink" Target="mailto:info@no5.org.uk" TargetMode="External"/><Relationship Id="rId7" Type="http://schemas.openxmlformats.org/officeDocument/2006/relationships/hyperlink" Target="https://number22.org/" TargetMode="External"/><Relationship Id="rId12" Type="http://schemas.openxmlformats.org/officeDocument/2006/relationships/hyperlink" Target="https://arcweb.org.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eswycombe.org/" TargetMode="External"/><Relationship Id="rId11" Type="http://schemas.openxmlformats.org/officeDocument/2006/relationships/hyperlink" Target="mailto:counsellor@arcweb.org.uk" TargetMode="External"/><Relationship Id="rId5" Type="http://schemas.openxmlformats.org/officeDocument/2006/relationships/hyperlink" Target="mailto:info@yeswycombe.org" TargetMode="External"/><Relationship Id="rId10" Type="http://schemas.openxmlformats.org/officeDocument/2006/relationships/hyperlink" Target="mailto:coordinator@arcweb.org.uk" TargetMode="External"/><Relationship Id="rId4" Type="http://schemas.openxmlformats.org/officeDocument/2006/relationships/hyperlink" Target="https://no5.org.uk/" TargetMode="External"/><Relationship Id="rId9" Type="http://schemas.openxmlformats.org/officeDocument/2006/relationships/hyperlink" Target="http://www.youthconcern.org.uk.fluent5.sites.fluent.ltd.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hyperlink" Target="https://www.google.co.uk/url?sa=i&amp;rct=j&amp;q=&amp;esrc=s&amp;source=images&amp;cd=&amp;cad=rja&amp;uact=8&amp;ved=2ahUKEwjnmoWM-NLkAhUyzYUKHW1TDbwQjRx6BAgBEAQ&amp;url=/url?sa%3Di%26rct%3Dj%26q%3D%26esrc%3Ds%26source%3Dimages%26cd%3D%26ved%3D%26url%3Dhttps://www.istockphoto.com/illustrations/glass-of-water%26psig%3DAOvVaw0PU-0D4yfY_qH3MyX-NY1y%26ust%3D1568640691034665&amp;psig=AOvVaw0PU-0D4yfY_qH3MyX-NY1y&amp;ust=1568640691034665" TargetMode="External"/><Relationship Id="rId9" Type="http://schemas.openxmlformats.org/officeDocument/2006/relationships/hyperlink" Target="https://www.google.com/url?sa=i&amp;rct=j&amp;q=&amp;esrc=s&amp;source=images&amp;cd=&amp;ved=2ahUKEwjfl-fjopHlAhUC1hoKHQ_fAUsQjRx6BAgBEAQ&amp;url=https://www.istockphoto.com/illustrations/laxative&amp;psig=AOvVaw1GJmvM0QyGYBXz9hO4xKTN&amp;ust=15707824462939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FF03-ED67-45AB-92E9-6D664CA5AB66}"/>
              </a:ext>
            </a:extLst>
          </p:cNvPr>
          <p:cNvSpPr>
            <a:spLocks noGrp="1"/>
          </p:cNvSpPr>
          <p:nvPr>
            <p:ph type="ctrTitle"/>
          </p:nvPr>
        </p:nvSpPr>
        <p:spPr>
          <a:xfrm>
            <a:off x="514350" y="1695062"/>
            <a:ext cx="5829300" cy="4244622"/>
          </a:xfrm>
        </p:spPr>
        <p:txBody>
          <a:bodyPr>
            <a:normAutofit/>
          </a:bodyPr>
          <a:lstStyle/>
          <a:p>
            <a:pPr marL="0" indent="0"/>
            <a:r>
              <a:rPr lang="en-GB" sz="2800" dirty="0">
                <a:latin typeface="+mn-lt"/>
              </a:rPr>
              <a:t>Soiling and Constipation Resource Pack </a:t>
            </a:r>
            <a:br>
              <a:rPr lang="en-GB" sz="2800" dirty="0">
                <a:latin typeface="+mn-lt"/>
              </a:rPr>
            </a:br>
            <a:r>
              <a:rPr lang="en-GB" sz="1800" dirty="0"/>
              <a:t>Paediatric Psychology Services </a:t>
            </a:r>
            <a:br>
              <a:rPr lang="en-GB" sz="1800" dirty="0"/>
            </a:br>
            <a:r>
              <a:rPr lang="en-GB" sz="1800" dirty="0"/>
              <a:t>Wexham Park Hospital</a:t>
            </a:r>
            <a:br>
              <a:rPr lang="en-GB" sz="2800" dirty="0"/>
            </a:br>
            <a:endParaRPr lang="en-GB" sz="2800" dirty="0">
              <a:latin typeface="+mn-lt"/>
            </a:endParaRPr>
          </a:p>
        </p:txBody>
      </p:sp>
      <p:sp>
        <p:nvSpPr>
          <p:cNvPr id="3" name="Subtitle 2">
            <a:extLst>
              <a:ext uri="{FF2B5EF4-FFF2-40B4-BE49-F238E27FC236}">
                <a16:creationId xmlns:a16="http://schemas.microsoft.com/office/drawing/2014/main" id="{4C682C03-63F8-4095-B613-276E0262B958}"/>
              </a:ext>
            </a:extLst>
          </p:cNvPr>
          <p:cNvSpPr>
            <a:spLocks noGrp="1"/>
          </p:cNvSpPr>
          <p:nvPr>
            <p:ph type="subTitle" idx="1"/>
          </p:nvPr>
        </p:nvSpPr>
        <p:spPr>
          <a:xfrm>
            <a:off x="857250" y="6187917"/>
            <a:ext cx="5143500" cy="2943577"/>
          </a:xfrm>
        </p:spPr>
        <p:txBody>
          <a:bodyPr/>
          <a:lstStyle/>
          <a:p>
            <a:r>
              <a:rPr lang="en-GB" dirty="0"/>
              <a:t>Produced by:</a:t>
            </a:r>
          </a:p>
          <a:p>
            <a:r>
              <a:rPr lang="en-GB" dirty="0"/>
              <a:t>Maria Langridge, Assistant Psychologist</a:t>
            </a:r>
          </a:p>
          <a:p>
            <a:r>
              <a:rPr lang="en-GB" dirty="0" err="1"/>
              <a:t>Dr.</a:t>
            </a:r>
            <a:r>
              <a:rPr lang="en-GB" dirty="0"/>
              <a:t> Lara Payne, Clinical Psychologist</a:t>
            </a:r>
          </a:p>
          <a:p>
            <a:r>
              <a:rPr lang="en-GB" dirty="0" err="1"/>
              <a:t>Dr.</a:t>
            </a:r>
            <a:r>
              <a:rPr lang="en-GB" dirty="0"/>
              <a:t> Jenny Cropper, Clinical Psychologist</a:t>
            </a:r>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3229255" y="7628161"/>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a:t>
            </a:fld>
            <a:endParaRPr lang="en-GB"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3287315" y="770891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19" t="17025" r="15709" b="74160"/>
          <a:stretch/>
        </p:blipFill>
        <p:spPr bwMode="auto">
          <a:xfrm>
            <a:off x="576618" y="1591616"/>
            <a:ext cx="5704764" cy="59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5">
            <a:extLst>
              <a:ext uri="{FF2B5EF4-FFF2-40B4-BE49-F238E27FC236}">
                <a16:creationId xmlns:a16="http://schemas.microsoft.com/office/drawing/2014/main" id="{B78785D0-AC74-4182-9B53-1851EC676D0D}"/>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a:p>
            <a:r>
              <a:rPr lang="en-GB" dirty="0"/>
              <a:t>A special thank you to Michael White, whose work has been adapted (p.11) for the purpose of this pack.</a:t>
            </a:r>
          </a:p>
          <a:p>
            <a:endParaRPr lang="en-GB" dirty="0"/>
          </a:p>
        </p:txBody>
      </p:sp>
      <p:pic>
        <p:nvPicPr>
          <p:cNvPr id="11" name="Picture 2" descr="C:\Users\Maria.Langdrige.XFPH-TR\AppData\Local\Microsoft\Windows\Temporary Internet Files\Content.IE5\A3DBUCRT\a9[1].png">
            <a:extLst>
              <a:ext uri="{FF2B5EF4-FFF2-40B4-BE49-F238E27FC236}">
                <a16:creationId xmlns:a16="http://schemas.microsoft.com/office/drawing/2014/main" id="{F758E733-C865-41CF-881D-0162273C37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66" t="28666" r="29104" b="26915"/>
          <a:stretch/>
        </p:blipFill>
        <p:spPr bwMode="auto">
          <a:xfrm>
            <a:off x="6281382" y="4447739"/>
            <a:ext cx="267958" cy="28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0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283B44-910C-40E6-94B6-240B9CAEBF7C}"/>
              </a:ext>
            </a:extLst>
          </p:cNvPr>
          <p:cNvSpPr txBox="1"/>
          <p:nvPr/>
        </p:nvSpPr>
        <p:spPr>
          <a:xfrm>
            <a:off x="1068129" y="3190254"/>
            <a:ext cx="5673969" cy="1815882"/>
          </a:xfrm>
          <a:prstGeom prst="rect">
            <a:avLst/>
          </a:prstGeom>
          <a:noFill/>
        </p:spPr>
        <p:txBody>
          <a:bodyPr wrap="square" rtlCol="0">
            <a:spAutoFit/>
          </a:bodyPr>
          <a:lstStyle/>
          <a:p>
            <a:r>
              <a:rPr lang="en-GB" sz="1400" b="1" dirty="0"/>
              <a:t>Promote a Healthy Bladder</a:t>
            </a:r>
          </a:p>
          <a:p>
            <a:r>
              <a:rPr lang="en-GB" sz="1400" dirty="0"/>
              <a:t>Whatever level of continence your child is going to achieve, promoting a healthy bladder and bowel is vital. Untreated constipation can lead to frequent, loose bowel actions which can cause sore skin. A full bowel occupies the space the bladder needs, resulting in frequent, small wees and a big risk of Urinary Tract Infection (UTI). All children need to drink plenty of fluids, to avoid constipation, and should have their wees and poos monitored. </a:t>
            </a:r>
          </a:p>
        </p:txBody>
      </p:sp>
      <p:sp>
        <p:nvSpPr>
          <p:cNvPr id="7" name="TextBox 6">
            <a:extLst>
              <a:ext uri="{FF2B5EF4-FFF2-40B4-BE49-F238E27FC236}">
                <a16:creationId xmlns:a16="http://schemas.microsoft.com/office/drawing/2014/main" id="{1A045CCC-C022-4A5D-8F94-99E1C826FC92}"/>
              </a:ext>
            </a:extLst>
          </p:cNvPr>
          <p:cNvSpPr txBox="1"/>
          <p:nvPr/>
        </p:nvSpPr>
        <p:spPr>
          <a:xfrm>
            <a:off x="311268" y="1179585"/>
            <a:ext cx="5673969" cy="2031325"/>
          </a:xfrm>
          <a:prstGeom prst="rect">
            <a:avLst/>
          </a:prstGeom>
          <a:noFill/>
        </p:spPr>
        <p:txBody>
          <a:bodyPr wrap="square" rtlCol="0">
            <a:spAutoFit/>
          </a:bodyPr>
          <a:lstStyle/>
          <a:p>
            <a:r>
              <a:rPr lang="en-GB" sz="1400" b="1" dirty="0"/>
              <a:t>Child Friendly Space</a:t>
            </a:r>
          </a:p>
          <a:p>
            <a:r>
              <a:rPr lang="en-GB" sz="1400" dirty="0"/>
              <a:t>You can help reduce strain by giving your child a low foot stool to put their feet on when doing a poo. Foot stools encourage children to adopt a squatting position, which encourages the pelvic floor muscles to relax. This in turn reduces the amount of strain necessary to pass a bowel movement.</a:t>
            </a:r>
          </a:p>
          <a:p>
            <a:r>
              <a:rPr lang="en-GB" sz="1400" dirty="0"/>
              <a:t>Comfort is important, feet should be able to touch the floor/stool to help pushing. Sitting on the toilet can be reinforced by providing children with interesting activities, such as reading a book or completing a Rubik’s Cube or similar puzzle. </a:t>
            </a:r>
          </a:p>
        </p:txBody>
      </p:sp>
      <p:pic>
        <p:nvPicPr>
          <p:cNvPr id="8" name="Picture 13" descr="Image result for clip art healthy bladder">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37" t="20162" r="51737" b="20214"/>
          <a:stretch/>
        </p:blipFill>
        <p:spPr bwMode="auto">
          <a:xfrm>
            <a:off x="183993" y="3642697"/>
            <a:ext cx="884136" cy="910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p:cNvPicPr>
            <a:picLocks noChangeAspect="1" noChangeArrowheads="1"/>
          </p:cNvPicPr>
          <p:nvPr/>
        </p:nvPicPr>
        <p:blipFill rotWithShape="1">
          <a:blip r:embed="rId5">
            <a:extLst>
              <a:ext uri="{28A0092B-C50C-407E-A947-70E740481C1C}">
                <a14:useLocalDpi xmlns:a14="http://schemas.microsoft.com/office/drawing/2010/main" val="0"/>
              </a:ext>
            </a:extLst>
          </a:blip>
          <a:srcRect l="32981" t="16433" r="56394" b="64191"/>
          <a:stretch/>
        </p:blipFill>
        <p:spPr bwMode="auto">
          <a:xfrm>
            <a:off x="5985237" y="1610471"/>
            <a:ext cx="801666" cy="116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6748" y="5029200"/>
            <a:ext cx="5612471" cy="2677656"/>
          </a:xfrm>
          <a:prstGeom prst="rect">
            <a:avLst/>
          </a:prstGeom>
          <a:noFill/>
        </p:spPr>
        <p:txBody>
          <a:bodyPr wrap="square" rtlCol="0">
            <a:spAutoFit/>
          </a:bodyPr>
          <a:lstStyle/>
          <a:p>
            <a:r>
              <a:rPr lang="en-GB" sz="1400" b="1" dirty="0"/>
              <a:t>Rewarding/Praising Behaviours</a:t>
            </a:r>
          </a:p>
          <a:p>
            <a:r>
              <a:rPr lang="en-GB" sz="1400" dirty="0"/>
              <a:t>Set an initial goal . This initial goal should not be too difficult, it needs to be achievable by the child. For example, sitting on the toilet for 5 minutes. Offer extra reward/praise for opening bowels during this period. Reward charts can be set up to help with this goal (see page 12 for an example). It is best to have only 1-2 target behaviours at any time. </a:t>
            </a:r>
          </a:p>
          <a:p>
            <a:r>
              <a:rPr lang="en-GB" sz="1400" dirty="0"/>
              <a:t>Rewards should be appropriate and reasonable, such as a sticker, or a small treat like 10 minutes on the iPod. You can tailor rewards and reward charts based on your child’s interests. The sooner praise/reward are given after the target behaviour, the faster learning occurs. All members implementing this must be consistent in their application of the system, parents, wider family, and school staff. </a:t>
            </a:r>
          </a:p>
        </p:txBody>
      </p:sp>
      <p:sp>
        <p:nvSpPr>
          <p:cNvPr id="11" name="TextBox 10"/>
          <p:cNvSpPr txBox="1"/>
          <p:nvPr/>
        </p:nvSpPr>
        <p:spPr>
          <a:xfrm>
            <a:off x="311268" y="8458200"/>
            <a:ext cx="6280589" cy="2893100"/>
          </a:xfrm>
          <a:prstGeom prst="rect">
            <a:avLst/>
          </a:prstGeom>
          <a:noFill/>
        </p:spPr>
        <p:txBody>
          <a:bodyPr wrap="square" rtlCol="0">
            <a:spAutoFit/>
          </a:bodyPr>
          <a:lstStyle/>
          <a:p>
            <a:r>
              <a:rPr lang="en-GB" sz="1400" i="1" dirty="0"/>
              <a:t>Parents and anyone else working with the child should be careful to create a facilitative environment to support with soiling and constipation. </a:t>
            </a:r>
          </a:p>
          <a:p>
            <a:endParaRPr lang="en-GB" sz="1400" i="1" dirty="0"/>
          </a:p>
          <a:p>
            <a:r>
              <a:rPr lang="en-GB" sz="1400" i="1" dirty="0"/>
              <a:t>This environment should send the message that:</a:t>
            </a:r>
          </a:p>
          <a:p>
            <a:pPr marL="342900" indent="-342900">
              <a:buFontTx/>
              <a:buAutoNum type="arabicPeriod"/>
            </a:pPr>
            <a:r>
              <a:rPr lang="en-GB" sz="1400" i="1" dirty="0"/>
              <a:t>The child is loved and respected regardless of any toileting difficulties. They are offered praise and encouragement for progress, no matter how small the progress is. </a:t>
            </a:r>
          </a:p>
          <a:p>
            <a:pPr marL="342900" indent="-342900">
              <a:buFontTx/>
              <a:buAutoNum type="arabicPeriod"/>
            </a:pPr>
            <a:r>
              <a:rPr lang="en-GB" sz="1400" i="1" dirty="0"/>
              <a:t>Soiling is a problem which is non-intentional and experienced by the child as uncontrollable. The child should not be scolded or punished for a lack of bowel control. </a:t>
            </a:r>
          </a:p>
          <a:p>
            <a:pPr marL="342900" indent="-342900">
              <a:buAutoNum type="arabicPeriod"/>
            </a:pPr>
            <a:r>
              <a:rPr lang="en-GB" sz="1400" i="1" dirty="0"/>
              <a:t>Parents believe the child has great courage for coping with soiling. Children will be encouraged if you have faith that they have the ability to learn bowel control by jointly working with the parent and healthcare providers. </a:t>
            </a:r>
          </a:p>
        </p:txBody>
      </p:sp>
      <p:pic>
        <p:nvPicPr>
          <p:cNvPr id="2050" name="Picture 2" descr="C:\Users\Maria.Langdrige.XFPH-TR\AppData\Local\Microsoft\Windows\Temporary Internet Files\Content.IE5\I8M0E5JH\1354608121662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81092">
            <a:off x="2614974" y="7458514"/>
            <a:ext cx="1673175" cy="11789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Langdrige.XFPH-TR\AppData\Local\Microsoft\Windows\Temporary Internet Files\Content.IE5\CG2LTGSL\Blue_ribbon_129475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9219" y="5455354"/>
            <a:ext cx="972879" cy="139446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7">
            <a:extLst>
              <a:ext uri="{FF2B5EF4-FFF2-40B4-BE49-F238E27FC236}">
                <a16:creationId xmlns:a16="http://schemas.microsoft.com/office/drawing/2014/main" id="{23FA1EE9-8845-40CF-85A3-FA7EC889286E}"/>
              </a:ext>
            </a:extLst>
          </p:cNvPr>
          <p:cNvSpPr txBox="1">
            <a:spLocks/>
          </p:cNvSpPr>
          <p:nvPr/>
        </p:nvSpPr>
        <p:spPr>
          <a:xfrm>
            <a:off x="6188963" y="930274"/>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z="1000" smtClean="0">
                <a:solidFill>
                  <a:schemeClr val="tx1"/>
                </a:solidFill>
              </a:rPr>
              <a:pPr/>
              <a:t>10</a:t>
            </a:fld>
            <a:endParaRPr lang="en-GB" sz="1000" dirty="0">
              <a:solidFill>
                <a:schemeClr val="tx1"/>
              </a:solidFill>
            </a:endParaRPr>
          </a:p>
        </p:txBody>
      </p:sp>
      <p:sp>
        <p:nvSpPr>
          <p:cNvPr id="19" name="Oval 18">
            <a:extLst>
              <a:ext uri="{FF2B5EF4-FFF2-40B4-BE49-F238E27FC236}">
                <a16:creationId xmlns:a16="http://schemas.microsoft.com/office/drawing/2014/main" id="{4C02B2A7-EF7C-49B2-9639-797FDB3ACBD6}"/>
              </a:ext>
            </a:extLst>
          </p:cNvPr>
          <p:cNvSpPr/>
          <p:nvPr/>
        </p:nvSpPr>
        <p:spPr>
          <a:xfrm>
            <a:off x="6188963" y="1011028"/>
            <a:ext cx="325065" cy="340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Footer Placeholder 5">
            <a:extLst>
              <a:ext uri="{FF2B5EF4-FFF2-40B4-BE49-F238E27FC236}">
                <a16:creationId xmlns:a16="http://schemas.microsoft.com/office/drawing/2014/main" id="{A99AD17E-8A49-42D3-AFCF-29841F14207E}"/>
              </a:ext>
            </a:extLst>
          </p:cNvPr>
          <p:cNvSpPr txBox="1">
            <a:spLocks/>
          </p:cNvSpPr>
          <p:nvPr/>
        </p:nvSpPr>
        <p:spPr>
          <a:xfrm>
            <a:off x="857251" y="11095928"/>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26550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lip art rumbling tummy">
            <a:hlinkClick r:id="rId3"/>
            <a:extLst>
              <a:ext uri="{FF2B5EF4-FFF2-40B4-BE49-F238E27FC236}">
                <a16:creationId xmlns:a16="http://schemas.microsoft.com/office/drawing/2014/main" id="{46DCEFB5-E4D5-4157-9FFD-18F8C154B5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23" t="46323" r="10363"/>
          <a:stretch/>
        </p:blipFill>
        <p:spPr bwMode="auto">
          <a:xfrm>
            <a:off x="2592079" y="1826018"/>
            <a:ext cx="912683" cy="7205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lip art toilet">
            <a:hlinkClick r:id="rId5"/>
            <a:extLst>
              <a:ext uri="{FF2B5EF4-FFF2-40B4-BE49-F238E27FC236}">
                <a16:creationId xmlns:a16="http://schemas.microsoft.com/office/drawing/2014/main" id="{92555E8D-834B-4F45-90F4-5537E6AC2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507" y="4964106"/>
            <a:ext cx="949589" cy="109202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Image result for clipart poop emoji">
            <a:hlinkClick r:id="rId7"/>
            <a:extLst>
              <a:ext uri="{FF2B5EF4-FFF2-40B4-BE49-F238E27FC236}">
                <a16:creationId xmlns:a16="http://schemas.microsoft.com/office/drawing/2014/main" id="{DFA14AF4-A0FB-4D16-B65C-1FA06B532AD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33" r="22457"/>
          <a:stretch/>
        </p:blipFill>
        <p:spPr bwMode="auto">
          <a:xfrm>
            <a:off x="3504763" y="2101542"/>
            <a:ext cx="558215" cy="5418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836453C-D11E-4251-AD44-65FED22F36F6}"/>
              </a:ext>
            </a:extLst>
          </p:cNvPr>
          <p:cNvSpPr txBox="1"/>
          <p:nvPr/>
        </p:nvSpPr>
        <p:spPr>
          <a:xfrm>
            <a:off x="518717" y="3221846"/>
            <a:ext cx="1866336" cy="938719"/>
          </a:xfrm>
          <a:prstGeom prst="rect">
            <a:avLst/>
          </a:prstGeom>
          <a:noFill/>
        </p:spPr>
        <p:txBody>
          <a:bodyPr wrap="square" rtlCol="0">
            <a:spAutoFit/>
          </a:bodyPr>
          <a:lstStyle/>
          <a:p>
            <a:pPr algn="ctr"/>
            <a:r>
              <a:rPr lang="en-GB" sz="1100" dirty="0">
                <a:latin typeface="Comic Sans MS" panose="030F0702030302020204" pitchFamily="66" charset="0"/>
              </a:rPr>
              <a:t>This is Joe. Joe is upset with Sneaky Poo for causing trouble, and for stopping him from doing things that he likes to do.</a:t>
            </a:r>
          </a:p>
        </p:txBody>
      </p:sp>
      <p:sp>
        <p:nvSpPr>
          <p:cNvPr id="21" name="TextBox 20">
            <a:extLst>
              <a:ext uri="{FF2B5EF4-FFF2-40B4-BE49-F238E27FC236}">
                <a16:creationId xmlns:a16="http://schemas.microsoft.com/office/drawing/2014/main" id="{6E23D6B2-DCDF-4FAF-B958-CFF0CAE09FB0}"/>
              </a:ext>
            </a:extLst>
          </p:cNvPr>
          <p:cNvSpPr txBox="1"/>
          <p:nvPr/>
        </p:nvSpPr>
        <p:spPr>
          <a:xfrm>
            <a:off x="523781" y="6289404"/>
            <a:ext cx="1884309" cy="938719"/>
          </a:xfrm>
          <a:prstGeom prst="rect">
            <a:avLst/>
          </a:prstGeom>
          <a:noFill/>
        </p:spPr>
        <p:txBody>
          <a:bodyPr wrap="square" rtlCol="0">
            <a:spAutoFit/>
          </a:bodyPr>
          <a:lstStyle/>
          <a:p>
            <a:pPr algn="ctr"/>
            <a:r>
              <a:rPr lang="en-GB" sz="1100" dirty="0">
                <a:latin typeface="Comic Sans MS" panose="030F0702030302020204" pitchFamily="66" charset="0"/>
              </a:rPr>
              <a:t>Joe starts eating a healthy diet high in fibre, with lots of fruit and vegetables. He also starts to drink a lot more water.</a:t>
            </a:r>
          </a:p>
        </p:txBody>
      </p:sp>
      <p:sp>
        <p:nvSpPr>
          <p:cNvPr id="22" name="TextBox 21">
            <a:extLst>
              <a:ext uri="{FF2B5EF4-FFF2-40B4-BE49-F238E27FC236}">
                <a16:creationId xmlns:a16="http://schemas.microsoft.com/office/drawing/2014/main" id="{CB81D3C3-869A-4B2C-9948-8B281E65AA87}"/>
              </a:ext>
            </a:extLst>
          </p:cNvPr>
          <p:cNvSpPr txBox="1"/>
          <p:nvPr/>
        </p:nvSpPr>
        <p:spPr>
          <a:xfrm>
            <a:off x="2493868" y="6140131"/>
            <a:ext cx="4118636" cy="1107996"/>
          </a:xfrm>
          <a:prstGeom prst="rect">
            <a:avLst/>
          </a:prstGeom>
          <a:noFill/>
        </p:spPr>
        <p:txBody>
          <a:bodyPr wrap="square" rtlCol="0">
            <a:spAutoFit/>
          </a:bodyPr>
          <a:lstStyle/>
          <a:p>
            <a:pPr algn="ctr"/>
            <a:r>
              <a:rPr lang="en-GB" sz="1100" dirty="0">
                <a:latin typeface="Comic Sans MS" panose="030F0702030302020204" pitchFamily="66" charset="0"/>
              </a:rPr>
              <a:t>Joe is working on improving the signals from his bottom that tell him Sneaky Poo is about to arrive. He does this by eating a big breakfast, waiting 20 minutes, and then sitting on the toilet. Joe knows it is important to practice everyday otherwise Sneaky Poo will keep playing hiding games in Joe’s stomach and pants.</a:t>
            </a:r>
          </a:p>
        </p:txBody>
      </p:sp>
      <p:sp>
        <p:nvSpPr>
          <p:cNvPr id="28" name="TextBox 27">
            <a:extLst>
              <a:ext uri="{FF2B5EF4-FFF2-40B4-BE49-F238E27FC236}">
                <a16:creationId xmlns:a16="http://schemas.microsoft.com/office/drawing/2014/main" id="{7A3F55D5-A2A1-45F7-BD7A-A85E5377E9CE}"/>
              </a:ext>
            </a:extLst>
          </p:cNvPr>
          <p:cNvSpPr txBox="1"/>
          <p:nvPr/>
        </p:nvSpPr>
        <p:spPr>
          <a:xfrm>
            <a:off x="430237" y="8126354"/>
            <a:ext cx="6274414" cy="1107996"/>
          </a:xfrm>
          <a:prstGeom prst="rect">
            <a:avLst/>
          </a:prstGeom>
          <a:noFill/>
        </p:spPr>
        <p:txBody>
          <a:bodyPr wrap="square" rtlCol="0">
            <a:spAutoFit/>
          </a:bodyPr>
          <a:lstStyle/>
          <a:p>
            <a:pPr algn="ctr"/>
            <a:r>
              <a:rPr lang="en-GB" sz="1100" dirty="0">
                <a:latin typeface="Comic Sans MS" panose="030F0702030302020204" pitchFamily="66" charset="0"/>
              </a:rPr>
              <a:t>Joe wants some help getting back in charge of Sneaky Poo. He decides that Spiderman is going to help him. He puts a picture of Spiderman up in the toilet to remind him that Spiderman is supporting him to be in charge of Sneaky Poo. Who would help you to take control over Sneaky Poo? It could be a superhero, an animal, or anyone you would like! You can draw a picture of your supporter on the right, and write what they might say to you to help take charge.</a:t>
            </a:r>
          </a:p>
        </p:txBody>
      </p:sp>
      <p:sp>
        <p:nvSpPr>
          <p:cNvPr id="35" name="TextBox 34">
            <a:extLst>
              <a:ext uri="{FF2B5EF4-FFF2-40B4-BE49-F238E27FC236}">
                <a16:creationId xmlns:a16="http://schemas.microsoft.com/office/drawing/2014/main" id="{37E84AB5-2448-4950-A64A-6552DD0376E0}"/>
              </a:ext>
            </a:extLst>
          </p:cNvPr>
          <p:cNvSpPr txBox="1"/>
          <p:nvPr/>
        </p:nvSpPr>
        <p:spPr>
          <a:xfrm>
            <a:off x="477706" y="10178101"/>
            <a:ext cx="1884308" cy="1107996"/>
          </a:xfrm>
          <a:prstGeom prst="rect">
            <a:avLst/>
          </a:prstGeom>
          <a:noFill/>
        </p:spPr>
        <p:txBody>
          <a:bodyPr wrap="square" rtlCol="0">
            <a:spAutoFit/>
          </a:bodyPr>
          <a:lstStyle/>
          <a:p>
            <a:pPr algn="ctr"/>
            <a:r>
              <a:rPr lang="en-GB" sz="1100" dirty="0">
                <a:latin typeface="Comic Sans MS" panose="030F0702030302020204" pitchFamily="66" charset="0"/>
              </a:rPr>
              <a:t>Joe plans his quickest routes to the toilet at home and school. He knows that Sneaky Poo can arrive quickly sometimes! </a:t>
            </a:r>
          </a:p>
        </p:txBody>
      </p:sp>
      <p:sp>
        <p:nvSpPr>
          <p:cNvPr id="37" name="TextBox 36">
            <a:extLst>
              <a:ext uri="{FF2B5EF4-FFF2-40B4-BE49-F238E27FC236}">
                <a16:creationId xmlns:a16="http://schemas.microsoft.com/office/drawing/2014/main" id="{4F00AD09-4D0A-40EC-B259-57A102569157}"/>
              </a:ext>
            </a:extLst>
          </p:cNvPr>
          <p:cNvSpPr txBox="1"/>
          <p:nvPr/>
        </p:nvSpPr>
        <p:spPr>
          <a:xfrm>
            <a:off x="2424694" y="9965847"/>
            <a:ext cx="2539526" cy="1277273"/>
          </a:xfrm>
          <a:prstGeom prst="rect">
            <a:avLst/>
          </a:prstGeom>
          <a:noFill/>
        </p:spPr>
        <p:txBody>
          <a:bodyPr wrap="square" rtlCol="0">
            <a:spAutoFit/>
          </a:bodyPr>
          <a:lstStyle/>
          <a:p>
            <a:pPr algn="ctr"/>
            <a:r>
              <a:rPr lang="en-GB" sz="1100" dirty="0">
                <a:latin typeface="Comic Sans MS" panose="030F0702030302020204" pitchFamily="66" charset="0"/>
              </a:rPr>
              <a:t>Joe sets up a chart, which he ticks each time he uses the toilet routine he planned, and also for every time he manages to keep Sneaky Poo from out of his pants and only in the toilet. Joe begins taking more control over Sneaky Poo.</a:t>
            </a:r>
          </a:p>
        </p:txBody>
      </p:sp>
      <p:sp>
        <p:nvSpPr>
          <p:cNvPr id="38" name="TextBox 37">
            <a:extLst>
              <a:ext uri="{FF2B5EF4-FFF2-40B4-BE49-F238E27FC236}">
                <a16:creationId xmlns:a16="http://schemas.microsoft.com/office/drawing/2014/main" id="{602954EB-6143-4C19-B8D5-DE8D8D9F7465}"/>
              </a:ext>
            </a:extLst>
          </p:cNvPr>
          <p:cNvSpPr txBox="1"/>
          <p:nvPr/>
        </p:nvSpPr>
        <p:spPr>
          <a:xfrm>
            <a:off x="4857826" y="10000876"/>
            <a:ext cx="1861074" cy="1277273"/>
          </a:xfrm>
          <a:prstGeom prst="rect">
            <a:avLst/>
          </a:prstGeom>
          <a:noFill/>
        </p:spPr>
        <p:txBody>
          <a:bodyPr wrap="square" rtlCol="0">
            <a:spAutoFit/>
          </a:bodyPr>
          <a:lstStyle/>
          <a:p>
            <a:pPr algn="ctr"/>
            <a:r>
              <a:rPr lang="en-GB" sz="1100" dirty="0">
                <a:latin typeface="Comic Sans MS" panose="030F0702030302020204" pitchFamily="66" charset="0"/>
              </a:rPr>
              <a:t>Joe has a new friend – Captain Poo! Unlike Sneaky Poo, Captain Poo tells Joe when it is time to go to the toilet, and helps Joe avoid anymore accidents.</a:t>
            </a:r>
          </a:p>
        </p:txBody>
      </p:sp>
      <p:sp>
        <p:nvSpPr>
          <p:cNvPr id="41" name="Rectangle 40">
            <a:extLst>
              <a:ext uri="{FF2B5EF4-FFF2-40B4-BE49-F238E27FC236}">
                <a16:creationId xmlns:a16="http://schemas.microsoft.com/office/drawing/2014/main" id="{36D7A446-B80A-4207-B9D7-AFAFB17A8DB6}"/>
              </a:ext>
            </a:extLst>
          </p:cNvPr>
          <p:cNvSpPr/>
          <p:nvPr/>
        </p:nvSpPr>
        <p:spPr>
          <a:xfrm>
            <a:off x="2487373" y="4303345"/>
            <a:ext cx="4125131"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CEC6336-0E12-4CE1-8A27-42E8A41EF4E3}"/>
              </a:ext>
            </a:extLst>
          </p:cNvPr>
          <p:cNvSpPr/>
          <p:nvPr/>
        </p:nvSpPr>
        <p:spPr>
          <a:xfrm>
            <a:off x="4412489" y="1278718"/>
            <a:ext cx="2200017"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B4A592F-FA2D-40AC-8099-8DC3D21413BC}"/>
              </a:ext>
            </a:extLst>
          </p:cNvPr>
          <p:cNvSpPr/>
          <p:nvPr/>
        </p:nvSpPr>
        <p:spPr>
          <a:xfrm>
            <a:off x="2487374" y="1755648"/>
            <a:ext cx="1844563" cy="24680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4AAD7C3-AF75-4CFE-A4FE-315F068028C0}"/>
              </a:ext>
            </a:extLst>
          </p:cNvPr>
          <p:cNvSpPr/>
          <p:nvPr/>
        </p:nvSpPr>
        <p:spPr>
          <a:xfrm>
            <a:off x="505402" y="1755648"/>
            <a:ext cx="1879649" cy="24680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B9476BB-0530-4AF2-AC98-9AC6185B588A}"/>
              </a:ext>
            </a:extLst>
          </p:cNvPr>
          <p:cNvSpPr/>
          <p:nvPr/>
        </p:nvSpPr>
        <p:spPr>
          <a:xfrm>
            <a:off x="495300" y="4300679"/>
            <a:ext cx="1884308"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FBB84F2-6388-46ED-9DDE-039CFC0A27EE}"/>
              </a:ext>
            </a:extLst>
          </p:cNvPr>
          <p:cNvSpPr/>
          <p:nvPr/>
        </p:nvSpPr>
        <p:spPr>
          <a:xfrm>
            <a:off x="495300" y="7345686"/>
            <a:ext cx="6117205" cy="18363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8C9D8F6-A65D-4938-B1ED-31FE903E2797}"/>
              </a:ext>
            </a:extLst>
          </p:cNvPr>
          <p:cNvSpPr/>
          <p:nvPr/>
        </p:nvSpPr>
        <p:spPr>
          <a:xfrm>
            <a:off x="4964220" y="9239802"/>
            <a:ext cx="1648286"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B7671E2-4B38-48A3-94C4-B06065B375E7}"/>
              </a:ext>
            </a:extLst>
          </p:cNvPr>
          <p:cNvSpPr/>
          <p:nvPr/>
        </p:nvSpPr>
        <p:spPr>
          <a:xfrm>
            <a:off x="2487374" y="9239802"/>
            <a:ext cx="2414166"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852B7FC-984F-4604-84A9-805C731CA421}"/>
              </a:ext>
            </a:extLst>
          </p:cNvPr>
          <p:cNvSpPr/>
          <p:nvPr/>
        </p:nvSpPr>
        <p:spPr>
          <a:xfrm>
            <a:off x="500744" y="9239802"/>
            <a:ext cx="1884308"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0873F889-7C67-426A-B05C-93FDC7273DFF}"/>
              </a:ext>
            </a:extLst>
          </p:cNvPr>
          <p:cNvCxnSpPr/>
          <p:nvPr/>
        </p:nvCxnSpPr>
        <p:spPr>
          <a:xfrm>
            <a:off x="500743" y="3219716"/>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69E0E8E-0DCA-4409-96E9-0020DBB787F7}"/>
              </a:ext>
            </a:extLst>
          </p:cNvPr>
          <p:cNvSpPr/>
          <p:nvPr/>
        </p:nvSpPr>
        <p:spPr>
          <a:xfrm>
            <a:off x="2487374" y="3219716"/>
            <a:ext cx="1844563" cy="938719"/>
          </a:xfrm>
          <a:prstGeom prst="rect">
            <a:avLst/>
          </a:prstGeom>
        </p:spPr>
        <p:txBody>
          <a:bodyPr wrap="square">
            <a:spAutoFit/>
          </a:bodyPr>
          <a:lstStyle/>
          <a:p>
            <a:pPr algn="ctr"/>
            <a:r>
              <a:rPr lang="en-GB" sz="1100" dirty="0">
                <a:latin typeface="Comic Sans MS" panose="030F0702030302020204" pitchFamily="66" charset="0"/>
              </a:rPr>
              <a:t>Sneaky Poo loves to play hiding games. His favourite hiding places are in Joes stomach, and his underwear!</a:t>
            </a:r>
          </a:p>
        </p:txBody>
      </p:sp>
      <p:cxnSp>
        <p:nvCxnSpPr>
          <p:cNvPr id="55" name="Straight Connector 54">
            <a:extLst>
              <a:ext uri="{FF2B5EF4-FFF2-40B4-BE49-F238E27FC236}">
                <a16:creationId xmlns:a16="http://schemas.microsoft.com/office/drawing/2014/main" id="{8C15200F-C30B-4698-B6CB-5CD1944C50B8}"/>
              </a:ext>
            </a:extLst>
          </p:cNvPr>
          <p:cNvCxnSpPr>
            <a:cxnSpLocks/>
          </p:cNvCxnSpPr>
          <p:nvPr/>
        </p:nvCxnSpPr>
        <p:spPr>
          <a:xfrm>
            <a:off x="2487374" y="3219716"/>
            <a:ext cx="1844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803F1971-D0C0-4361-ACEE-91E29295A566}"/>
              </a:ext>
            </a:extLst>
          </p:cNvPr>
          <p:cNvSpPr/>
          <p:nvPr/>
        </p:nvSpPr>
        <p:spPr>
          <a:xfrm>
            <a:off x="4412489" y="2401691"/>
            <a:ext cx="2200016" cy="1785104"/>
          </a:xfrm>
          <a:prstGeom prst="rect">
            <a:avLst/>
          </a:prstGeom>
        </p:spPr>
        <p:txBody>
          <a:bodyPr wrap="square">
            <a:spAutoFit/>
          </a:bodyPr>
          <a:lstStyle/>
          <a:p>
            <a:pPr algn="ctr"/>
            <a:r>
              <a:rPr lang="en-GB" sz="1100" dirty="0">
                <a:latin typeface="Comic Sans MS" panose="030F0702030302020204" pitchFamily="66" charset="0"/>
              </a:rPr>
              <a:t>Joe’s friends have been saying he smells, but Sneaky Poo is the smelly one! Joe’s parents have been getting upset when Sneaky Poo makes a mess in Joe’s underwear.  Everybody blames Joe, but Sneaky Poo never gets into trouble. Joe decides he wants to get back in charge of Sneaky Poo!</a:t>
            </a:r>
          </a:p>
        </p:txBody>
      </p:sp>
      <p:cxnSp>
        <p:nvCxnSpPr>
          <p:cNvPr id="58" name="Straight Connector 57">
            <a:extLst>
              <a:ext uri="{FF2B5EF4-FFF2-40B4-BE49-F238E27FC236}">
                <a16:creationId xmlns:a16="http://schemas.microsoft.com/office/drawing/2014/main" id="{E2718FF2-07B3-44DB-8757-52334072B657}"/>
              </a:ext>
            </a:extLst>
          </p:cNvPr>
          <p:cNvCxnSpPr>
            <a:cxnSpLocks/>
          </p:cNvCxnSpPr>
          <p:nvPr/>
        </p:nvCxnSpPr>
        <p:spPr>
          <a:xfrm>
            <a:off x="4399175" y="2401691"/>
            <a:ext cx="2200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hought Bubble: Cloud 59">
            <a:extLst>
              <a:ext uri="{FF2B5EF4-FFF2-40B4-BE49-F238E27FC236}">
                <a16:creationId xmlns:a16="http://schemas.microsoft.com/office/drawing/2014/main" id="{13D34BA6-516D-46BB-ACBF-5D8FE4134725}"/>
              </a:ext>
            </a:extLst>
          </p:cNvPr>
          <p:cNvSpPr/>
          <p:nvPr/>
        </p:nvSpPr>
        <p:spPr>
          <a:xfrm flipH="1">
            <a:off x="3916548" y="1359012"/>
            <a:ext cx="1075582" cy="841593"/>
          </a:xfrm>
          <a:prstGeom prst="cloudCallout">
            <a:avLst>
              <a:gd name="adj1" fmla="val -31037"/>
              <a:gd name="adj2" fmla="val 7277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FCCD182-645F-400A-A4D8-08871ABB1A62}"/>
              </a:ext>
            </a:extLst>
          </p:cNvPr>
          <p:cNvSpPr txBox="1"/>
          <p:nvPr/>
        </p:nvSpPr>
        <p:spPr>
          <a:xfrm>
            <a:off x="4121054" y="1491600"/>
            <a:ext cx="909850" cy="584775"/>
          </a:xfrm>
          <a:prstGeom prst="rect">
            <a:avLst/>
          </a:prstGeom>
          <a:noFill/>
        </p:spPr>
        <p:txBody>
          <a:bodyPr wrap="square" rtlCol="0">
            <a:spAutoFit/>
          </a:bodyPr>
          <a:lstStyle/>
          <a:p>
            <a:r>
              <a:rPr lang="en-GB" sz="800" dirty="0">
                <a:latin typeface="Comic Sans MS" panose="030F0702030302020204" pitchFamily="66" charset="0"/>
              </a:rPr>
              <a:t>Joe feels upset because people are blaming him</a:t>
            </a:r>
            <a:r>
              <a:rPr lang="en-GB" sz="800" dirty="0"/>
              <a:t>.</a:t>
            </a:r>
          </a:p>
        </p:txBody>
      </p:sp>
      <p:cxnSp>
        <p:nvCxnSpPr>
          <p:cNvPr id="62" name="Straight Connector 61">
            <a:extLst>
              <a:ext uri="{FF2B5EF4-FFF2-40B4-BE49-F238E27FC236}">
                <a16:creationId xmlns:a16="http://schemas.microsoft.com/office/drawing/2014/main" id="{A601C163-FEE1-4B3B-8F30-DA20BF4D451F}"/>
              </a:ext>
            </a:extLst>
          </p:cNvPr>
          <p:cNvCxnSpPr/>
          <p:nvPr/>
        </p:nvCxnSpPr>
        <p:spPr>
          <a:xfrm>
            <a:off x="495300" y="6289404"/>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1BE8B4-2D96-4E9A-8D6C-CFC2EC4F4EAF}"/>
              </a:ext>
            </a:extLst>
          </p:cNvPr>
          <p:cNvCxnSpPr>
            <a:cxnSpLocks/>
          </p:cNvCxnSpPr>
          <p:nvPr/>
        </p:nvCxnSpPr>
        <p:spPr>
          <a:xfrm>
            <a:off x="2487373" y="6112352"/>
            <a:ext cx="41118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row: Right 66">
            <a:extLst>
              <a:ext uri="{FF2B5EF4-FFF2-40B4-BE49-F238E27FC236}">
                <a16:creationId xmlns:a16="http://schemas.microsoft.com/office/drawing/2014/main" id="{594C9864-733D-4425-8DC1-349F200EE17F}"/>
              </a:ext>
            </a:extLst>
          </p:cNvPr>
          <p:cNvSpPr/>
          <p:nvPr/>
        </p:nvSpPr>
        <p:spPr>
          <a:xfrm>
            <a:off x="1795837" y="7660792"/>
            <a:ext cx="577539" cy="177052"/>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C8C37BE7-9917-45C3-B926-C2911EE055C9}"/>
              </a:ext>
            </a:extLst>
          </p:cNvPr>
          <p:cNvCxnSpPr>
            <a:cxnSpLocks/>
          </p:cNvCxnSpPr>
          <p:nvPr/>
        </p:nvCxnSpPr>
        <p:spPr>
          <a:xfrm flipV="1">
            <a:off x="495300" y="8139550"/>
            <a:ext cx="6103891" cy="27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26ECF1CC-9DD6-468C-84AF-89F13EB18807}"/>
              </a:ext>
            </a:extLst>
          </p:cNvPr>
          <p:cNvGrpSpPr/>
          <p:nvPr/>
        </p:nvGrpSpPr>
        <p:grpSpPr>
          <a:xfrm>
            <a:off x="1887998" y="9050885"/>
            <a:ext cx="1279335" cy="754851"/>
            <a:chOff x="611954" y="9947740"/>
            <a:chExt cx="1326983" cy="745277"/>
          </a:xfrm>
        </p:grpSpPr>
        <p:sp>
          <p:nvSpPr>
            <p:cNvPr id="66" name="Speech Bubble: Oval 65">
              <a:extLst>
                <a:ext uri="{FF2B5EF4-FFF2-40B4-BE49-F238E27FC236}">
                  <a16:creationId xmlns:a16="http://schemas.microsoft.com/office/drawing/2014/main" id="{2E4D400D-BDFF-4E4E-AB84-79CEC3B03501}"/>
                </a:ext>
              </a:extLst>
            </p:cNvPr>
            <p:cNvSpPr/>
            <p:nvPr/>
          </p:nvSpPr>
          <p:spPr>
            <a:xfrm>
              <a:off x="611954" y="9947740"/>
              <a:ext cx="1326983" cy="745277"/>
            </a:xfrm>
            <a:prstGeom prst="wedgeEllipseCallou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B3CC308C-9C76-41CA-956A-D2F36F22E733}"/>
                </a:ext>
              </a:extLst>
            </p:cNvPr>
            <p:cNvSpPr txBox="1"/>
            <p:nvPr/>
          </p:nvSpPr>
          <p:spPr>
            <a:xfrm>
              <a:off x="677819" y="10073129"/>
              <a:ext cx="1247419" cy="523220"/>
            </a:xfrm>
            <a:prstGeom prst="rect">
              <a:avLst/>
            </a:prstGeom>
            <a:noFill/>
          </p:spPr>
          <p:txBody>
            <a:bodyPr wrap="square" rtlCol="0">
              <a:spAutoFit/>
            </a:bodyPr>
            <a:lstStyle/>
            <a:p>
              <a:r>
                <a:rPr lang="en-GB" sz="700" dirty="0"/>
                <a:t>Tip: You could time yourself to see how quickly you can go to the toilet and try to beat your time.</a:t>
              </a:r>
            </a:p>
          </p:txBody>
        </p:sp>
      </p:grpSp>
      <p:cxnSp>
        <p:nvCxnSpPr>
          <p:cNvPr id="73" name="Straight Connector 72">
            <a:extLst>
              <a:ext uri="{FF2B5EF4-FFF2-40B4-BE49-F238E27FC236}">
                <a16:creationId xmlns:a16="http://schemas.microsoft.com/office/drawing/2014/main" id="{5E2813A5-B634-4D80-896E-DE16C43E36EB}"/>
              </a:ext>
            </a:extLst>
          </p:cNvPr>
          <p:cNvCxnSpPr/>
          <p:nvPr/>
        </p:nvCxnSpPr>
        <p:spPr>
          <a:xfrm>
            <a:off x="509730" y="10195512"/>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1AD5D77-5E27-4413-B981-0CB852529514}"/>
              </a:ext>
            </a:extLst>
          </p:cNvPr>
          <p:cNvCxnSpPr>
            <a:cxnSpLocks/>
          </p:cNvCxnSpPr>
          <p:nvPr/>
        </p:nvCxnSpPr>
        <p:spPr>
          <a:xfrm>
            <a:off x="2502340" y="9965847"/>
            <a:ext cx="239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4A64E6-95E5-4BFC-9EAC-24E06252C68A}"/>
              </a:ext>
            </a:extLst>
          </p:cNvPr>
          <p:cNvCxnSpPr>
            <a:cxnSpLocks/>
          </p:cNvCxnSpPr>
          <p:nvPr/>
        </p:nvCxnSpPr>
        <p:spPr>
          <a:xfrm>
            <a:off x="4964220" y="10012795"/>
            <a:ext cx="16349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Explosion: 8 Points 77">
            <a:extLst>
              <a:ext uri="{FF2B5EF4-FFF2-40B4-BE49-F238E27FC236}">
                <a16:creationId xmlns:a16="http://schemas.microsoft.com/office/drawing/2014/main" id="{42C9F523-330A-45F0-BC81-A9AD88898BF8}"/>
              </a:ext>
            </a:extLst>
          </p:cNvPr>
          <p:cNvSpPr/>
          <p:nvPr/>
        </p:nvSpPr>
        <p:spPr>
          <a:xfrm rot="1074062">
            <a:off x="5249977" y="4153262"/>
            <a:ext cx="1428816" cy="1145007"/>
          </a:xfrm>
          <a:prstGeom prst="irregularSeal1">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clip art sad cartoon boy">
            <a:hlinkClick r:id="rId9"/>
            <a:extLst>
              <a:ext uri="{FF2B5EF4-FFF2-40B4-BE49-F238E27FC236}">
                <a16:creationId xmlns:a16="http://schemas.microsoft.com/office/drawing/2014/main" id="{CE477171-F019-472A-AF0F-02CD13D59D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584" y="1796360"/>
            <a:ext cx="708351" cy="1313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ipart poop emoji">
            <a:hlinkClick r:id="rId7"/>
            <a:extLst>
              <a:ext uri="{FF2B5EF4-FFF2-40B4-BE49-F238E27FC236}">
                <a16:creationId xmlns:a16="http://schemas.microsoft.com/office/drawing/2014/main" id="{D18C384E-7DFF-41EF-8BD5-F5F85F2FE82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33" r="22457"/>
          <a:stretch/>
        </p:blipFill>
        <p:spPr bwMode="auto">
          <a:xfrm>
            <a:off x="1581349" y="2621215"/>
            <a:ext cx="558215" cy="54184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FE3D4F5D-3E9B-413F-ACBA-80DDEE1840A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0612"/>
          <a:stretch/>
        </p:blipFill>
        <p:spPr>
          <a:xfrm>
            <a:off x="3353238" y="2412862"/>
            <a:ext cx="884056" cy="790242"/>
          </a:xfrm>
          <a:prstGeom prst="rect">
            <a:avLst/>
          </a:prstGeom>
        </p:spPr>
      </p:pic>
      <p:pic>
        <p:nvPicPr>
          <p:cNvPr id="87" name="Picture 2" descr="Image result for clip art sad cartoon boy">
            <a:hlinkClick r:id="rId9"/>
            <a:extLst>
              <a:ext uri="{FF2B5EF4-FFF2-40B4-BE49-F238E27FC236}">
                <a16:creationId xmlns:a16="http://schemas.microsoft.com/office/drawing/2014/main" id="{AE6F3D45-8105-41D8-A338-AE248642B4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6283" y="1687413"/>
            <a:ext cx="354731" cy="6579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97F3C7F2-F6ED-482E-AC27-24286BFF2602}"/>
              </a:ext>
            </a:extLst>
          </p:cNvPr>
          <p:cNvPicPr>
            <a:picLocks noChangeAspect="1"/>
          </p:cNvPicPr>
          <p:nvPr/>
        </p:nvPicPr>
        <p:blipFill rotWithShape="1">
          <a:blip r:embed="rId12">
            <a:extLst>
              <a:ext uri="{28A0092B-C50C-407E-A947-70E740481C1C}">
                <a14:useLocalDpi xmlns:a14="http://schemas.microsoft.com/office/drawing/2010/main" val="0"/>
              </a:ext>
            </a:extLst>
          </a:blip>
          <a:srcRect r="67048"/>
          <a:stretch/>
        </p:blipFill>
        <p:spPr>
          <a:xfrm flipH="1">
            <a:off x="5745685" y="1329559"/>
            <a:ext cx="354731" cy="1032291"/>
          </a:xfrm>
          <a:prstGeom prst="rect">
            <a:avLst/>
          </a:prstGeom>
        </p:spPr>
      </p:pic>
      <p:pic>
        <p:nvPicPr>
          <p:cNvPr id="90" name="Picture 89" descr="A picture containing clipart&#10;&#10;Description automatically generated">
            <a:extLst>
              <a:ext uri="{FF2B5EF4-FFF2-40B4-BE49-F238E27FC236}">
                <a16:creationId xmlns:a16="http://schemas.microsoft.com/office/drawing/2014/main" id="{26764DE1-0284-4645-8811-30FF4C4CED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152" y="5443225"/>
            <a:ext cx="1190937" cy="690340"/>
          </a:xfrm>
          <a:prstGeom prst="rect">
            <a:avLst/>
          </a:prstGeom>
        </p:spPr>
      </p:pic>
      <p:pic>
        <p:nvPicPr>
          <p:cNvPr id="1032" name="Picture 8" descr="Image result for clip art vegetables">
            <a:hlinkClick r:id="rId14"/>
            <a:extLst>
              <a:ext uri="{FF2B5EF4-FFF2-40B4-BE49-F238E27FC236}">
                <a16:creationId xmlns:a16="http://schemas.microsoft.com/office/drawing/2014/main" id="{10C3A728-9472-4A4E-9277-A25D1FF4E9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427" y="4417516"/>
            <a:ext cx="1324835" cy="81808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a:extLst>
              <a:ext uri="{FF2B5EF4-FFF2-40B4-BE49-F238E27FC236}">
                <a16:creationId xmlns:a16="http://schemas.microsoft.com/office/drawing/2014/main" id="{E0013DFA-0EAE-42C7-BF29-A6983A6D639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49862" y="5104855"/>
            <a:ext cx="840249" cy="840249"/>
          </a:xfrm>
          <a:prstGeom prst="rect">
            <a:avLst/>
          </a:prstGeom>
        </p:spPr>
      </p:pic>
      <p:pic>
        <p:nvPicPr>
          <p:cNvPr id="1034" name="Picture 10" descr="Image result for clip art breakfast">
            <a:hlinkClick r:id="rId17"/>
            <a:extLst>
              <a:ext uri="{FF2B5EF4-FFF2-40B4-BE49-F238E27FC236}">
                <a16:creationId xmlns:a16="http://schemas.microsoft.com/office/drawing/2014/main" id="{293C6164-7496-49C0-A5F1-DB864AC1E54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4559" y="4858203"/>
            <a:ext cx="1110464" cy="1107996"/>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42C29C3A-D459-4B5D-9DCA-D8E6AB3DCC0D}"/>
              </a:ext>
            </a:extLst>
          </p:cNvPr>
          <p:cNvSpPr txBox="1"/>
          <p:nvPr/>
        </p:nvSpPr>
        <p:spPr>
          <a:xfrm rot="1601018">
            <a:off x="5446979" y="4475494"/>
            <a:ext cx="1090937" cy="461665"/>
          </a:xfrm>
          <a:prstGeom prst="rect">
            <a:avLst/>
          </a:prstGeom>
          <a:noFill/>
        </p:spPr>
        <p:txBody>
          <a:bodyPr wrap="square" rtlCol="0">
            <a:spAutoFit/>
          </a:bodyPr>
          <a:lstStyle/>
          <a:p>
            <a:r>
              <a:rPr lang="en-GB" sz="800" dirty="0"/>
              <a:t>Joe knows that he will beat Sneaky Poo with lots of practice!</a:t>
            </a:r>
          </a:p>
        </p:txBody>
      </p:sp>
      <p:pic>
        <p:nvPicPr>
          <p:cNvPr id="1038" name="Picture 14" descr="Image result for clip art spiderman">
            <a:hlinkClick r:id="rId19"/>
            <a:extLst>
              <a:ext uri="{FF2B5EF4-FFF2-40B4-BE49-F238E27FC236}">
                <a16:creationId xmlns:a16="http://schemas.microsoft.com/office/drawing/2014/main" id="{E3005922-710B-40FE-B76B-B77692574C0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6077" y="7383962"/>
            <a:ext cx="769858" cy="72751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A close up of a logo&#10;&#10;Description automatically generated">
            <a:extLst>
              <a:ext uri="{FF2B5EF4-FFF2-40B4-BE49-F238E27FC236}">
                <a16:creationId xmlns:a16="http://schemas.microsoft.com/office/drawing/2014/main" id="{DA3A86AA-D4FE-4981-A240-14061A5B8A1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54227" y="9313053"/>
            <a:ext cx="758393" cy="821593"/>
          </a:xfrm>
          <a:prstGeom prst="rect">
            <a:avLst/>
          </a:prstGeom>
        </p:spPr>
      </p:pic>
      <p:pic>
        <p:nvPicPr>
          <p:cNvPr id="1025" name="Picture 1024">
            <a:extLst>
              <a:ext uri="{FF2B5EF4-FFF2-40B4-BE49-F238E27FC236}">
                <a16:creationId xmlns:a16="http://schemas.microsoft.com/office/drawing/2014/main" id="{931BBECE-9955-4D55-8F50-511E86A9892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990" t="6898" r="26852" b="4682"/>
          <a:stretch/>
        </p:blipFill>
        <p:spPr>
          <a:xfrm>
            <a:off x="4104207" y="9256877"/>
            <a:ext cx="785904" cy="690760"/>
          </a:xfrm>
          <a:prstGeom prst="rect">
            <a:avLst/>
          </a:prstGeom>
        </p:spPr>
      </p:pic>
      <p:pic>
        <p:nvPicPr>
          <p:cNvPr id="1035" name="Picture 1034">
            <a:extLst>
              <a:ext uri="{FF2B5EF4-FFF2-40B4-BE49-F238E27FC236}">
                <a16:creationId xmlns:a16="http://schemas.microsoft.com/office/drawing/2014/main" id="{A39222A2-1156-447A-BB16-79F1AE46EDCB}"/>
              </a:ext>
            </a:extLst>
          </p:cNvPr>
          <p:cNvPicPr>
            <a:picLocks noChangeAspect="1"/>
          </p:cNvPicPr>
          <p:nvPr/>
        </p:nvPicPr>
        <p:blipFill rotWithShape="1">
          <a:blip r:embed="rId23"/>
          <a:srcRect l="792" b="13893"/>
          <a:stretch/>
        </p:blipFill>
        <p:spPr>
          <a:xfrm>
            <a:off x="5445565" y="9299598"/>
            <a:ext cx="752838" cy="634484"/>
          </a:xfrm>
          <a:prstGeom prst="rect">
            <a:avLst/>
          </a:prstGeom>
        </p:spPr>
      </p:pic>
      <p:pic>
        <p:nvPicPr>
          <p:cNvPr id="1039" name="Picture 1038" descr="A picture containing clipart&#10;&#10;Description automatically generated">
            <a:extLst>
              <a:ext uri="{FF2B5EF4-FFF2-40B4-BE49-F238E27FC236}">
                <a16:creationId xmlns:a16="http://schemas.microsoft.com/office/drawing/2014/main" id="{D73FF34A-7364-4376-B35C-FA528AE7E34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16744" y="9252639"/>
            <a:ext cx="661001" cy="688041"/>
          </a:xfrm>
          <a:prstGeom prst="rect">
            <a:avLst/>
          </a:prstGeom>
        </p:spPr>
      </p:pic>
      <p:sp>
        <p:nvSpPr>
          <p:cNvPr id="1040" name="TextBox 1039">
            <a:extLst>
              <a:ext uri="{FF2B5EF4-FFF2-40B4-BE49-F238E27FC236}">
                <a16:creationId xmlns:a16="http://schemas.microsoft.com/office/drawing/2014/main" id="{266E2417-68ED-49FC-B2F7-EABA426875EE}"/>
              </a:ext>
            </a:extLst>
          </p:cNvPr>
          <p:cNvSpPr txBox="1"/>
          <p:nvPr/>
        </p:nvSpPr>
        <p:spPr>
          <a:xfrm>
            <a:off x="477707" y="1110013"/>
            <a:ext cx="4275546" cy="646331"/>
          </a:xfrm>
          <a:prstGeom prst="rect">
            <a:avLst/>
          </a:prstGeom>
          <a:noFill/>
        </p:spPr>
        <p:txBody>
          <a:bodyPr wrap="square" rtlCol="0">
            <a:spAutoFit/>
          </a:bodyPr>
          <a:lstStyle/>
          <a:p>
            <a:r>
              <a:rPr lang="en-GB" u="sng" dirty="0">
                <a:latin typeface="Comic Sans MS" panose="030F0702030302020204" pitchFamily="66" charset="0"/>
              </a:rPr>
              <a:t>The Sneaky Poo Comic: Beating Sneaky Poo</a:t>
            </a:r>
          </a:p>
        </p:txBody>
      </p:sp>
      <p:sp>
        <p:nvSpPr>
          <p:cNvPr id="64" name="Slide Number Placeholder 7">
            <a:extLst>
              <a:ext uri="{FF2B5EF4-FFF2-40B4-BE49-F238E27FC236}">
                <a16:creationId xmlns:a16="http://schemas.microsoft.com/office/drawing/2014/main" id="{23FA1EE9-8845-40CF-85A3-FA7EC889286E}"/>
              </a:ext>
            </a:extLst>
          </p:cNvPr>
          <p:cNvSpPr txBox="1">
            <a:spLocks/>
          </p:cNvSpPr>
          <p:nvPr/>
        </p:nvSpPr>
        <p:spPr>
          <a:xfrm>
            <a:off x="1752007" y="1405623"/>
            <a:ext cx="362926" cy="35160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11</a:t>
            </a:fld>
            <a:endParaRPr lang="en-GB" dirty="0">
              <a:solidFill>
                <a:schemeClr val="tx1"/>
              </a:solidFill>
            </a:endParaRPr>
          </a:p>
        </p:txBody>
      </p:sp>
      <p:sp>
        <p:nvSpPr>
          <p:cNvPr id="65" name="Oval 64">
            <a:extLst>
              <a:ext uri="{FF2B5EF4-FFF2-40B4-BE49-F238E27FC236}">
                <a16:creationId xmlns:a16="http://schemas.microsoft.com/office/drawing/2014/main" id="{4C02B2A7-EF7C-49B2-9639-797FDB3ACBD6}"/>
              </a:ext>
            </a:extLst>
          </p:cNvPr>
          <p:cNvSpPr/>
          <p:nvPr/>
        </p:nvSpPr>
        <p:spPr>
          <a:xfrm>
            <a:off x="1840127" y="1466325"/>
            <a:ext cx="244941" cy="2352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28A716C-9CD3-4A03-8518-4DA207ACD46B}"/>
              </a:ext>
            </a:extLst>
          </p:cNvPr>
          <p:cNvSpPr/>
          <p:nvPr/>
        </p:nvSpPr>
        <p:spPr>
          <a:xfrm>
            <a:off x="2066668" y="1408632"/>
            <a:ext cx="1879649" cy="461665"/>
          </a:xfrm>
          <a:prstGeom prst="rect">
            <a:avLst/>
          </a:prstGeom>
        </p:spPr>
        <p:txBody>
          <a:bodyPr wrap="square">
            <a:spAutoFit/>
          </a:bodyPr>
          <a:lstStyle/>
          <a:p>
            <a:r>
              <a:rPr lang="en-US" sz="600" i="1" dirty="0"/>
              <a:t>Special acknowledgements to Michael White. Work adapted from </a:t>
            </a:r>
            <a:r>
              <a:rPr lang="en-GB" sz="600" dirty="0"/>
              <a:t>‘Beating Sneaky Poo’ leaflet published by Dulwich Centre Publications ©(available online)</a:t>
            </a:r>
            <a:endParaRPr lang="en-GB" sz="600" u="sng" dirty="0">
              <a:solidFill>
                <a:srgbClr val="0070C0"/>
              </a:solidFill>
            </a:endParaRPr>
          </a:p>
          <a:p>
            <a:endParaRPr lang="en-GB" sz="600" i="1" dirty="0"/>
          </a:p>
        </p:txBody>
      </p:sp>
      <p:sp>
        <p:nvSpPr>
          <p:cNvPr id="69" name="Footer Placeholder 5">
            <a:extLst>
              <a:ext uri="{FF2B5EF4-FFF2-40B4-BE49-F238E27FC236}">
                <a16:creationId xmlns:a16="http://schemas.microsoft.com/office/drawing/2014/main" id="{38E2A06E-4FA2-4CA2-9DC9-82CF1771D0BE}"/>
              </a:ext>
            </a:extLst>
          </p:cNvPr>
          <p:cNvSpPr txBox="1">
            <a:spLocks/>
          </p:cNvSpPr>
          <p:nvPr/>
        </p:nvSpPr>
        <p:spPr>
          <a:xfrm>
            <a:off x="857251" y="11176139"/>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8144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ria.Langdrige.XFPH-TR\AppData\Local\Microsoft\Windows\Temporary Internet Files\Content.IE5\CG2LTGSL\Stitch_(Lilo_&amp;_Stitch).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67" y="9029242"/>
            <a:ext cx="726716" cy="10041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ia.Langdrige.XFPH-TR\AppData\Local\Microsoft\Windows\Temporary Internet Files\Content.IE5\CG2LTGSL\PAWPatrol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8984068"/>
            <a:ext cx="1257300" cy="10692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Content Placeholder 3" descr="e3e4f08d25e73d1b9ce4be1aa159c7e8.jpg"/>
          <p:cNvPicPr>
            <a:picLocks noChangeAspect="1"/>
          </p:cNvPicPr>
          <p:nvPr/>
        </p:nvPicPr>
        <p:blipFill rotWithShape="1">
          <a:blip r:embed="rId5">
            <a:extLst>
              <a:ext uri="{28A0092B-C50C-407E-A947-70E740481C1C}">
                <a14:useLocalDpi xmlns:a14="http://schemas.microsoft.com/office/drawing/2010/main" val="0"/>
              </a:ext>
            </a:extLst>
          </a:blip>
          <a:srcRect l="2271" r="190"/>
          <a:stretch/>
        </p:blipFill>
        <p:spPr bwMode="auto">
          <a:xfrm>
            <a:off x="0" y="1892942"/>
            <a:ext cx="6858000" cy="601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0" y="7758981"/>
            <a:ext cx="685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1400" i="1" dirty="0"/>
              <a:t>Colour in the smiley faces, the date, and time of each goal achieved.</a:t>
            </a:r>
          </a:p>
        </p:txBody>
      </p:sp>
      <p:sp>
        <p:nvSpPr>
          <p:cNvPr id="2" name="TextBox 1"/>
          <p:cNvSpPr txBox="1"/>
          <p:nvPr/>
        </p:nvSpPr>
        <p:spPr>
          <a:xfrm>
            <a:off x="1257300" y="1390408"/>
            <a:ext cx="4343400" cy="415498"/>
          </a:xfrm>
          <a:prstGeom prst="rect">
            <a:avLst/>
          </a:prstGeom>
          <a:noFill/>
        </p:spPr>
        <p:txBody>
          <a:bodyPr wrap="square" rtlCol="0">
            <a:spAutoFit/>
          </a:bodyPr>
          <a:lstStyle/>
          <a:p>
            <a:pPr algn="ctr"/>
            <a:r>
              <a:rPr lang="en-GB" sz="2100" u="sng" dirty="0"/>
              <a:t>Reward Chart</a:t>
            </a:r>
          </a:p>
        </p:txBody>
      </p:sp>
      <p:sp>
        <p:nvSpPr>
          <p:cNvPr id="4" name="TextBox 3"/>
          <p:cNvSpPr txBox="1"/>
          <p:nvPr/>
        </p:nvSpPr>
        <p:spPr>
          <a:xfrm>
            <a:off x="932508" y="9029242"/>
            <a:ext cx="4878284" cy="954107"/>
          </a:xfrm>
          <a:prstGeom prst="rect">
            <a:avLst/>
          </a:prstGeom>
          <a:solidFill>
            <a:srgbClr val="FFFF00">
              <a:alpha val="10000"/>
            </a:srgbClr>
          </a:solidFill>
        </p:spPr>
        <p:txBody>
          <a:bodyPr wrap="square" rtlCol="0">
            <a:spAutoFit/>
          </a:bodyPr>
          <a:lstStyle/>
          <a:p>
            <a:r>
              <a:rPr lang="en-GB" sz="1400" dirty="0"/>
              <a:t>Tip: Above is an example of a toileting reward chat. These charts are more fun and beneficial if you design it with the child, and tailor it based on what they like . For example, you could design a reward chat with a theme of ‘Paw Patrol’, or ‘Marvel’. </a:t>
            </a:r>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4232114" y="1376113"/>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z="1000" smtClean="0">
                <a:solidFill>
                  <a:schemeClr val="tx1"/>
                </a:solidFill>
              </a:rPr>
              <a:pPr/>
              <a:t>12</a:t>
            </a:fld>
            <a:endParaRPr lang="en-GB" sz="1000"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4232114" y="1456867"/>
            <a:ext cx="325065" cy="340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5" name="Picture 4" descr="C:\Users\Maria.Langdrige\AppData\Local\Microsoft\Windows\Temporary Internet Files\Content.IE5\URZJFUDR\vector_marvel_logos_by_sand3-d5d8wuh[1].jpg"/>
          <p:cNvPicPr>
            <a:picLocks noChangeAspect="1" noChangeArrowheads="1"/>
          </p:cNvPicPr>
          <p:nvPr/>
        </p:nvPicPr>
        <p:blipFill rotWithShape="1">
          <a:blip r:embed="rId6">
            <a:extLst>
              <a:ext uri="{28A0092B-C50C-407E-A947-70E740481C1C}">
                <a14:useLocalDpi xmlns:a14="http://schemas.microsoft.com/office/drawing/2010/main" val="0"/>
              </a:ext>
            </a:extLst>
          </a:blip>
          <a:srcRect b="65144"/>
          <a:stretch/>
        </p:blipFill>
        <p:spPr bwMode="auto">
          <a:xfrm>
            <a:off x="217667" y="10053311"/>
            <a:ext cx="3711016" cy="5664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Maria.Langdrige\AppData\Local\Microsoft\Windows\Temporary Internet Files\Content.IE5\URZJFUDR\vector_marvel_logos_by_sand3-d5d8wuh[1].jpg"/>
          <p:cNvPicPr>
            <a:picLocks noChangeAspect="1" noChangeArrowheads="1"/>
          </p:cNvPicPr>
          <p:nvPr/>
        </p:nvPicPr>
        <p:blipFill rotWithShape="1">
          <a:blip r:embed="rId6">
            <a:extLst>
              <a:ext uri="{28A0092B-C50C-407E-A947-70E740481C1C}">
                <a14:useLocalDpi xmlns:a14="http://schemas.microsoft.com/office/drawing/2010/main" val="0"/>
              </a:ext>
            </a:extLst>
          </a:blip>
          <a:srcRect l="1776" t="33912" r="28975" b="35479"/>
          <a:stretch/>
        </p:blipFill>
        <p:spPr bwMode="auto">
          <a:xfrm>
            <a:off x="3928683" y="10087043"/>
            <a:ext cx="2780875" cy="538313"/>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5">
            <a:extLst>
              <a:ext uri="{FF2B5EF4-FFF2-40B4-BE49-F238E27FC236}">
                <a16:creationId xmlns:a16="http://schemas.microsoft.com/office/drawing/2014/main" id="{EEFCB682-581B-4DA6-80AE-7E9E098A8350}"/>
              </a:ext>
            </a:extLst>
          </p:cNvPr>
          <p:cNvSpPr txBox="1">
            <a:spLocks/>
          </p:cNvSpPr>
          <p:nvPr/>
        </p:nvSpPr>
        <p:spPr>
          <a:xfrm>
            <a:off x="857251" y="1043820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4631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Maria.Langdrige\AppData\Local\Microsoft\Windows\Temporary Internet Files\Content.IE5\EB18I1EQ\supermemoria-478x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9385" y="10016059"/>
            <a:ext cx="1165827" cy="1460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ria.Langdrige\AppData\Local\Microsoft\Windows\Temporary Internet Files\Content.IE5\URZJFUDR\27605846065_3e7f3a14a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1" t="8127" r="6166" b="8914"/>
          <a:stretch/>
        </p:blipFill>
        <p:spPr bwMode="auto">
          <a:xfrm>
            <a:off x="337618" y="992340"/>
            <a:ext cx="1063653" cy="716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16566" y="961544"/>
            <a:ext cx="3958008" cy="942180"/>
          </a:xfrm>
        </p:spPr>
        <p:txBody>
          <a:bodyPr>
            <a:normAutofit/>
          </a:bodyPr>
          <a:lstStyle/>
          <a:p>
            <a:pPr algn="ctr"/>
            <a:r>
              <a:rPr lang="en-GB" sz="2100" u="sng" dirty="0"/>
              <a:t>Contents: Guided Self Help Worksheets</a:t>
            </a:r>
          </a:p>
        </p:txBody>
      </p:sp>
      <p:sp>
        <p:nvSpPr>
          <p:cNvPr id="5" name="Rectangle 4"/>
          <p:cNvSpPr/>
          <p:nvPr/>
        </p:nvSpPr>
        <p:spPr>
          <a:xfrm>
            <a:off x="238101" y="1708572"/>
            <a:ext cx="6349014" cy="646331"/>
          </a:xfrm>
          <a:prstGeom prst="rect">
            <a:avLst/>
          </a:prstGeom>
          <a:solidFill>
            <a:srgbClr val="FFFF00">
              <a:alpha val="8000"/>
            </a:srgbClr>
          </a:solidFill>
        </p:spPr>
        <p:txBody>
          <a:bodyPr wrap="square">
            <a:spAutoFit/>
          </a:bodyPr>
          <a:lstStyle/>
          <a:p>
            <a:r>
              <a:rPr lang="en-GB" u="sng" dirty="0"/>
              <a:t>Calming The Body - </a:t>
            </a:r>
            <a:r>
              <a:rPr lang="en-GB" i="1" u="sng" dirty="0"/>
              <a:t>Feeling relaxed helps when trying to pass a poo!</a:t>
            </a:r>
          </a:p>
        </p:txBody>
      </p:sp>
      <p:sp>
        <p:nvSpPr>
          <p:cNvPr id="6" name="Rectangle 5"/>
          <p:cNvSpPr/>
          <p:nvPr/>
        </p:nvSpPr>
        <p:spPr>
          <a:xfrm>
            <a:off x="237506" y="2367652"/>
            <a:ext cx="6341424" cy="3323987"/>
          </a:xfrm>
          <a:prstGeom prst="rect">
            <a:avLst/>
          </a:prstGeom>
          <a:solidFill>
            <a:srgbClr val="FFFF00">
              <a:alpha val="8000"/>
            </a:srgbClr>
          </a:solidFill>
        </p:spPr>
        <p:txBody>
          <a:bodyPr wrap="square">
            <a:spAutoFit/>
          </a:bodyPr>
          <a:lstStyle/>
          <a:p>
            <a:r>
              <a:rPr lang="en-GB" sz="1400" b="1" dirty="0"/>
              <a:t>Progressive Muscle Relaxation (PMR)………………………………………………………(See p.16) </a:t>
            </a:r>
          </a:p>
          <a:p>
            <a:r>
              <a:rPr lang="en-GB" sz="1400" dirty="0"/>
              <a:t>Muscle tension is commonly associated with stress and anxiety, it is the bodies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endParaRPr lang="en-GB" sz="1400" dirty="0"/>
          </a:p>
          <a:p>
            <a:r>
              <a:rPr lang="en-GB" sz="1400" b="1" dirty="0"/>
              <a:t>Deep Breathing.……………………………………………………………………………….....….(See p.17)</a:t>
            </a:r>
          </a:p>
          <a:p>
            <a:r>
              <a:rPr lang="en-GB" sz="1400" dirty="0"/>
              <a:t>During deep breathing your blood is oxygenated, triggering the release of endorphins, whilst also decreasing the release of stress hormones, and slowing down your heart rate.</a:t>
            </a:r>
          </a:p>
          <a:p>
            <a:endParaRPr lang="en-GB" sz="1400" dirty="0"/>
          </a:p>
        </p:txBody>
      </p:sp>
      <p:pic>
        <p:nvPicPr>
          <p:cNvPr id="8" name="Picture 4" descr="C:\Users\Maria.Langdrige\AppData\Local\Microsoft\Windows\Temporary Internet Files\Content.IE5\UV059V5Z\meditati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546" y="976574"/>
            <a:ext cx="911384" cy="9113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506" y="5808843"/>
            <a:ext cx="6317706" cy="646331"/>
          </a:xfrm>
          <a:prstGeom prst="rect">
            <a:avLst/>
          </a:prstGeom>
          <a:solidFill>
            <a:srgbClr val="FBD1FC">
              <a:alpha val="10000"/>
            </a:srgbClr>
          </a:solidFill>
        </p:spPr>
        <p:txBody>
          <a:bodyPr wrap="square">
            <a:spAutoFit/>
          </a:bodyPr>
          <a:lstStyle/>
          <a:p>
            <a:r>
              <a:rPr lang="en-GB" u="sng" dirty="0"/>
              <a:t>Calming The Mind - </a:t>
            </a:r>
            <a:r>
              <a:rPr lang="en-GB" i="1" u="sng" dirty="0"/>
              <a:t>Strategies for managing the anxiety </a:t>
            </a:r>
          </a:p>
          <a:p>
            <a:r>
              <a:rPr lang="en-GB" i="1" u="sng" dirty="0"/>
              <a:t>and stress that is often associated with soiling and constipation</a:t>
            </a:r>
          </a:p>
        </p:txBody>
      </p:sp>
      <p:sp>
        <p:nvSpPr>
          <p:cNvPr id="10" name="Rectangle 9"/>
          <p:cNvSpPr/>
          <p:nvPr/>
        </p:nvSpPr>
        <p:spPr>
          <a:xfrm>
            <a:off x="245690" y="6455174"/>
            <a:ext cx="6341424" cy="3970318"/>
          </a:xfrm>
          <a:prstGeom prst="rect">
            <a:avLst/>
          </a:prstGeom>
          <a:solidFill>
            <a:srgbClr val="FBD1FC">
              <a:alpha val="10000"/>
            </a:srgbClr>
          </a:solidFill>
        </p:spPr>
        <p:txBody>
          <a:bodyPr wrap="square">
            <a:spAutoFit/>
          </a:bodyPr>
          <a:lstStyle/>
          <a:p>
            <a:r>
              <a:rPr lang="en-GB" sz="1400" b="1" dirty="0"/>
              <a:t>Visualisation…………………………………………………………………………………...….…(see p.17)</a:t>
            </a:r>
          </a:p>
          <a:p>
            <a:r>
              <a:rPr lang="en-GB" sz="1400" dirty="0"/>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p>
          <a:p>
            <a:endParaRPr lang="en-GB" sz="1400" dirty="0"/>
          </a:p>
          <a:p>
            <a:r>
              <a:rPr lang="en-GB" sz="1400" b="1" dirty="0"/>
              <a:t>Safe Place Visualisation……………………………………………………………………………(see p.18)</a:t>
            </a:r>
          </a:p>
          <a:p>
            <a:r>
              <a:rPr lang="en-GB" sz="1400" dirty="0"/>
              <a:t>A powerful stress reduction and relaxation  tool, that can be applied at any time, in any location. </a:t>
            </a:r>
          </a:p>
          <a:p>
            <a:endParaRPr lang="en-GB" sz="1400" b="1" dirty="0"/>
          </a:p>
          <a:p>
            <a:r>
              <a:rPr lang="en-GB" sz="1400" b="1" dirty="0"/>
              <a:t>The Ladder Hierarchy……………………………………………………………………………….(See p.19)</a:t>
            </a:r>
          </a:p>
          <a:p>
            <a:r>
              <a:rPr lang="en-GB" sz="1400" dirty="0"/>
              <a:t>Help yourself to change how you cope with toileting difficulties, by gradually exposing yourself to different toileting scenarios over time.</a:t>
            </a:r>
          </a:p>
          <a:p>
            <a:endParaRPr lang="en-GB" sz="1400" dirty="0"/>
          </a:p>
          <a:p>
            <a:r>
              <a:rPr lang="en-GB" sz="1400" b="1" dirty="0"/>
              <a:t>Developing  Coping-Self Talk…………………………………………..……………………....(see p.20)</a:t>
            </a:r>
          </a:p>
          <a:p>
            <a:r>
              <a:rPr lang="en-GB" sz="1400" dirty="0"/>
              <a:t>These are phrases that you can say to yourself that are supportive.  For example “Just because it has happened before it does not mean it will happen again”</a:t>
            </a:r>
          </a:p>
          <a:p>
            <a:endParaRPr lang="en-GB" sz="1400" dirty="0"/>
          </a:p>
        </p:txBody>
      </p:sp>
      <p:sp>
        <p:nvSpPr>
          <p:cNvPr id="13" name="Slide Number Placeholder 7">
            <a:extLst>
              <a:ext uri="{FF2B5EF4-FFF2-40B4-BE49-F238E27FC236}">
                <a16:creationId xmlns:a16="http://schemas.microsoft.com/office/drawing/2014/main" id="{23FA1EE9-8845-40CF-85A3-FA7EC889286E}"/>
              </a:ext>
            </a:extLst>
          </p:cNvPr>
          <p:cNvSpPr txBox="1">
            <a:spLocks/>
          </p:cNvSpPr>
          <p:nvPr/>
        </p:nvSpPr>
        <p:spPr>
          <a:xfrm>
            <a:off x="3969520" y="1362587"/>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13</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999005" y="143381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5">
            <a:extLst>
              <a:ext uri="{FF2B5EF4-FFF2-40B4-BE49-F238E27FC236}">
                <a16:creationId xmlns:a16="http://schemas.microsoft.com/office/drawing/2014/main" id="{C29BE189-A180-45E5-B1CA-C11F4E83FAC8}"/>
              </a:ext>
            </a:extLst>
          </p:cNvPr>
          <p:cNvSpPr txBox="1">
            <a:spLocks/>
          </p:cNvSpPr>
          <p:nvPr/>
        </p:nvSpPr>
        <p:spPr>
          <a:xfrm>
            <a:off x="343907"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99327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ia.Langdrige\AppData\Local\Microsoft\Windows\Temporary Internet Files\Content.IE5\URZJFUDR\number_two_1600_clr_986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98" y="2676874"/>
            <a:ext cx="337930" cy="3187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Langdrige\AppData\Local\Microsoft\Windows\Temporary Internet Files\Content.IE5\E913N55V\4_red.p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98" y="4377187"/>
            <a:ext cx="272487" cy="34617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ia.Langdrige\AppData\Local\Microsoft\Windows\Temporary Internet Files\Content.IE5\UV059V5Z\340px-Japanese_Urban_Expwy_Sign_Number_6.svg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52" y="5823558"/>
            <a:ext cx="292487" cy="40432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aria.Langdrige\AppData\Local\Microsoft\Windows\Temporary Internet Files\Content.IE5\URZJFUDR\seven_blu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92" y="6535139"/>
            <a:ext cx="321775" cy="321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Maria.Langdrige\AppData\Local\Microsoft\Windows\Temporary Internet Files\Content.IE5\UV059V5Z\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37" y="7051289"/>
            <a:ext cx="311250" cy="33214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Maria.Langdrige\AppData\Local\Microsoft\Windows\Temporary Internet Files\Content.IE5\EB18I1EQ\number-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52" y="1462093"/>
            <a:ext cx="410559" cy="41055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aria.Langdrige\AppData\Local\Microsoft\Windows\Temporary Internet Files\Content.IE5\UV059V5Z\Number-3_(gree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1" y="3331895"/>
            <a:ext cx="629143" cy="5301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aria.Langdrige\AppData\Local\Microsoft\Windows\Temporary Internet Files\Content.IE5\UV059V5Z\number__5_by_maykahurkmans-d5f43et[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040" y="5208700"/>
            <a:ext cx="241246" cy="35936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aria.Langdrige\AppData\Local\Microsoft\Windows\Temporary Internet Files\Content.IE5\UV059V5Z\768px-Blue_circled_9.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872" y="7581344"/>
            <a:ext cx="320711" cy="320711"/>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Maria.Langdrige\AppData\Local\Microsoft\Windows\Temporary Internet Files\Content.IE5\UV059V5Z\number_one_1600_clr_987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641" y="8090691"/>
            <a:ext cx="250705" cy="2364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C:\Users\Maria.Langdrige\AppData\Local\Microsoft\Windows\Temporary Internet Files\Content.IE5\URZJFUDR\0_number_LZNQBD[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670" y="8011234"/>
            <a:ext cx="160646" cy="32129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C:\Users\Maria.Langdrige\AppData\Local\Microsoft\Windows\Temporary Internet Files\Content.IE5\EB18I1EQ\11_icon.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846" y="8414414"/>
            <a:ext cx="343213" cy="34321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Users\Maria.Langdrige\AppData\Local\Microsoft\Windows\Temporary Internet Files\Content.IE5\EB18I1EQ\325px-12_white,_yellow_rounded_rectangle.svg[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702" y="8826273"/>
            <a:ext cx="329584" cy="2535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Users\Maria.Langdrige\AppData\Local\Microsoft\Windows\Temporary Internet Files\Content.IE5\UV059V5Z\13_32087139[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8402" y="9208724"/>
            <a:ext cx="376023" cy="376023"/>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Users\Maria.Langdrige\AppData\Local\Microsoft\Windows\Temporary Internet Files\Content.IE5\UV059V5Z\Minnesota_Twins_14[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198" y="9671441"/>
            <a:ext cx="359663" cy="3596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8514" y="2415655"/>
            <a:ext cx="6667126" cy="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514" y="3100318"/>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887" y="4042014"/>
            <a:ext cx="6673753" cy="11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887" y="5051947"/>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091" y="5709315"/>
            <a:ext cx="6695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8514" y="636440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091" y="7039916"/>
            <a:ext cx="669554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514" y="74562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887" y="7956642"/>
            <a:ext cx="6660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514" y="8405316"/>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514" y="87576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7" y="9148039"/>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887" y="9630240"/>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196" y="10054768"/>
            <a:ext cx="6688444" cy="13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4302" y="1220352"/>
            <a:ext cx="6681338" cy="2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002" y="1244746"/>
            <a:ext cx="28423" cy="8786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4424" y="1287496"/>
            <a:ext cx="6303575" cy="1169551"/>
          </a:xfrm>
          <a:prstGeom prst="rect">
            <a:avLst/>
          </a:prstGeom>
        </p:spPr>
        <p:txBody>
          <a:bodyPr wrap="square">
            <a:spAutoFit/>
          </a:bodyPr>
          <a:lstStyle/>
          <a:p>
            <a:r>
              <a:rPr lang="en-GB" sz="1400" dirty="0"/>
              <a:t>Get comfortable in a distraction free environment. You can either lay down or sit upright in a chair. Closing your eyes will help you focus on the different muscle groups, but you do not have to if you don’t want to! </a:t>
            </a:r>
            <a:r>
              <a:rPr lang="en-GB" sz="1400" b="1" dirty="0"/>
              <a:t>For all steps, hold the tense position for a couple of deep breaths, or however long is comfortable for you, then relax. Repeat each step three times.</a:t>
            </a:r>
          </a:p>
        </p:txBody>
      </p:sp>
      <p:sp>
        <p:nvSpPr>
          <p:cNvPr id="14" name="Rectangle 13"/>
          <p:cNvSpPr/>
          <p:nvPr/>
        </p:nvSpPr>
        <p:spPr>
          <a:xfrm>
            <a:off x="540213" y="2417930"/>
            <a:ext cx="6317786" cy="738664"/>
          </a:xfrm>
          <a:prstGeom prst="rect">
            <a:avLst/>
          </a:prstGeom>
        </p:spPr>
        <p:txBody>
          <a:bodyPr wrap="square">
            <a:spAutoFit/>
          </a:bodyPr>
          <a:lstStyle/>
          <a:p>
            <a:r>
              <a:rPr lang="en-GB" sz="1400" dirty="0"/>
              <a:t>Draw a deep breath in through your nose and feel your abdomen rise as you fill your body with air. Then slowly exhale from your mouth, pulling your belly-button towards your spine. </a:t>
            </a:r>
          </a:p>
        </p:txBody>
      </p:sp>
      <p:sp>
        <p:nvSpPr>
          <p:cNvPr id="15" name="Rectangle 14"/>
          <p:cNvSpPr/>
          <p:nvPr/>
        </p:nvSpPr>
        <p:spPr>
          <a:xfrm>
            <a:off x="590111" y="3115650"/>
            <a:ext cx="6267888" cy="954107"/>
          </a:xfrm>
          <a:prstGeom prst="rect">
            <a:avLst/>
          </a:prstGeom>
        </p:spPr>
        <p:txBody>
          <a:bodyPr wrap="square">
            <a:spAutoFit/>
          </a:bodyPr>
          <a:lstStyle/>
          <a:p>
            <a:r>
              <a:rPr lang="en-GB" sz="1400"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16" name="Rectangle 15"/>
          <p:cNvSpPr/>
          <p:nvPr/>
        </p:nvSpPr>
        <p:spPr>
          <a:xfrm>
            <a:off x="590111" y="4095719"/>
            <a:ext cx="6267888" cy="954107"/>
          </a:xfrm>
          <a:prstGeom prst="rect">
            <a:avLst/>
          </a:prstGeom>
        </p:spPr>
        <p:txBody>
          <a:bodyPr wrap="square">
            <a:spAutoFit/>
          </a:bodyPr>
          <a:lstStyle/>
          <a:p>
            <a:r>
              <a:rPr lang="en-GB" sz="1400" dirty="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17" name="Rectangle 16"/>
          <p:cNvSpPr/>
          <p:nvPr/>
        </p:nvSpPr>
        <p:spPr>
          <a:xfrm>
            <a:off x="590112" y="5084670"/>
            <a:ext cx="6267888" cy="523220"/>
          </a:xfrm>
          <a:prstGeom prst="rect">
            <a:avLst/>
          </a:prstGeom>
        </p:spPr>
        <p:txBody>
          <a:bodyPr wrap="square">
            <a:spAutoFit/>
          </a:bodyPr>
          <a:lstStyle/>
          <a:p>
            <a:r>
              <a:rPr lang="en-GB" sz="1400" dirty="0"/>
              <a:t>Now move onto your glutes. Squeeze your buttocks muscles for a couple of deep breaths. Remember, you should only feel tension and not pain. </a:t>
            </a:r>
          </a:p>
        </p:txBody>
      </p:sp>
      <p:sp>
        <p:nvSpPr>
          <p:cNvPr id="18" name="Rectangle 17"/>
          <p:cNvSpPr/>
          <p:nvPr/>
        </p:nvSpPr>
        <p:spPr>
          <a:xfrm>
            <a:off x="590111" y="5740035"/>
            <a:ext cx="6267888" cy="523220"/>
          </a:xfrm>
          <a:prstGeom prst="rect">
            <a:avLst/>
          </a:prstGeom>
        </p:spPr>
        <p:txBody>
          <a:bodyPr wrap="square">
            <a:spAutoFit/>
          </a:bodyPr>
          <a:lstStyle/>
          <a:p>
            <a:r>
              <a:rPr lang="en-GB" sz="1400" dirty="0"/>
              <a:t>To tense your stomach and chest, pull your belly button in towards your naval as tight as you can. Breath in deeply, filling up your chest and lungs with air.</a:t>
            </a:r>
            <a:endParaRPr lang="en-GB" sz="1400" i="1" dirty="0"/>
          </a:p>
        </p:txBody>
      </p:sp>
      <p:sp>
        <p:nvSpPr>
          <p:cNvPr id="19" name="Rectangle 18"/>
          <p:cNvSpPr/>
          <p:nvPr/>
        </p:nvSpPr>
        <p:spPr>
          <a:xfrm>
            <a:off x="554425" y="6391244"/>
            <a:ext cx="6303574" cy="523220"/>
          </a:xfrm>
          <a:prstGeom prst="rect">
            <a:avLst/>
          </a:prstGeom>
        </p:spPr>
        <p:txBody>
          <a:bodyPr wrap="square">
            <a:spAutoFit/>
          </a:bodyPr>
          <a:lstStyle/>
          <a:p>
            <a:r>
              <a:rPr lang="en-GB" sz="1400" dirty="0"/>
              <a:t>Next, tense your shoulder blades and back. Push your shoulder blades backwards, as if you are trying to get them to touch. This will push your chest forwards.</a:t>
            </a:r>
          </a:p>
        </p:txBody>
      </p:sp>
      <p:sp>
        <p:nvSpPr>
          <p:cNvPr id="20" name="Rectangle 19"/>
          <p:cNvSpPr/>
          <p:nvPr/>
        </p:nvSpPr>
        <p:spPr>
          <a:xfrm>
            <a:off x="554425" y="7000131"/>
            <a:ext cx="6303574" cy="523220"/>
          </a:xfrm>
          <a:prstGeom prst="rect">
            <a:avLst/>
          </a:prstGeom>
        </p:spPr>
        <p:txBody>
          <a:bodyPr wrap="square">
            <a:spAutoFit/>
          </a:bodyPr>
          <a:lstStyle/>
          <a:p>
            <a:r>
              <a:rPr lang="en-GB" sz="1400" dirty="0"/>
              <a:t>Now tense the muscles in your shoulders as you bring your shoulders up towards your ears.</a:t>
            </a:r>
          </a:p>
        </p:txBody>
      </p:sp>
      <p:sp>
        <p:nvSpPr>
          <p:cNvPr id="25" name="Rectangle 24"/>
          <p:cNvSpPr/>
          <p:nvPr/>
        </p:nvSpPr>
        <p:spPr>
          <a:xfrm>
            <a:off x="590111" y="7490526"/>
            <a:ext cx="6267888" cy="523220"/>
          </a:xfrm>
          <a:prstGeom prst="rect">
            <a:avLst/>
          </a:prstGeom>
        </p:spPr>
        <p:txBody>
          <a:bodyPr wrap="square">
            <a:spAutoFit/>
          </a:bodyPr>
          <a:lstStyle/>
          <a:p>
            <a:r>
              <a:rPr lang="en-GB" sz="1400" dirty="0"/>
              <a:t>Be careful when tensing your neck muscles! Face forward, and </a:t>
            </a:r>
            <a:r>
              <a:rPr lang="en-GB" sz="1400" u="sng" dirty="0"/>
              <a:t>SLOWLY</a:t>
            </a:r>
            <a:r>
              <a:rPr lang="en-GB" sz="1400" dirty="0"/>
              <a:t> pull your head back to look up at the ceiling. </a:t>
            </a:r>
          </a:p>
        </p:txBody>
      </p:sp>
      <p:sp>
        <p:nvSpPr>
          <p:cNvPr id="26" name="Rectangle 25"/>
          <p:cNvSpPr/>
          <p:nvPr/>
        </p:nvSpPr>
        <p:spPr>
          <a:xfrm>
            <a:off x="590111" y="7956642"/>
            <a:ext cx="6267888" cy="523220"/>
          </a:xfrm>
          <a:prstGeom prst="rect">
            <a:avLst/>
          </a:prstGeom>
        </p:spPr>
        <p:txBody>
          <a:bodyPr wrap="square">
            <a:spAutoFit/>
          </a:bodyPr>
          <a:lstStyle/>
          <a:p>
            <a:r>
              <a:rPr lang="en-GB" sz="1400" dirty="0"/>
              <a:t>Open your mouth as wide as you can, as if you are yawning, to tense your mouth and jaw.</a:t>
            </a:r>
          </a:p>
        </p:txBody>
      </p:sp>
      <p:sp>
        <p:nvSpPr>
          <p:cNvPr id="28" name="Rectangle 27"/>
          <p:cNvSpPr/>
          <p:nvPr/>
        </p:nvSpPr>
        <p:spPr>
          <a:xfrm>
            <a:off x="590110" y="8434461"/>
            <a:ext cx="6151883" cy="307777"/>
          </a:xfrm>
          <a:prstGeom prst="rect">
            <a:avLst/>
          </a:prstGeom>
        </p:spPr>
        <p:txBody>
          <a:bodyPr wrap="square">
            <a:spAutoFit/>
          </a:bodyPr>
          <a:lstStyle/>
          <a:p>
            <a:r>
              <a:rPr lang="en-GB" sz="1400" dirty="0"/>
              <a:t>To tense your eyes and cheeks, squeeze your eyes tight shut. </a:t>
            </a:r>
          </a:p>
        </p:txBody>
      </p:sp>
      <p:sp>
        <p:nvSpPr>
          <p:cNvPr id="29" name="Rectangle 28"/>
          <p:cNvSpPr/>
          <p:nvPr/>
        </p:nvSpPr>
        <p:spPr>
          <a:xfrm>
            <a:off x="590111" y="8701919"/>
            <a:ext cx="6267888" cy="523220"/>
          </a:xfrm>
          <a:prstGeom prst="rect">
            <a:avLst/>
          </a:prstGeom>
        </p:spPr>
        <p:txBody>
          <a:bodyPr wrap="square">
            <a:spAutoFit/>
          </a:bodyPr>
          <a:lstStyle/>
          <a:p>
            <a:r>
              <a:rPr lang="en-GB" sz="1400" dirty="0"/>
              <a:t>Raise your eyebrows as high as they will go, as if you were surprised, to tense your forehead. </a:t>
            </a:r>
          </a:p>
        </p:txBody>
      </p:sp>
      <p:sp>
        <p:nvSpPr>
          <p:cNvPr id="30" name="Rectangle 29"/>
          <p:cNvSpPr/>
          <p:nvPr/>
        </p:nvSpPr>
        <p:spPr>
          <a:xfrm>
            <a:off x="590111" y="9168575"/>
            <a:ext cx="6151882" cy="523220"/>
          </a:xfrm>
          <a:prstGeom prst="rect">
            <a:avLst/>
          </a:prstGeom>
        </p:spPr>
        <p:txBody>
          <a:bodyPr wrap="square">
            <a:spAutoFit/>
          </a:bodyPr>
          <a:lstStyle/>
          <a:p>
            <a:r>
              <a:rPr lang="en-GB" sz="1400" dirty="0"/>
              <a:t>To tense  your upper arms, bring your forearms up to your shoulder to ‘make a muscle’. </a:t>
            </a:r>
          </a:p>
        </p:txBody>
      </p:sp>
      <p:sp>
        <p:nvSpPr>
          <p:cNvPr id="44" name="Rectangle 43"/>
          <p:cNvSpPr/>
          <p:nvPr/>
        </p:nvSpPr>
        <p:spPr>
          <a:xfrm>
            <a:off x="590111" y="9691795"/>
            <a:ext cx="6151881" cy="307777"/>
          </a:xfrm>
          <a:prstGeom prst="rect">
            <a:avLst/>
          </a:prstGeom>
        </p:spPr>
        <p:txBody>
          <a:bodyPr wrap="square">
            <a:spAutoFit/>
          </a:bodyPr>
          <a:lstStyle/>
          <a:p>
            <a:r>
              <a:rPr lang="en-GB" sz="1400" dirty="0"/>
              <a:t>Finally, to tense your hand and forearm, make fists with both of your hands.</a:t>
            </a:r>
          </a:p>
        </p:txBody>
      </p:sp>
      <p:sp>
        <p:nvSpPr>
          <p:cNvPr id="45" name="Rectangle 44"/>
          <p:cNvSpPr/>
          <p:nvPr/>
        </p:nvSpPr>
        <p:spPr>
          <a:xfrm>
            <a:off x="178402" y="10081614"/>
            <a:ext cx="6563591" cy="738664"/>
          </a:xfrm>
          <a:prstGeom prst="rect">
            <a:avLst/>
          </a:prstGeom>
          <a:solidFill>
            <a:schemeClr val="accent4">
              <a:lumMod val="20000"/>
              <a:lumOff val="80000"/>
              <a:alpha val="35000"/>
            </a:schemeClr>
          </a:solidFill>
        </p:spPr>
        <p:txBody>
          <a:bodyPr wrap="square">
            <a:spAutoFit/>
          </a:bodyPr>
          <a:lstStyle/>
          <a:p>
            <a:pPr algn="ctr"/>
            <a:r>
              <a:rPr lang="en-GB" sz="1400" i="1" dirty="0"/>
              <a:t>Practice means progress. Only through practice can you become more aware of how your muscles respond to tensions and relaxation. Training your body to respond differently to stress is like any training – practice is the key!</a:t>
            </a:r>
          </a:p>
        </p:txBody>
      </p:sp>
      <p:sp>
        <p:nvSpPr>
          <p:cNvPr id="46" name="Rectangle 45"/>
          <p:cNvSpPr/>
          <p:nvPr/>
        </p:nvSpPr>
        <p:spPr>
          <a:xfrm>
            <a:off x="1808025" y="851020"/>
            <a:ext cx="3008580" cy="369332"/>
          </a:xfrm>
          <a:prstGeom prst="rect">
            <a:avLst/>
          </a:prstGeom>
        </p:spPr>
        <p:txBody>
          <a:bodyPr wrap="none">
            <a:spAutoFit/>
          </a:bodyPr>
          <a:lstStyle/>
          <a:p>
            <a:pPr algn="ctr"/>
            <a:r>
              <a:rPr lang="en-GB" u="sng" dirty="0"/>
              <a:t>Progressive Muscle Relaxation</a:t>
            </a:r>
          </a:p>
        </p:txBody>
      </p:sp>
      <p:cxnSp>
        <p:nvCxnSpPr>
          <p:cNvPr id="63" name="Straight Connector 62"/>
          <p:cNvCxnSpPr/>
          <p:nvPr/>
        </p:nvCxnSpPr>
        <p:spPr>
          <a:xfrm>
            <a:off x="60091" y="1244746"/>
            <a:ext cx="7105" cy="8836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55640" y="1232797"/>
            <a:ext cx="0" cy="882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lide Number Placeholder 7">
            <a:extLst>
              <a:ext uri="{FF2B5EF4-FFF2-40B4-BE49-F238E27FC236}">
                <a16:creationId xmlns:a16="http://schemas.microsoft.com/office/drawing/2014/main" id="{23FA1EE9-8845-40CF-85A3-FA7EC889286E}"/>
              </a:ext>
            </a:extLst>
          </p:cNvPr>
          <p:cNvSpPr txBox="1">
            <a:spLocks/>
          </p:cNvSpPr>
          <p:nvPr/>
        </p:nvSpPr>
        <p:spPr>
          <a:xfrm>
            <a:off x="4739136" y="758111"/>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14</a:t>
            </a:fld>
            <a:endParaRPr lang="en-GB" dirty="0">
              <a:solidFill>
                <a:schemeClr val="tx1"/>
              </a:solidFill>
            </a:endParaRPr>
          </a:p>
        </p:txBody>
      </p:sp>
      <p:sp>
        <p:nvSpPr>
          <p:cNvPr id="55" name="Oval 54">
            <a:extLst>
              <a:ext uri="{FF2B5EF4-FFF2-40B4-BE49-F238E27FC236}">
                <a16:creationId xmlns:a16="http://schemas.microsoft.com/office/drawing/2014/main" id="{4C02B2A7-EF7C-49B2-9639-797FDB3ACBD6}"/>
              </a:ext>
            </a:extLst>
          </p:cNvPr>
          <p:cNvSpPr/>
          <p:nvPr/>
        </p:nvSpPr>
        <p:spPr>
          <a:xfrm>
            <a:off x="4765297" y="83886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ooter Placeholder 5">
            <a:extLst>
              <a:ext uri="{FF2B5EF4-FFF2-40B4-BE49-F238E27FC236}">
                <a16:creationId xmlns:a16="http://schemas.microsoft.com/office/drawing/2014/main" id="{C07D3A37-FE17-453D-8192-C3E5ADA5A3D8}"/>
              </a:ext>
            </a:extLst>
          </p:cNvPr>
          <p:cNvSpPr txBox="1">
            <a:spLocks/>
          </p:cNvSpPr>
          <p:nvPr/>
        </p:nvSpPr>
        <p:spPr>
          <a:xfrm>
            <a:off x="857251" y="10630704"/>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1353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2" y="1077803"/>
            <a:ext cx="3814762" cy="646331"/>
          </a:xfrm>
          <a:prstGeom prst="rect">
            <a:avLst/>
          </a:prstGeom>
          <a:noFill/>
        </p:spPr>
        <p:txBody>
          <a:bodyPr wrap="square" rtlCol="0">
            <a:spAutoFit/>
          </a:bodyPr>
          <a:lstStyle/>
          <a:p>
            <a:pPr algn="ctr"/>
            <a:r>
              <a:rPr lang="en-GB" dirty="0">
                <a:latin typeface="Kristen ITC" panose="03050502040202030202" pitchFamily="66" charset="0"/>
              </a:rPr>
              <a:t>Calming The Body: Deep Breathing</a:t>
            </a:r>
          </a:p>
        </p:txBody>
      </p:sp>
      <p:sp>
        <p:nvSpPr>
          <p:cNvPr id="20" name="TextBox 19"/>
          <p:cNvSpPr txBox="1"/>
          <p:nvPr/>
        </p:nvSpPr>
        <p:spPr>
          <a:xfrm>
            <a:off x="474271" y="1813588"/>
            <a:ext cx="5623521" cy="1169551"/>
          </a:xfrm>
          <a:prstGeom prst="rect">
            <a:avLst/>
          </a:prstGeom>
          <a:solidFill>
            <a:srgbClr val="3399FF">
              <a:alpha val="30000"/>
            </a:srgbClr>
          </a:solidFill>
        </p:spPr>
        <p:txBody>
          <a:bodyPr wrap="square" rtlCol="0">
            <a:spAutoFit/>
          </a:bodyPr>
          <a:lstStyle/>
          <a:p>
            <a:pPr algn="ctr"/>
            <a:r>
              <a:rPr lang="en-GB" sz="1400" dirty="0">
                <a:latin typeface="Kristen ITC" panose="03050502040202030202" pitchFamily="66" charset="0"/>
              </a:rPr>
              <a:t>During periods of anxiety, the body triggers the </a:t>
            </a:r>
            <a:r>
              <a:rPr lang="en-GB" sz="1400" b="1" dirty="0">
                <a:latin typeface="Kristen ITC" panose="03050502040202030202" pitchFamily="66" charset="0"/>
              </a:rPr>
              <a:t>Fight or Flight Response</a:t>
            </a:r>
            <a:r>
              <a:rPr lang="en-GB" sz="1400" dirty="0">
                <a:latin typeface="Kristen ITC" panose="03050502040202030202" pitchFamily="66" charset="0"/>
              </a:rPr>
              <a:t>. Breathing is shallow, uncontrolled, and muscles become tense. Deep breathing triggers the </a:t>
            </a:r>
            <a:r>
              <a:rPr lang="en-GB" sz="1400" b="1" dirty="0">
                <a:latin typeface="Kristen ITC" panose="03050502040202030202" pitchFamily="66" charset="0"/>
              </a:rPr>
              <a:t>Relaxation Response</a:t>
            </a:r>
            <a:r>
              <a:rPr lang="en-GB" sz="1400" dirty="0">
                <a:latin typeface="Kristen ITC" panose="03050502040202030202" pitchFamily="66" charset="0"/>
              </a:rPr>
              <a:t>, whereby breathing becomes deeper, controlled, slower, and the symptoms of anxiety reduce.</a:t>
            </a:r>
          </a:p>
        </p:txBody>
      </p:sp>
      <p:grpSp>
        <p:nvGrpSpPr>
          <p:cNvPr id="29" name="Group 28"/>
          <p:cNvGrpSpPr/>
          <p:nvPr/>
        </p:nvGrpSpPr>
        <p:grpSpPr>
          <a:xfrm>
            <a:off x="474272" y="3057395"/>
            <a:ext cx="5635532" cy="6182549"/>
            <a:chOff x="260771" y="2195226"/>
            <a:chExt cx="6059952" cy="6917243"/>
          </a:xfrm>
        </p:grpSpPr>
        <p:grpSp>
          <p:nvGrpSpPr>
            <p:cNvPr id="19" name="Group 18"/>
            <p:cNvGrpSpPr/>
            <p:nvPr/>
          </p:nvGrpSpPr>
          <p:grpSpPr>
            <a:xfrm>
              <a:off x="278965" y="3744804"/>
              <a:ext cx="6028842" cy="5367665"/>
              <a:chOff x="309965" y="3518115"/>
              <a:chExt cx="6028842" cy="5367665"/>
            </a:xfrm>
          </p:grpSpPr>
          <p:grpSp>
            <p:nvGrpSpPr>
              <p:cNvPr id="7" name="Group 6"/>
              <p:cNvGrpSpPr/>
              <p:nvPr/>
            </p:nvGrpSpPr>
            <p:grpSpPr>
              <a:xfrm>
                <a:off x="472695" y="3612136"/>
                <a:ext cx="5866112" cy="5226111"/>
                <a:chOff x="457196" y="3612136"/>
                <a:chExt cx="5866112" cy="5226111"/>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14" t="14195" r="91051" b="76589"/>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8309" t="42237" r="65126" b="49200"/>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254" t="27543" r="61102" b="62923"/>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6258" y="3894387"/>
                  <a:ext cx="4107050" cy="523220"/>
                </a:xfrm>
                <a:prstGeom prst="rect">
                  <a:avLst/>
                </a:prstGeom>
                <a:noFill/>
              </p:spPr>
              <p:txBody>
                <a:bodyPr wrap="square" rtlCol="0">
                  <a:spAutoFit/>
                </a:bodyPr>
                <a:lstStyle/>
                <a:p>
                  <a:r>
                    <a:rPr lang="en-GB" sz="1400" dirty="0">
                      <a:latin typeface="Kristen ITC" panose="03050502040202030202" pitchFamily="66" charset="0"/>
                    </a:rPr>
                    <a:t>1. </a:t>
                  </a:r>
                  <a:r>
                    <a:rPr lang="en-GB" sz="1400" b="1" dirty="0">
                      <a:latin typeface="Kristen ITC" panose="03050502040202030202" pitchFamily="66" charset="0"/>
                    </a:rPr>
                    <a:t>Inhale</a:t>
                  </a:r>
                  <a:r>
                    <a:rPr lang="en-GB" sz="1400" dirty="0">
                      <a:latin typeface="Kristen ITC" panose="03050502040202030202" pitchFamily="66" charset="0"/>
                    </a:rPr>
                    <a:t>. Breath in slowly through your nose for 4-8 seconds.</a:t>
                  </a:r>
                </a:p>
              </p:txBody>
            </p:sp>
            <p:sp>
              <p:nvSpPr>
                <p:cNvPr id="15" name="TextBox 14"/>
                <p:cNvSpPr txBox="1"/>
                <p:nvPr/>
              </p:nvSpPr>
              <p:spPr>
                <a:xfrm>
                  <a:off x="2216258" y="5378652"/>
                  <a:ext cx="4107050" cy="738664"/>
                </a:xfrm>
                <a:prstGeom prst="rect">
                  <a:avLst/>
                </a:prstGeom>
                <a:noFill/>
              </p:spPr>
              <p:txBody>
                <a:bodyPr wrap="square" rtlCol="0">
                  <a:spAutoFit/>
                </a:bodyPr>
                <a:lstStyle/>
                <a:p>
                  <a:r>
                    <a:rPr lang="en-GB" sz="1400" dirty="0">
                      <a:latin typeface="Kristen ITC" panose="03050502040202030202" pitchFamily="66" charset="0"/>
                    </a:rPr>
                    <a:t>2. </a:t>
                  </a:r>
                  <a:r>
                    <a:rPr lang="en-GB" sz="1400" b="1" dirty="0">
                      <a:latin typeface="Kristen ITC" panose="03050502040202030202" pitchFamily="66" charset="0"/>
                    </a:rPr>
                    <a:t>Pause</a:t>
                  </a:r>
                  <a:r>
                    <a:rPr lang="en-GB" sz="1400" dirty="0">
                      <a:latin typeface="Kristen ITC" panose="03050502040202030202" pitchFamily="66" charset="0"/>
                    </a:rPr>
                    <a:t>. Hold the air in your lungs for 4-8 seconds (however long is most comfortable for you).</a:t>
                  </a:r>
                </a:p>
              </p:txBody>
            </p:sp>
            <p:sp>
              <p:nvSpPr>
                <p:cNvPr id="16" name="TextBox 15"/>
                <p:cNvSpPr txBox="1"/>
                <p:nvPr/>
              </p:nvSpPr>
              <p:spPr>
                <a:xfrm>
                  <a:off x="2216257" y="7037013"/>
                  <a:ext cx="4107050" cy="523220"/>
                </a:xfrm>
                <a:prstGeom prst="rect">
                  <a:avLst/>
                </a:prstGeom>
                <a:noFill/>
              </p:spPr>
              <p:txBody>
                <a:bodyPr wrap="square" rtlCol="0">
                  <a:spAutoFit/>
                </a:bodyPr>
                <a:lstStyle/>
                <a:p>
                  <a:r>
                    <a:rPr lang="en-GB" sz="1400" dirty="0">
                      <a:latin typeface="Kristen ITC" panose="03050502040202030202" pitchFamily="66" charset="0"/>
                    </a:rPr>
                    <a:t>3. </a:t>
                  </a:r>
                  <a:r>
                    <a:rPr lang="en-GB" sz="1400" b="1" dirty="0">
                      <a:latin typeface="Kristen ITC" panose="03050502040202030202" pitchFamily="66" charset="0"/>
                    </a:rPr>
                    <a:t>Exhale</a:t>
                  </a:r>
                  <a:r>
                    <a:rPr lang="en-GB" sz="1400" dirty="0">
                      <a:latin typeface="Kristen ITC" panose="03050502040202030202" pitchFamily="66" charset="0"/>
                    </a:rPr>
                    <a:t>. Breath out slowly through your mouth for 4-8 seconds.</a:t>
                  </a:r>
                </a:p>
              </p:txBody>
            </p:sp>
            <p:sp>
              <p:nvSpPr>
                <p:cNvPr id="17" name="TextBox 16"/>
                <p:cNvSpPr txBox="1"/>
                <p:nvPr/>
              </p:nvSpPr>
              <p:spPr>
                <a:xfrm>
                  <a:off x="457196" y="8315027"/>
                  <a:ext cx="5866111" cy="523220"/>
                </a:xfrm>
                <a:prstGeom prst="rect">
                  <a:avLst/>
                </a:prstGeom>
                <a:noFill/>
              </p:spPr>
              <p:txBody>
                <a:bodyPr wrap="square" rtlCol="0">
                  <a:spAutoFit/>
                </a:bodyPr>
                <a:lstStyle/>
                <a:p>
                  <a:r>
                    <a:rPr lang="en-GB" sz="1400" b="1" dirty="0">
                      <a:latin typeface="Kristen ITC" panose="03050502040202030202" pitchFamily="66" charset="0"/>
                    </a:rPr>
                    <a:t>Repeat. </a:t>
                  </a:r>
                  <a:r>
                    <a:rPr lang="en-GB" sz="1400" dirty="0">
                      <a:latin typeface="Kristen ITC" panose="03050502040202030202" pitchFamily="66" charset="0"/>
                    </a:rPr>
                    <a:t>Practice for at least 2 minutes. As your technique improves, practice for 5-10 minutes. </a:t>
                  </a:r>
                  <a:endParaRPr lang="en-GB" sz="1400" b="1" dirty="0">
                    <a:latin typeface="Kristen ITC" panose="03050502040202030202" pitchFamily="66" charset="0"/>
                  </a:endParaRPr>
                </a:p>
              </p:txBody>
            </p:sp>
          </p:grpSp>
          <p:sp>
            <p:nvSpPr>
              <p:cNvPr id="8" name="Rectangle 7"/>
              <p:cNvSpPr/>
              <p:nvPr/>
            </p:nvSpPr>
            <p:spPr>
              <a:xfrm>
                <a:off x="309966" y="3518115"/>
                <a:ext cx="6013341" cy="536766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09966" y="4928461"/>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9965" y="6754678"/>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5465" y="8256875"/>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61277" y="3518117"/>
                <a:ext cx="1" cy="473875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06089" y="2195226"/>
              <a:ext cx="6001719" cy="1549578"/>
            </a:xfrm>
            <a:prstGeom prst="rect">
              <a:avLst/>
            </a:prstGeom>
            <a:noFill/>
          </p:spPr>
          <p:txBody>
            <a:bodyPr wrap="square" rtlCol="0">
              <a:spAutoFit/>
            </a:bodyPr>
            <a:lstStyle/>
            <a:p>
              <a:r>
                <a:rPr lang="en-GB" sz="1400" dirty="0">
                  <a:latin typeface="Kristen ITC" panose="03050502040202030202" pitchFamily="66"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p:cNvCxnSpPr/>
            <p:nvPr/>
          </p:nvCxnSpPr>
          <p:spPr>
            <a:xfrm>
              <a:off x="260771" y="2214980"/>
              <a:ext cx="6059952" cy="1549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8967" y="2214980"/>
              <a:ext cx="15497" cy="17680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89611" y="2214980"/>
              <a:ext cx="6457" cy="179650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V="1">
            <a:off x="260771" y="9408942"/>
            <a:ext cx="2575419" cy="25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39834" y="9236929"/>
            <a:ext cx="1239864" cy="371959"/>
          </a:xfrm>
          <a:prstGeom prst="rect">
            <a:avLst/>
          </a:prstGeom>
          <a:noFill/>
        </p:spPr>
        <p:txBody>
          <a:bodyPr wrap="square" rtlCol="0">
            <a:spAutoFit/>
          </a:bodyPr>
          <a:lstStyle/>
          <a:p>
            <a:r>
              <a:rPr lang="en-GB" b="1" dirty="0">
                <a:latin typeface="Kristen ITC" panose="03050502040202030202" pitchFamily="66" charset="0"/>
              </a:rPr>
              <a:t>Tips</a:t>
            </a:r>
          </a:p>
        </p:txBody>
      </p:sp>
      <p:cxnSp>
        <p:nvCxnSpPr>
          <p:cNvPr id="45" name="Straight Connector 44"/>
          <p:cNvCxnSpPr/>
          <p:nvPr/>
        </p:nvCxnSpPr>
        <p:spPr>
          <a:xfrm>
            <a:off x="3719593" y="9408942"/>
            <a:ext cx="257006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271" y="9599721"/>
            <a:ext cx="5635533" cy="1169551"/>
          </a:xfrm>
          <a:prstGeom prst="rect">
            <a:avLst/>
          </a:prstGeom>
          <a:solidFill>
            <a:srgbClr val="3399FF">
              <a:alpha val="30000"/>
            </a:srgbClr>
          </a:solidFill>
        </p:spPr>
        <p:txBody>
          <a:bodyPr wrap="square" rtlCol="0">
            <a:spAutoFit/>
          </a:bodyPr>
          <a:lstStyle/>
          <a:p>
            <a:pPr marL="342900" indent="-342900">
              <a:buAutoNum type="arabicPeriod"/>
            </a:pPr>
            <a:r>
              <a:rPr lang="en-GB" sz="1400" dirty="0">
                <a:latin typeface="Kristen ITC" panose="03050502040202030202" pitchFamily="66" charset="0"/>
              </a:rPr>
              <a:t>Slow down. The most common mistake is breathing too quickly. Count each step slowly as you do so. </a:t>
            </a:r>
          </a:p>
          <a:p>
            <a:pPr marL="342900" indent="-342900">
              <a:buAutoNum type="arabicPeriod"/>
            </a:pPr>
            <a:r>
              <a:rPr lang="en-GB" sz="1400" dirty="0">
                <a:latin typeface="Kristen ITC" panose="03050502040202030202" pitchFamily="66" charset="0"/>
              </a:rPr>
              <a:t>Counting your breaths takes your mind off of the source of anxiety. Counting acts as a distraction, whenever you catch your mind wandering, return to counting. </a:t>
            </a:r>
          </a:p>
        </p:txBody>
      </p:sp>
      <p:cxnSp>
        <p:nvCxnSpPr>
          <p:cNvPr id="49" name="Straight Connector 48"/>
          <p:cNvCxnSpPr>
            <a:cxnSpLocks/>
          </p:cNvCxnSpPr>
          <p:nvPr/>
        </p:nvCxnSpPr>
        <p:spPr>
          <a:xfrm flipV="1">
            <a:off x="242591" y="1370788"/>
            <a:ext cx="1557634" cy="773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729163" y="1365630"/>
            <a:ext cx="1527778" cy="103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7">
            <a:extLst>
              <a:ext uri="{FF2B5EF4-FFF2-40B4-BE49-F238E27FC236}">
                <a16:creationId xmlns:a16="http://schemas.microsoft.com/office/drawing/2014/main" id="{23FA1EE9-8845-40CF-85A3-FA7EC889286E}"/>
              </a:ext>
            </a:extLst>
          </p:cNvPr>
          <p:cNvSpPr txBox="1">
            <a:spLocks/>
          </p:cNvSpPr>
          <p:nvPr/>
        </p:nvSpPr>
        <p:spPr>
          <a:xfrm>
            <a:off x="3878559" y="1320214"/>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15</a:t>
            </a:fld>
            <a:endParaRPr lang="en-GB" dirty="0">
              <a:solidFill>
                <a:schemeClr val="tx1"/>
              </a:solidFill>
            </a:endParaRPr>
          </a:p>
        </p:txBody>
      </p:sp>
      <p:sp>
        <p:nvSpPr>
          <p:cNvPr id="39" name="Oval 38">
            <a:extLst>
              <a:ext uri="{FF2B5EF4-FFF2-40B4-BE49-F238E27FC236}">
                <a16:creationId xmlns:a16="http://schemas.microsoft.com/office/drawing/2014/main" id="{4C02B2A7-EF7C-49B2-9639-797FDB3ACBD6}"/>
              </a:ext>
            </a:extLst>
          </p:cNvPr>
          <p:cNvSpPr/>
          <p:nvPr/>
        </p:nvSpPr>
        <p:spPr>
          <a:xfrm>
            <a:off x="3904720" y="1400968"/>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ooter Placeholder 5">
            <a:extLst>
              <a:ext uri="{FF2B5EF4-FFF2-40B4-BE49-F238E27FC236}">
                <a16:creationId xmlns:a16="http://schemas.microsoft.com/office/drawing/2014/main" id="{ECE1FE86-AB6D-4B8F-A34C-0CE9D3EEA61A}"/>
              </a:ext>
            </a:extLst>
          </p:cNvPr>
          <p:cNvSpPr txBox="1">
            <a:spLocks/>
          </p:cNvSpPr>
          <p:nvPr/>
        </p:nvSpPr>
        <p:spPr>
          <a:xfrm>
            <a:off x="857251" y="10614662"/>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3338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000"/>
                    </a14:imgEffect>
                    <a14:imgEffect>
                      <a14:brightnessContrast bright="24000"/>
                    </a14:imgEffect>
                  </a14:imgLayer>
                </a14:imgProps>
              </a:ext>
              <a:ext uri="{28A0092B-C50C-407E-A947-70E740481C1C}">
                <a14:useLocalDpi xmlns:a14="http://schemas.microsoft.com/office/drawing/2010/main" val="0"/>
              </a:ext>
            </a:extLst>
          </a:blip>
          <a:srcRect l="11440" r="60744"/>
          <a:stretch/>
        </p:blipFill>
        <p:spPr bwMode="auto">
          <a:xfrm>
            <a:off x="0" y="0"/>
            <a:ext cx="6858000" cy="1194929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8029" y="1472333"/>
            <a:ext cx="6241942" cy="11515241"/>
          </a:xfrm>
        </p:spPr>
        <p:txBody>
          <a:bodyPr>
            <a:normAutofit/>
          </a:bodyPr>
          <a:lstStyle/>
          <a:p>
            <a:pPr marL="0" indent="0" algn="ctr">
              <a:buNone/>
            </a:pPr>
            <a:endParaRPr lang="en-GB" sz="1600" b="1" u="sng" dirty="0"/>
          </a:p>
          <a:p>
            <a:pPr marL="0" indent="0" algn="ctr">
              <a:buNone/>
            </a:pPr>
            <a:endParaRPr lang="en-GB" sz="1600" b="1" u="sng" dirty="0"/>
          </a:p>
          <a:p>
            <a:pPr marL="0" indent="0">
              <a:buNone/>
            </a:pPr>
            <a:r>
              <a:rPr lang="en-GB" sz="12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sz="1200" i="1" dirty="0"/>
          </a:p>
          <a:p>
            <a:pPr marL="0" indent="0">
              <a:buNone/>
            </a:pPr>
            <a:r>
              <a:rPr lang="en-GB" sz="16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sz="16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sz="16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sz="16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sz="16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4" name="Rectangle 3"/>
          <p:cNvSpPr/>
          <p:nvPr/>
        </p:nvSpPr>
        <p:spPr>
          <a:xfrm>
            <a:off x="1714500" y="950021"/>
            <a:ext cx="3429000" cy="646331"/>
          </a:xfrm>
          <a:prstGeom prst="rect">
            <a:avLst/>
          </a:prstGeom>
        </p:spPr>
        <p:txBody>
          <a:bodyPr>
            <a:spAutoFit/>
          </a:bodyPr>
          <a:lstStyle/>
          <a:p>
            <a:pPr algn="ctr"/>
            <a:r>
              <a:rPr lang="en-GB" u="sng" dirty="0"/>
              <a:t>Guided Visual Imagery Relaxation: The Beach</a:t>
            </a:r>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3244789" y="151559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16</a:t>
            </a:fld>
            <a:endParaRPr lang="en-GB"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3270950" y="159635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B9566035-2BD4-483E-8EBE-399FA34D2107}"/>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24044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59438" t="9302" r="22405" b="59492"/>
          <a:stretch/>
        </p:blipFill>
        <p:spPr>
          <a:xfrm>
            <a:off x="6120771" y="8203620"/>
            <a:ext cx="650631" cy="638065"/>
          </a:xfrm>
          <a:prstGeom prst="rect">
            <a:avLst/>
          </a:prstGeom>
        </p:spPr>
      </p:pic>
      <p:sp>
        <p:nvSpPr>
          <p:cNvPr id="2" name="Title 1"/>
          <p:cNvSpPr>
            <a:spLocks noGrp="1"/>
          </p:cNvSpPr>
          <p:nvPr>
            <p:ph type="title"/>
          </p:nvPr>
        </p:nvSpPr>
        <p:spPr>
          <a:xfrm>
            <a:off x="1501630" y="990913"/>
            <a:ext cx="3854738" cy="1218597"/>
          </a:xfrm>
        </p:spPr>
        <p:txBody>
          <a:bodyPr>
            <a:normAutofit/>
          </a:bodyPr>
          <a:lstStyle/>
          <a:p>
            <a:pPr algn="ctr"/>
            <a:r>
              <a:rPr lang="en-GB" sz="1800" u="sng" dirty="0"/>
              <a:t>Relaxing Safe Place Imagery</a:t>
            </a:r>
          </a:p>
        </p:txBody>
      </p:sp>
      <p:sp>
        <p:nvSpPr>
          <p:cNvPr id="5" name="Rectangle 4">
            <a:extLst>
              <a:ext uri="{FF2B5EF4-FFF2-40B4-BE49-F238E27FC236}">
                <a16:creationId xmlns:a16="http://schemas.microsoft.com/office/drawing/2014/main" id="{FBED26DE-4981-4E45-A800-A746CF8EE8C4}"/>
              </a:ext>
            </a:extLst>
          </p:cNvPr>
          <p:cNvSpPr/>
          <p:nvPr/>
        </p:nvSpPr>
        <p:spPr>
          <a:xfrm>
            <a:off x="416764" y="2016755"/>
            <a:ext cx="6275698" cy="738664"/>
          </a:xfrm>
          <a:prstGeom prst="rect">
            <a:avLst/>
          </a:prstGeom>
        </p:spPr>
        <p:txBody>
          <a:bodyPr wrap="square">
            <a:spAutoFit/>
          </a:bodyPr>
          <a:lstStyle/>
          <a:p>
            <a:r>
              <a:rPr lang="en-GB" sz="1400" dirty="0"/>
              <a:t>All visualisations can be strengthened by engaging all of your senses in creating your ‘Safe Place’. If you any negative thoughts enter your positive imagery, discard that image and create another one. </a:t>
            </a:r>
          </a:p>
        </p:txBody>
      </p:sp>
      <p:pic>
        <p:nvPicPr>
          <p:cNvPr id="7" name="Picture 6">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4276" t="7376" r="2414" b="45961"/>
          <a:stretch/>
        </p:blipFill>
        <p:spPr>
          <a:xfrm>
            <a:off x="2338431" y="2785822"/>
            <a:ext cx="2181135" cy="622394"/>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B0AD61BD-EF08-4278-A7EC-24F2D7671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60" y="3461525"/>
            <a:ext cx="1144929" cy="954108"/>
          </a:xfrm>
          <a:prstGeom prst="rect">
            <a:avLst/>
          </a:prstGeom>
        </p:spPr>
      </p:pic>
      <p:sp>
        <p:nvSpPr>
          <p:cNvPr id="10" name="Rectangle 9">
            <a:extLst>
              <a:ext uri="{FF2B5EF4-FFF2-40B4-BE49-F238E27FC236}">
                <a16:creationId xmlns:a16="http://schemas.microsoft.com/office/drawing/2014/main" id="{700891D4-848B-4BC7-A14E-0C532C9D162E}"/>
              </a:ext>
            </a:extLst>
          </p:cNvPr>
          <p:cNvSpPr/>
          <p:nvPr/>
        </p:nvSpPr>
        <p:spPr>
          <a:xfrm>
            <a:off x="1481557" y="3461524"/>
            <a:ext cx="4850232" cy="954107"/>
          </a:xfrm>
          <a:prstGeom prst="rect">
            <a:avLst/>
          </a:prstGeom>
          <a:solidFill>
            <a:schemeClr val="accent5">
              <a:lumMod val="20000"/>
              <a:lumOff val="80000"/>
            </a:schemeClr>
          </a:solidFill>
        </p:spPr>
        <p:txBody>
          <a:bodyPr wrap="square">
            <a:spAutoFit/>
          </a:bodyPr>
          <a:lstStyle/>
          <a:p>
            <a:r>
              <a:rPr lang="en-GB" sz="1400" dirty="0"/>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59EB04EC-964B-43C3-A81E-5EB217A47221}"/>
              </a:ext>
            </a:extLst>
          </p:cNvPr>
          <p:cNvSpPr/>
          <p:nvPr/>
        </p:nvSpPr>
        <p:spPr>
          <a:xfrm>
            <a:off x="416764" y="4572629"/>
            <a:ext cx="5915025" cy="954107"/>
          </a:xfrm>
          <a:prstGeom prst="rect">
            <a:avLst/>
          </a:prstGeom>
          <a:solidFill>
            <a:schemeClr val="accent6">
              <a:lumMod val="20000"/>
              <a:lumOff val="80000"/>
            </a:schemeClr>
          </a:solidFill>
        </p:spPr>
        <p:txBody>
          <a:bodyPr wrap="square">
            <a:spAutoFit/>
          </a:bodyPr>
          <a:lstStyle/>
          <a:p>
            <a:r>
              <a:rPr lang="en-GB" sz="1400" dirty="0"/>
              <a:t>Imagine a place where you can feel safe and relaxed. Your safe place can be somewhere you have been on holiday, somewhere you have seen a picture of, or a completely new place you create. Avoid using your home as your safe place. </a:t>
            </a:r>
          </a:p>
        </p:txBody>
      </p:sp>
      <p:pic>
        <p:nvPicPr>
          <p:cNvPr id="12" name="Picture 11">
            <a:extLst>
              <a:ext uri="{FF2B5EF4-FFF2-40B4-BE49-F238E27FC236}">
                <a16:creationId xmlns:a16="http://schemas.microsoft.com/office/drawing/2014/main" id="{47C06206-BE29-4C1C-866E-F49855C4E069}"/>
              </a:ext>
            </a:extLst>
          </p:cNvPr>
          <p:cNvPicPr>
            <a:picLocks noChangeAspect="1"/>
          </p:cNvPicPr>
          <p:nvPr/>
        </p:nvPicPr>
        <p:blipFill rotWithShape="1">
          <a:blip r:embed="rId3">
            <a:extLst>
              <a:ext uri="{28A0092B-C50C-407E-A947-70E740481C1C}">
                <a14:useLocalDpi xmlns:a14="http://schemas.microsoft.com/office/drawing/2010/main" val="0"/>
              </a:ext>
            </a:extLst>
          </a:blip>
          <a:srcRect l="4277" t="7376" r="77730" b="60315"/>
          <a:stretch/>
        </p:blipFill>
        <p:spPr>
          <a:xfrm>
            <a:off x="6061165" y="5597786"/>
            <a:ext cx="644766" cy="660616"/>
          </a:xfrm>
          <a:prstGeom prst="rect">
            <a:avLst/>
          </a:prstGeom>
        </p:spPr>
      </p:pic>
      <p:sp>
        <p:nvSpPr>
          <p:cNvPr id="13" name="Rectangle 12">
            <a:extLst>
              <a:ext uri="{FF2B5EF4-FFF2-40B4-BE49-F238E27FC236}">
                <a16:creationId xmlns:a16="http://schemas.microsoft.com/office/drawing/2014/main" id="{29E80276-7921-4806-BDF9-D47250D7F005}"/>
              </a:ext>
            </a:extLst>
          </p:cNvPr>
          <p:cNvSpPr/>
          <p:nvPr/>
        </p:nvSpPr>
        <p:spPr>
          <a:xfrm>
            <a:off x="402236" y="5677557"/>
            <a:ext cx="5607170" cy="523220"/>
          </a:xfrm>
          <a:prstGeom prst="rect">
            <a:avLst/>
          </a:prstGeom>
          <a:solidFill>
            <a:schemeClr val="accent5">
              <a:lumMod val="20000"/>
              <a:lumOff val="80000"/>
            </a:schemeClr>
          </a:solidFill>
        </p:spPr>
        <p:txBody>
          <a:bodyPr wrap="square">
            <a:spAutoFit/>
          </a:bodyPr>
          <a:lstStyle/>
          <a:p>
            <a:r>
              <a:rPr lang="en-GB" sz="1400" dirty="0"/>
              <a:t>Look around your safe place, pay attention all the colours and shapes around you. Describe what you see aloud.</a:t>
            </a:r>
          </a:p>
        </p:txBody>
      </p:sp>
      <p:pic>
        <p:nvPicPr>
          <p:cNvPr id="14" name="Picture 13">
            <a:extLst>
              <a:ext uri="{FF2B5EF4-FFF2-40B4-BE49-F238E27FC236}">
                <a16:creationId xmlns:a16="http://schemas.microsoft.com/office/drawing/2014/main" id="{5515F91F-C5F4-48E5-B7F0-F5F562D22ABA}"/>
              </a:ext>
            </a:extLst>
          </p:cNvPr>
          <p:cNvPicPr>
            <a:picLocks noChangeAspect="1"/>
          </p:cNvPicPr>
          <p:nvPr/>
        </p:nvPicPr>
        <p:blipFill rotWithShape="1">
          <a:blip r:embed="rId3">
            <a:extLst>
              <a:ext uri="{28A0092B-C50C-407E-A947-70E740481C1C}">
                <a14:useLocalDpi xmlns:a14="http://schemas.microsoft.com/office/drawing/2010/main" val="0"/>
              </a:ext>
            </a:extLst>
          </a:blip>
          <a:srcRect l="22991" t="8067" r="59194" b="56495"/>
          <a:stretch/>
        </p:blipFill>
        <p:spPr>
          <a:xfrm>
            <a:off x="97586" y="6400274"/>
            <a:ext cx="638355" cy="724618"/>
          </a:xfrm>
          <a:prstGeom prst="rect">
            <a:avLst/>
          </a:prstGeom>
        </p:spPr>
      </p:pic>
      <p:sp>
        <p:nvSpPr>
          <p:cNvPr id="15" name="Rectangle 14">
            <a:extLst>
              <a:ext uri="{FF2B5EF4-FFF2-40B4-BE49-F238E27FC236}">
                <a16:creationId xmlns:a16="http://schemas.microsoft.com/office/drawing/2014/main" id="{4CA5351B-CA8F-4A1E-9686-FD7BC253ED19}"/>
              </a:ext>
            </a:extLst>
          </p:cNvPr>
          <p:cNvSpPr/>
          <p:nvPr/>
        </p:nvSpPr>
        <p:spPr>
          <a:xfrm>
            <a:off x="694323" y="6365768"/>
            <a:ext cx="5607169" cy="738664"/>
          </a:xfrm>
          <a:prstGeom prst="rect">
            <a:avLst/>
          </a:prstGeom>
          <a:solidFill>
            <a:schemeClr val="accent6">
              <a:lumMod val="20000"/>
              <a:lumOff val="80000"/>
            </a:schemeClr>
          </a:solidFill>
        </p:spPr>
        <p:txBody>
          <a:bodyPr wrap="square">
            <a:spAutoFit/>
          </a:bodyPr>
          <a:lstStyle/>
          <a:p>
            <a:r>
              <a:rPr lang="en-GB" sz="1400" dirty="0"/>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3970623C-F3AA-4619-9030-9EBBA7E20392}"/>
              </a:ext>
            </a:extLst>
          </p:cNvPr>
          <p:cNvSpPr/>
          <p:nvPr/>
        </p:nvSpPr>
        <p:spPr>
          <a:xfrm>
            <a:off x="416765" y="7249524"/>
            <a:ext cx="5592641" cy="738664"/>
          </a:xfrm>
          <a:prstGeom prst="rect">
            <a:avLst/>
          </a:prstGeom>
          <a:solidFill>
            <a:schemeClr val="accent5">
              <a:lumMod val="20000"/>
              <a:lumOff val="80000"/>
            </a:schemeClr>
          </a:solidFill>
        </p:spPr>
        <p:txBody>
          <a:bodyPr wrap="square">
            <a:spAutoFit/>
          </a:bodyPr>
          <a:lstStyle/>
          <a:p>
            <a:r>
              <a:rPr lang="en-GB" sz="1400" dirty="0"/>
              <a:t>Now focus on any skin sensations. Notice the feel of the ground beneath your feet, or whatever is supporting you in this place. Pay attention to the temperature and direction of the wind, and anything else you can feel.</a:t>
            </a:r>
          </a:p>
        </p:txBody>
      </p:sp>
      <p:pic>
        <p:nvPicPr>
          <p:cNvPr id="17" name="Picture 16">
            <a:extLst>
              <a:ext uri="{FF2B5EF4-FFF2-40B4-BE49-F238E27FC236}">
                <a16:creationId xmlns:a16="http://schemas.microsoft.com/office/drawing/2014/main" id="{2F159541-E076-45A1-8DBE-542F12AADD43}"/>
              </a:ext>
            </a:extLst>
          </p:cNvPr>
          <p:cNvPicPr>
            <a:picLocks noChangeAspect="1"/>
          </p:cNvPicPr>
          <p:nvPr/>
        </p:nvPicPr>
        <p:blipFill rotWithShape="1">
          <a:blip r:embed="rId3">
            <a:extLst>
              <a:ext uri="{28A0092B-C50C-407E-A947-70E740481C1C}">
                <a14:useLocalDpi xmlns:a14="http://schemas.microsoft.com/office/drawing/2010/main" val="0"/>
              </a:ext>
            </a:extLst>
          </a:blip>
          <a:srcRect l="79806" t="7376" r="2414" b="58185"/>
          <a:stretch/>
        </p:blipFill>
        <p:spPr>
          <a:xfrm>
            <a:off x="6086187" y="7330760"/>
            <a:ext cx="637107" cy="704158"/>
          </a:xfrm>
          <a:prstGeom prst="rect">
            <a:avLst/>
          </a:prstGeom>
        </p:spPr>
      </p:pic>
      <p:sp>
        <p:nvSpPr>
          <p:cNvPr id="18" name="Rectangle 17">
            <a:extLst>
              <a:ext uri="{FF2B5EF4-FFF2-40B4-BE49-F238E27FC236}">
                <a16:creationId xmlns:a16="http://schemas.microsoft.com/office/drawing/2014/main" id="{304F7C2B-D0B0-404B-A1B0-BF72EC6FFA2F}"/>
              </a:ext>
            </a:extLst>
          </p:cNvPr>
          <p:cNvSpPr/>
          <p:nvPr/>
        </p:nvSpPr>
        <p:spPr>
          <a:xfrm>
            <a:off x="479555" y="8968143"/>
            <a:ext cx="5637466" cy="523220"/>
          </a:xfrm>
          <a:prstGeom prst="rect">
            <a:avLst/>
          </a:prstGeom>
          <a:solidFill>
            <a:schemeClr val="accent5">
              <a:lumMod val="20000"/>
              <a:lumOff val="80000"/>
            </a:schemeClr>
          </a:solidFill>
        </p:spPr>
        <p:txBody>
          <a:bodyPr wrap="square">
            <a:spAutoFit/>
          </a:bodyPr>
          <a:lstStyle/>
          <a:p>
            <a:r>
              <a:rPr lang="en-GB" sz="1400" dirty="0"/>
              <a:t>Pay attention to all of these sensations whilst you spend time relaxing in your safe place.</a:t>
            </a:r>
          </a:p>
        </p:txBody>
      </p:sp>
      <p:pic>
        <p:nvPicPr>
          <p:cNvPr id="19" name="Picture 18">
            <a:extLst>
              <a:ext uri="{FF2B5EF4-FFF2-40B4-BE49-F238E27FC236}">
                <a16:creationId xmlns:a16="http://schemas.microsoft.com/office/drawing/2014/main" id="{A992775D-2F78-4198-B558-91C20189538A}"/>
              </a:ext>
            </a:extLst>
          </p:cNvPr>
          <p:cNvPicPr>
            <a:picLocks noChangeAspect="1"/>
          </p:cNvPicPr>
          <p:nvPr/>
        </p:nvPicPr>
        <p:blipFill rotWithShape="1">
          <a:blip r:embed="rId3">
            <a:extLst>
              <a:ext uri="{28A0092B-C50C-407E-A947-70E740481C1C}">
                <a14:useLocalDpi xmlns:a14="http://schemas.microsoft.com/office/drawing/2010/main" val="0"/>
              </a:ext>
            </a:extLst>
          </a:blip>
          <a:srcRect l="42474" t="7376" r="40841" b="61013"/>
          <a:stretch/>
        </p:blipFill>
        <p:spPr>
          <a:xfrm>
            <a:off x="50542" y="8102877"/>
            <a:ext cx="597878" cy="646331"/>
          </a:xfrm>
          <a:prstGeom prst="rect">
            <a:avLst/>
          </a:prstGeom>
        </p:spPr>
      </p:pic>
      <p:sp>
        <p:nvSpPr>
          <p:cNvPr id="20" name="TextBox 19">
            <a:extLst>
              <a:ext uri="{FF2B5EF4-FFF2-40B4-BE49-F238E27FC236}">
                <a16:creationId xmlns:a16="http://schemas.microsoft.com/office/drawing/2014/main" id="{5061E6A7-7AFD-4A46-875C-6CAF8B8FCAF2}"/>
              </a:ext>
            </a:extLst>
          </p:cNvPr>
          <p:cNvSpPr txBox="1"/>
          <p:nvPr/>
        </p:nvSpPr>
        <p:spPr>
          <a:xfrm>
            <a:off x="620925" y="8133280"/>
            <a:ext cx="5592642" cy="738664"/>
          </a:xfrm>
          <a:prstGeom prst="rect">
            <a:avLst/>
          </a:prstGeom>
          <a:solidFill>
            <a:schemeClr val="accent6">
              <a:lumMod val="20000"/>
              <a:lumOff val="80000"/>
            </a:schemeClr>
          </a:solidFill>
        </p:spPr>
        <p:txBody>
          <a:bodyPr wrap="square" rtlCol="0">
            <a:spAutoFit/>
          </a:bodyPr>
          <a:lstStyle/>
          <a:p>
            <a:r>
              <a:rPr lang="en-GB" sz="1400" dirty="0"/>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5E133E41-81C7-491C-8350-D4148A951130}"/>
              </a:ext>
            </a:extLst>
          </p:cNvPr>
          <p:cNvSpPr/>
          <p:nvPr/>
        </p:nvSpPr>
        <p:spPr>
          <a:xfrm>
            <a:off x="735941" y="9591986"/>
            <a:ext cx="5565551" cy="523220"/>
          </a:xfrm>
          <a:prstGeom prst="rect">
            <a:avLst/>
          </a:prstGeom>
          <a:solidFill>
            <a:schemeClr val="accent6">
              <a:lumMod val="20000"/>
              <a:lumOff val="80000"/>
            </a:schemeClr>
          </a:solidFill>
        </p:spPr>
        <p:txBody>
          <a:bodyPr wrap="square">
            <a:spAutoFit/>
          </a:bodyPr>
          <a:lstStyle/>
          <a:p>
            <a:r>
              <a:rPr lang="en-GB" sz="1400" dirty="0"/>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E089F652-0216-499B-B493-61082784B6E3}"/>
              </a:ext>
            </a:extLst>
          </p:cNvPr>
          <p:cNvSpPr/>
          <p:nvPr/>
        </p:nvSpPr>
        <p:spPr>
          <a:xfrm>
            <a:off x="479555" y="10259959"/>
            <a:ext cx="5637466" cy="738664"/>
          </a:xfrm>
          <a:prstGeom prst="rect">
            <a:avLst/>
          </a:prstGeom>
          <a:solidFill>
            <a:schemeClr val="accent5">
              <a:lumMod val="20000"/>
              <a:lumOff val="80000"/>
            </a:schemeClr>
          </a:solidFill>
        </p:spPr>
        <p:txBody>
          <a:bodyPr wrap="square">
            <a:spAutoFit/>
          </a:bodyPr>
          <a:lstStyle/>
          <a:p>
            <a:r>
              <a:rPr lang="en-GB" sz="1400" dirty="0"/>
              <a:t>You can choose to stay for a while, enjoying the calmness and tranquillity. You can leave when you are ready by slowly opening your eyes and bringing yourself back to alertness in the present.</a:t>
            </a:r>
          </a:p>
        </p:txBody>
      </p:sp>
      <p:sp>
        <p:nvSpPr>
          <p:cNvPr id="24" name="Slide Number Placeholder 7">
            <a:extLst>
              <a:ext uri="{FF2B5EF4-FFF2-40B4-BE49-F238E27FC236}">
                <a16:creationId xmlns:a16="http://schemas.microsoft.com/office/drawing/2014/main" id="{23FA1EE9-8845-40CF-85A3-FA7EC889286E}"/>
              </a:ext>
            </a:extLst>
          </p:cNvPr>
          <p:cNvSpPr txBox="1">
            <a:spLocks/>
          </p:cNvSpPr>
          <p:nvPr/>
        </p:nvSpPr>
        <p:spPr>
          <a:xfrm>
            <a:off x="3270199" y="166527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17</a:t>
            </a:fld>
            <a:endParaRPr lang="en-GB" dirty="0">
              <a:solidFill>
                <a:schemeClr val="tx1"/>
              </a:solidFill>
            </a:endParaRPr>
          </a:p>
        </p:txBody>
      </p:sp>
      <p:sp>
        <p:nvSpPr>
          <p:cNvPr id="25" name="Oval 24">
            <a:extLst>
              <a:ext uri="{FF2B5EF4-FFF2-40B4-BE49-F238E27FC236}">
                <a16:creationId xmlns:a16="http://schemas.microsoft.com/office/drawing/2014/main" id="{4C02B2A7-EF7C-49B2-9639-797FDB3ACBD6}"/>
              </a:ext>
            </a:extLst>
          </p:cNvPr>
          <p:cNvSpPr/>
          <p:nvPr/>
        </p:nvSpPr>
        <p:spPr>
          <a:xfrm>
            <a:off x="3287315" y="174602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5">
            <a:extLst>
              <a:ext uri="{FF2B5EF4-FFF2-40B4-BE49-F238E27FC236}">
                <a16:creationId xmlns:a16="http://schemas.microsoft.com/office/drawing/2014/main" id="{EBBBECB0-850A-4134-A899-532E9A58B553}"/>
              </a:ext>
            </a:extLst>
          </p:cNvPr>
          <p:cNvSpPr txBox="1">
            <a:spLocks/>
          </p:cNvSpPr>
          <p:nvPr/>
        </p:nvSpPr>
        <p:spPr>
          <a:xfrm>
            <a:off x="857251" y="1083925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37735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17781" y="1838181"/>
            <a:ext cx="5943605" cy="8469930"/>
            <a:chOff x="583319" y="2313684"/>
            <a:chExt cx="5943605" cy="8469930"/>
          </a:xfrm>
        </p:grpSpPr>
        <p:cxnSp>
          <p:nvCxnSpPr>
            <p:cNvPr id="6" name="Straight Connector 5"/>
            <p:cNvCxnSpPr/>
            <p:nvPr/>
          </p:nvCxnSpPr>
          <p:spPr>
            <a:xfrm>
              <a:off x="583324" y="3184634"/>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50579" y="3184634"/>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83324" y="379423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83324" y="440383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3323" y="501869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3322" y="5570484"/>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3321" y="613804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3324" y="67371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83320" y="7320456"/>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3324" y="7840718"/>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3324" y="836098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3319" y="8881243"/>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3324" y="944880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83324" y="1009518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9255" y="2313684"/>
              <a:ext cx="4997669" cy="4401205"/>
            </a:xfrm>
            <a:prstGeom prst="rect">
              <a:avLst/>
            </a:prstGeom>
            <a:noFill/>
          </p:spPr>
          <p:txBody>
            <a:bodyPr wrap="square" rtlCol="0">
              <a:spAutoFit/>
            </a:bodyPr>
            <a:lstStyle/>
            <a:p>
              <a:r>
                <a:rPr lang="en-GB" sz="1400" dirty="0"/>
                <a:t>Toileting difficulties can prevent us from doing things we like, such as going to the cinema, swimming, or spending time with friends. However, you cannot let these difficulties stop you! Ultimately, you need to face your fears if you want to overcome your anxiety around toileting. It may seem overwhelming in the beginning, however, it is much easier if you break the process down into smaller steps.</a:t>
              </a:r>
            </a:p>
            <a:p>
              <a:endParaRPr lang="en-GB" sz="1400" dirty="0"/>
            </a:p>
            <a:p>
              <a:r>
                <a:rPr lang="en-GB" sz="1400" dirty="0"/>
                <a:t>Construct a ladder of places or situations that you avoid because of anxiety around your toileting difficulties. At the top of the ladder, state the situation that you are most anxious about. At the bottom of the ladder, put places or situations you avoid , but don’t bother you as much. Give each item a rating of 0-10 according to how anxiety provoking the situation is.</a:t>
              </a:r>
            </a:p>
            <a:p>
              <a:endParaRPr lang="en-GB" sz="1400" dirty="0"/>
            </a:p>
            <a:p>
              <a:r>
                <a:rPr lang="en-GB" sz="1400" dirty="0"/>
                <a:t>Overcome the anxiety caused by your toileting problems by approaching these situations, starting from the bottom of the ladder. Make sure you write down what you think will happen, before approaching the task, and compare this with what actually happened.</a:t>
              </a:r>
            </a:p>
          </p:txBody>
        </p:sp>
        <p:cxnSp>
          <p:nvCxnSpPr>
            <p:cNvPr id="24" name="Straight Connector 23"/>
            <p:cNvCxnSpPr/>
            <p:nvPr/>
          </p:nvCxnSpPr>
          <p:spPr>
            <a:xfrm>
              <a:off x="1828800" y="7320456"/>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784071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800" y="836098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28800" y="8881243"/>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28800" y="946456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10095189"/>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15910" y="7304691"/>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15910" y="7840718"/>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15910" y="836098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15910" y="8881243"/>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15910" y="9464568"/>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15910" y="10095189"/>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28800" y="6596913"/>
              <a:ext cx="4532586" cy="307777"/>
            </a:xfrm>
            <a:prstGeom prst="rect">
              <a:avLst/>
            </a:prstGeom>
            <a:noFill/>
          </p:spPr>
          <p:txBody>
            <a:bodyPr wrap="square" rtlCol="0">
              <a:spAutoFit/>
            </a:bodyPr>
            <a:lstStyle/>
            <a:p>
              <a:r>
                <a:rPr lang="en-GB" sz="1400" u="sng" dirty="0"/>
                <a:t>Situation</a:t>
              </a:r>
              <a:r>
                <a:rPr lang="en-GB" sz="1400" dirty="0"/>
                <a:t>                                                               </a:t>
              </a:r>
              <a:r>
                <a:rPr lang="en-GB" sz="1400" u="sng" dirty="0"/>
                <a:t>Anxiety (0-10)</a:t>
              </a:r>
            </a:p>
          </p:txBody>
        </p:sp>
        <p:sp>
          <p:nvSpPr>
            <p:cNvPr id="41" name="TextBox 40"/>
            <p:cNvSpPr txBox="1"/>
            <p:nvPr/>
          </p:nvSpPr>
          <p:spPr>
            <a:xfrm>
              <a:off x="1785475" y="7006639"/>
              <a:ext cx="2996193" cy="307777"/>
            </a:xfrm>
            <a:prstGeom prst="rect">
              <a:avLst/>
            </a:prstGeom>
            <a:noFill/>
          </p:spPr>
          <p:txBody>
            <a:bodyPr wrap="square" rtlCol="0">
              <a:spAutoFit/>
            </a:bodyPr>
            <a:lstStyle/>
            <a:p>
              <a:r>
                <a:rPr lang="en-GB" sz="1400" dirty="0"/>
                <a:t>Example: Doing a poo in a public toilet</a:t>
              </a:r>
            </a:p>
          </p:txBody>
        </p:sp>
        <p:sp>
          <p:nvSpPr>
            <p:cNvPr id="42" name="TextBox 41"/>
            <p:cNvSpPr txBox="1"/>
            <p:nvPr/>
          </p:nvSpPr>
          <p:spPr>
            <a:xfrm>
              <a:off x="5431220" y="6984123"/>
              <a:ext cx="575442" cy="307777"/>
            </a:xfrm>
            <a:prstGeom prst="rect">
              <a:avLst/>
            </a:prstGeom>
            <a:noFill/>
          </p:spPr>
          <p:txBody>
            <a:bodyPr wrap="square" rtlCol="0">
              <a:spAutoFit/>
            </a:bodyPr>
            <a:lstStyle/>
            <a:p>
              <a:r>
                <a:rPr lang="en-GB" sz="1400" dirty="0"/>
                <a:t>10</a:t>
              </a:r>
            </a:p>
          </p:txBody>
        </p:sp>
      </p:grpSp>
      <p:sp>
        <p:nvSpPr>
          <p:cNvPr id="45" name="TextBox 44"/>
          <p:cNvSpPr txBox="1"/>
          <p:nvPr/>
        </p:nvSpPr>
        <p:spPr>
          <a:xfrm>
            <a:off x="1363717" y="982766"/>
            <a:ext cx="4435364" cy="923330"/>
          </a:xfrm>
          <a:prstGeom prst="rect">
            <a:avLst/>
          </a:prstGeom>
          <a:noFill/>
        </p:spPr>
        <p:txBody>
          <a:bodyPr wrap="square" rtlCol="0">
            <a:spAutoFit/>
          </a:bodyPr>
          <a:lstStyle/>
          <a:p>
            <a:r>
              <a:rPr lang="en-GB" u="sng" dirty="0"/>
              <a:t>Changing How I Cope With Toileting Difficulties:</a:t>
            </a:r>
          </a:p>
          <a:p>
            <a:r>
              <a:rPr lang="en-GB" u="sng" dirty="0"/>
              <a:t>The Ladder Hierarchy </a:t>
            </a:r>
          </a:p>
        </p:txBody>
      </p:sp>
      <p:sp>
        <p:nvSpPr>
          <p:cNvPr id="46" name="TextBox 45">
            <a:extLst>
              <a:ext uri="{FF2B5EF4-FFF2-40B4-BE49-F238E27FC236}">
                <a16:creationId xmlns:a16="http://schemas.microsoft.com/office/drawing/2014/main" id="{EEBD74BE-E144-4EF0-845C-6DA38DF75C86}"/>
              </a:ext>
            </a:extLst>
          </p:cNvPr>
          <p:cNvSpPr txBox="1"/>
          <p:nvPr/>
        </p:nvSpPr>
        <p:spPr>
          <a:xfrm>
            <a:off x="1612025" y="9096466"/>
            <a:ext cx="2822028" cy="523220"/>
          </a:xfrm>
          <a:prstGeom prst="rect">
            <a:avLst/>
          </a:prstGeom>
          <a:noFill/>
        </p:spPr>
        <p:txBody>
          <a:bodyPr wrap="square" rtlCol="0">
            <a:spAutoFit/>
          </a:bodyPr>
          <a:lstStyle/>
          <a:p>
            <a:r>
              <a:rPr lang="en-GB" sz="1400" dirty="0"/>
              <a:t>Example: Sitting on my own toilet at home</a:t>
            </a:r>
          </a:p>
        </p:txBody>
      </p:sp>
      <p:sp>
        <p:nvSpPr>
          <p:cNvPr id="47" name="TextBox 46">
            <a:extLst>
              <a:ext uri="{FF2B5EF4-FFF2-40B4-BE49-F238E27FC236}">
                <a16:creationId xmlns:a16="http://schemas.microsoft.com/office/drawing/2014/main" id="{6B35CC64-FBFD-439F-94CC-D092DA96F0B7}"/>
              </a:ext>
            </a:extLst>
          </p:cNvPr>
          <p:cNvSpPr txBox="1"/>
          <p:nvPr/>
        </p:nvSpPr>
        <p:spPr>
          <a:xfrm>
            <a:off x="5332685" y="9311909"/>
            <a:ext cx="575442" cy="307777"/>
          </a:xfrm>
          <a:prstGeom prst="rect">
            <a:avLst/>
          </a:prstGeom>
          <a:noFill/>
        </p:spPr>
        <p:txBody>
          <a:bodyPr wrap="square" rtlCol="0">
            <a:spAutoFit/>
          </a:bodyPr>
          <a:lstStyle/>
          <a:p>
            <a:r>
              <a:rPr lang="en-GB" sz="1400" dirty="0"/>
              <a:t>4</a:t>
            </a:r>
          </a:p>
        </p:txBody>
      </p:sp>
      <p:sp>
        <p:nvSpPr>
          <p:cNvPr id="48" name="Slide Number Placeholder 7">
            <a:extLst>
              <a:ext uri="{FF2B5EF4-FFF2-40B4-BE49-F238E27FC236}">
                <a16:creationId xmlns:a16="http://schemas.microsoft.com/office/drawing/2014/main" id="{23FA1EE9-8845-40CF-85A3-FA7EC889286E}"/>
              </a:ext>
            </a:extLst>
          </p:cNvPr>
          <p:cNvSpPr txBox="1">
            <a:spLocks/>
          </p:cNvSpPr>
          <p:nvPr/>
        </p:nvSpPr>
        <p:spPr>
          <a:xfrm>
            <a:off x="3494401" y="1454142"/>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18</a:t>
            </a:fld>
            <a:endParaRPr lang="en-GB" dirty="0">
              <a:solidFill>
                <a:schemeClr val="tx1"/>
              </a:solidFill>
            </a:endParaRPr>
          </a:p>
        </p:txBody>
      </p:sp>
      <p:sp>
        <p:nvSpPr>
          <p:cNvPr id="49" name="Oval 48">
            <a:extLst>
              <a:ext uri="{FF2B5EF4-FFF2-40B4-BE49-F238E27FC236}">
                <a16:creationId xmlns:a16="http://schemas.microsoft.com/office/drawing/2014/main" id="{4C02B2A7-EF7C-49B2-9639-797FDB3ACBD6}"/>
              </a:ext>
            </a:extLst>
          </p:cNvPr>
          <p:cNvSpPr/>
          <p:nvPr/>
        </p:nvSpPr>
        <p:spPr>
          <a:xfrm>
            <a:off x="3528711" y="153489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ooter Placeholder 5">
            <a:extLst>
              <a:ext uri="{FF2B5EF4-FFF2-40B4-BE49-F238E27FC236}">
                <a16:creationId xmlns:a16="http://schemas.microsoft.com/office/drawing/2014/main" id="{A50E2628-94AA-46C5-8E6D-9B831E1DF933}"/>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34874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43" y="1037097"/>
            <a:ext cx="5824373" cy="1661736"/>
          </a:xfrm>
        </p:spPr>
        <p:txBody>
          <a:bodyPr>
            <a:normAutofit/>
          </a:bodyPr>
          <a:lstStyle/>
          <a:p>
            <a:pPr marL="0" indent="0" algn="ctr">
              <a:buNone/>
            </a:pPr>
            <a:r>
              <a:rPr lang="en-GB" sz="1800" u="sng" dirty="0"/>
              <a:t>Develop Coping Thoughts/Positive Self-Talk</a:t>
            </a:r>
          </a:p>
          <a:p>
            <a:pPr marL="0" indent="0" algn="ctr">
              <a:buNone/>
            </a:pPr>
            <a:endParaRPr lang="en-GB" u="sng" dirty="0"/>
          </a:p>
          <a:p>
            <a:pPr marL="0" indent="0" algn="ctr">
              <a:buNone/>
            </a:pPr>
            <a:r>
              <a:rPr lang="en-GB" sz="1400" dirty="0"/>
              <a:t>Positive statement encourage us and help us cope through distressing times. We can use these statements to replace the negative thoughts we experience during these distressing times. We can act as our own coach by saying these encouraging thigs to ourselves. Some examples include:</a:t>
            </a:r>
          </a:p>
          <a:p>
            <a:pPr marL="0" indent="0">
              <a:buNone/>
            </a:pPr>
            <a:endParaRPr lang="en-GB" dirty="0"/>
          </a:p>
        </p:txBody>
      </p:sp>
      <p:grpSp>
        <p:nvGrpSpPr>
          <p:cNvPr id="21" name="Group 20"/>
          <p:cNvGrpSpPr/>
          <p:nvPr/>
        </p:nvGrpSpPr>
        <p:grpSpPr>
          <a:xfrm>
            <a:off x="857251" y="2698833"/>
            <a:ext cx="5387371" cy="4994270"/>
            <a:chOff x="713390" y="1371950"/>
            <a:chExt cx="5715000" cy="5715000"/>
          </a:xfrm>
        </p:grpSpPr>
        <p:pic>
          <p:nvPicPr>
            <p:cNvPr id="8195" name="Picture 3" descr="C:\Users\Maria.Langdrige\AppData\Local\Microsoft\Windows\Temporary Internet Files\Content.IE5\EB18I1EQ\ZmI9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79533" y="2358138"/>
              <a:ext cx="3614244" cy="3539430"/>
            </a:xfrm>
            <a:prstGeom prst="rect">
              <a:avLst/>
            </a:prstGeom>
            <a:noFill/>
            <a:ln>
              <a:noFill/>
            </a:ln>
          </p:spPr>
          <p:txBody>
            <a:bodyPr wrap="square">
              <a:spAutoFit/>
            </a:bodyPr>
            <a:lstStyle/>
            <a:p>
              <a:pPr algn="ctr"/>
              <a:r>
                <a:rPr lang="en-GB" sz="1400" dirty="0"/>
                <a:t>“I can do this.”</a:t>
              </a:r>
            </a:p>
            <a:p>
              <a:pPr algn="ctr"/>
              <a:endParaRPr lang="en-GB" sz="1400" dirty="0"/>
            </a:p>
            <a:p>
              <a:pPr algn="ctr"/>
              <a:r>
                <a:rPr lang="en-GB" sz="1400" dirty="0"/>
                <a:t>“I can cope.”</a:t>
              </a:r>
            </a:p>
            <a:p>
              <a:pPr algn="ctr"/>
              <a:endParaRPr lang="en-GB" sz="1400" dirty="0"/>
            </a:p>
            <a:p>
              <a:pPr algn="ctr"/>
              <a:r>
                <a:rPr lang="en-GB" sz="1400" dirty="0"/>
                <a:t>“Keep calm and carry on.”</a:t>
              </a:r>
            </a:p>
            <a:p>
              <a:pPr algn="ctr"/>
              <a:endParaRPr lang="en-GB" sz="1400" dirty="0"/>
            </a:p>
            <a:p>
              <a:pPr algn="ctr"/>
              <a:r>
                <a:rPr lang="en-GB" sz="1400" dirty="0"/>
                <a:t>“Thoughts are just thoughts – they are not necessarily fact.”</a:t>
              </a:r>
            </a:p>
            <a:p>
              <a:pPr algn="ctr"/>
              <a:endParaRPr lang="en-GB" sz="1400" dirty="0"/>
            </a:p>
            <a:p>
              <a:pPr algn="ctr"/>
              <a:r>
                <a:rPr lang="en-GB" sz="1400" dirty="0"/>
                <a:t>“It is okay to feel this way, it is a normal reaction.”</a:t>
              </a:r>
            </a:p>
            <a:p>
              <a:pPr algn="ctr"/>
              <a:endParaRPr lang="en-GB" sz="1400" dirty="0"/>
            </a:p>
            <a:p>
              <a:pPr algn="ctr"/>
              <a:r>
                <a:rPr lang="en-GB" sz="1400" dirty="0"/>
                <a:t>“This is difficult and painful, but it is only temporary.”</a:t>
              </a:r>
            </a:p>
            <a:p>
              <a:pPr algn="ctr"/>
              <a:endParaRPr lang="en-GB" sz="1400" dirty="0"/>
            </a:p>
            <a:p>
              <a:pPr algn="ctr"/>
              <a:r>
                <a:rPr lang="en-GB" sz="1400" dirty="0"/>
                <a:t>“This wont last forever.”</a:t>
              </a:r>
            </a:p>
          </p:txBody>
        </p:sp>
      </p:grpSp>
      <p:sp>
        <p:nvSpPr>
          <p:cNvPr id="20" name="TextBox 19"/>
          <p:cNvSpPr txBox="1"/>
          <p:nvPr/>
        </p:nvSpPr>
        <p:spPr>
          <a:xfrm>
            <a:off x="476416" y="7611215"/>
            <a:ext cx="1301148" cy="307777"/>
          </a:xfrm>
          <a:prstGeom prst="rect">
            <a:avLst/>
          </a:prstGeom>
          <a:noFill/>
        </p:spPr>
        <p:txBody>
          <a:bodyPr wrap="square" rtlCol="0">
            <a:spAutoFit/>
          </a:bodyPr>
          <a:lstStyle/>
          <a:p>
            <a:r>
              <a:rPr lang="en-GB" sz="1400" u="sng" dirty="0"/>
              <a:t>Activity:</a:t>
            </a:r>
          </a:p>
        </p:txBody>
      </p:sp>
      <p:graphicFrame>
        <p:nvGraphicFramePr>
          <p:cNvPr id="5" name="Table 4">
            <a:extLst>
              <a:ext uri="{FF2B5EF4-FFF2-40B4-BE49-F238E27FC236}">
                <a16:creationId xmlns:a16="http://schemas.microsoft.com/office/drawing/2014/main" id="{C715628B-E4B4-42A3-9F12-4BA54329E4D2}"/>
              </a:ext>
            </a:extLst>
          </p:cNvPr>
          <p:cNvGraphicFramePr>
            <a:graphicFrameLocks noGrp="1"/>
          </p:cNvGraphicFramePr>
          <p:nvPr>
            <p:extLst>
              <p:ext uri="{D42A27DB-BD31-4B8C-83A1-F6EECF244321}">
                <p14:modId xmlns:p14="http://schemas.microsoft.com/office/powerpoint/2010/main" val="534779249"/>
              </p:ext>
            </p:extLst>
          </p:nvPr>
        </p:nvGraphicFramePr>
        <p:xfrm>
          <a:off x="338220" y="7885452"/>
          <a:ext cx="6181560" cy="2773585"/>
        </p:xfrm>
        <a:graphic>
          <a:graphicData uri="http://schemas.openxmlformats.org/drawingml/2006/table">
            <a:tbl>
              <a:tblPr firstRow="1" firstCol="1" bandRow="1">
                <a:tableStyleId>{5C22544A-7EE6-4342-B048-85BDC9FD1C3A}</a:tableStyleId>
              </a:tblPr>
              <a:tblGrid>
                <a:gridCol w="3090780">
                  <a:extLst>
                    <a:ext uri="{9D8B030D-6E8A-4147-A177-3AD203B41FA5}">
                      <a16:colId xmlns:a16="http://schemas.microsoft.com/office/drawing/2014/main" val="411902508"/>
                    </a:ext>
                  </a:extLst>
                </a:gridCol>
                <a:gridCol w="3090780">
                  <a:extLst>
                    <a:ext uri="{9D8B030D-6E8A-4147-A177-3AD203B41FA5}">
                      <a16:colId xmlns:a16="http://schemas.microsoft.com/office/drawing/2014/main" val="666094328"/>
                    </a:ext>
                  </a:extLst>
                </a:gridCol>
              </a:tblGrid>
              <a:tr h="198105">
                <a:tc>
                  <a:txBody>
                    <a:bodyPr/>
                    <a:lstStyle/>
                    <a:p>
                      <a:pPr>
                        <a:lnSpc>
                          <a:spcPct val="107000"/>
                        </a:lnSpc>
                        <a:spcAft>
                          <a:spcPts val="0"/>
                        </a:spcAft>
                      </a:pPr>
                      <a:r>
                        <a:rPr lang="en-GB" sz="1100" dirty="0">
                          <a:solidFill>
                            <a:schemeClr val="tx1"/>
                          </a:solidFill>
                          <a:effectLst/>
                        </a:rPr>
                        <a:t>Situation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Coping Thought/Positive Statement</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30959817"/>
                  </a:ext>
                </a:extLst>
              </a:tr>
              <a:tr h="819937">
                <a:tc>
                  <a:txBody>
                    <a:bodyPr/>
                    <a:lstStyle/>
                    <a:p>
                      <a:pPr>
                        <a:lnSpc>
                          <a:spcPct val="107000"/>
                        </a:lnSpc>
                        <a:spcAft>
                          <a:spcPts val="0"/>
                        </a:spcAft>
                      </a:pPr>
                      <a:r>
                        <a:rPr lang="en-GB" sz="1100" b="0" dirty="0">
                          <a:solidFill>
                            <a:schemeClr val="tx1"/>
                          </a:solidFill>
                          <a:effectLst/>
                        </a:rPr>
                        <a:t>Example: I have started in a new school. I do not know anybody here yet. I am worried about</a:t>
                      </a:r>
                      <a:r>
                        <a:rPr lang="en-GB" sz="1100" b="0" baseline="0" dirty="0">
                          <a:solidFill>
                            <a:schemeClr val="tx1"/>
                          </a:solidFill>
                          <a:effectLst/>
                        </a:rPr>
                        <a:t> soiling myself around them.</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okay, I have spare</a:t>
                      </a:r>
                      <a:r>
                        <a:rPr lang="en-GB"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clothes and wet-wipes so I can clean myself up. It is normal to worry about this situation, but I know I can resolve it quickly and quietly.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11701848"/>
                  </a:ext>
                </a:extLst>
              </a:tr>
              <a:tr h="405383">
                <a:tc>
                  <a:txBody>
                    <a:bodyPr/>
                    <a:lstStyle/>
                    <a:p>
                      <a:pPr>
                        <a:lnSpc>
                          <a:spcPct val="107000"/>
                        </a:lnSpc>
                        <a:spcAft>
                          <a:spcPts val="0"/>
                        </a:spcAft>
                      </a:pPr>
                      <a:r>
                        <a:rPr lang="en-GB" sz="1100" b="0" dirty="0">
                          <a:solidFill>
                            <a:schemeClr val="tx1"/>
                          </a:solidFill>
                          <a:effectLst/>
                        </a:rPr>
                        <a:t>I have exams in the next couple of weeks, they are really important. I am worried I will miss an exam, or do badly in them,</a:t>
                      </a:r>
                      <a:r>
                        <a:rPr lang="en-GB" sz="1100" b="0" baseline="0" dirty="0">
                          <a:solidFill>
                            <a:schemeClr val="tx1"/>
                          </a:solidFill>
                          <a:effectLst/>
                        </a:rPr>
                        <a:t> because my tummy hurts</a:t>
                      </a:r>
                      <a:r>
                        <a:rPr lang="en-GB" sz="1100" b="0" dirty="0">
                          <a:solidFill>
                            <a:schemeClr val="tx1"/>
                          </a:solidFill>
                          <a:effectLst/>
                        </a:rPr>
                        <a:t>.</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224533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friend has invited people over to her house for a sleep over. I am scared I will have an accident.</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107562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am</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starting a new school. I do not know where the toilets are, and I am worried I will not find them when I need them.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13402046"/>
                  </a:ext>
                </a:extLst>
              </a:tr>
            </a:tbl>
          </a:graphicData>
        </a:graphic>
      </p:graphicFrame>
      <p:sp>
        <p:nvSpPr>
          <p:cNvPr id="13" name="Slide Number Placeholder 7">
            <a:extLst>
              <a:ext uri="{FF2B5EF4-FFF2-40B4-BE49-F238E27FC236}">
                <a16:creationId xmlns:a16="http://schemas.microsoft.com/office/drawing/2014/main" id="{23FA1EE9-8845-40CF-85A3-FA7EC889286E}"/>
              </a:ext>
            </a:extLst>
          </p:cNvPr>
          <p:cNvSpPr txBox="1">
            <a:spLocks/>
          </p:cNvSpPr>
          <p:nvPr/>
        </p:nvSpPr>
        <p:spPr>
          <a:xfrm>
            <a:off x="3401574" y="128423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19</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38368" y="136499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A1B38F1B-6DC9-4D6D-B059-24A9D5FC7F89}"/>
              </a:ext>
            </a:extLst>
          </p:cNvPr>
          <p:cNvSpPr txBox="1">
            <a:spLocks/>
          </p:cNvSpPr>
          <p:nvPr/>
        </p:nvSpPr>
        <p:spPr>
          <a:xfrm>
            <a:off x="857251" y="1048632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9813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757DD-B20C-4ADC-ABE7-71D66EBE4D8E}"/>
              </a:ext>
            </a:extLst>
          </p:cNvPr>
          <p:cNvSpPr>
            <a:spLocks noGrp="1"/>
          </p:cNvSpPr>
          <p:nvPr>
            <p:ph idx="1"/>
          </p:nvPr>
        </p:nvSpPr>
        <p:spPr>
          <a:xfrm>
            <a:off x="471488" y="1542197"/>
            <a:ext cx="5970255" cy="9439071"/>
          </a:xfrm>
        </p:spPr>
        <p:txBody>
          <a:bodyPr>
            <a:normAutofit fontScale="92500" lnSpcReduction="20000"/>
          </a:bodyPr>
          <a:lstStyle/>
          <a:p>
            <a:pPr marL="0" indent="0" algn="ctr">
              <a:buNone/>
            </a:pPr>
            <a:r>
              <a:rPr lang="en-GB" u="sng" dirty="0"/>
              <a:t>Contents</a:t>
            </a:r>
          </a:p>
          <a:p>
            <a:pPr marL="0" indent="0" algn="ctr">
              <a:buNone/>
            </a:pPr>
            <a:endParaRPr lang="en-GB" u="sng" dirty="0"/>
          </a:p>
          <a:p>
            <a:pPr marL="0" indent="0">
              <a:buNone/>
            </a:pPr>
            <a:r>
              <a:rPr lang="en-GB" dirty="0"/>
              <a:t>How Does The Bowel Work?..…………….........………….See p. 3</a:t>
            </a:r>
          </a:p>
          <a:p>
            <a:pPr marL="0" indent="0">
              <a:buNone/>
            </a:pPr>
            <a:endParaRPr lang="en-GB" dirty="0"/>
          </a:p>
          <a:p>
            <a:pPr marL="0" indent="0">
              <a:buNone/>
            </a:pPr>
            <a:r>
              <a:rPr lang="en-GB" dirty="0"/>
              <a:t>Bristol Stool Form Scale.…………………….………………….See p. 4</a:t>
            </a:r>
          </a:p>
          <a:p>
            <a:pPr marL="0" indent="0">
              <a:buNone/>
            </a:pPr>
            <a:endParaRPr lang="en-GB" dirty="0"/>
          </a:p>
          <a:p>
            <a:pPr marL="0" indent="0">
              <a:buNone/>
            </a:pPr>
            <a:r>
              <a:rPr lang="en-GB" dirty="0"/>
              <a:t>Constipation……………………….………………………..……….See p. 5</a:t>
            </a:r>
          </a:p>
          <a:p>
            <a:pPr marL="0" indent="0">
              <a:buNone/>
            </a:pPr>
            <a:endParaRPr lang="en-GB" dirty="0"/>
          </a:p>
          <a:p>
            <a:pPr marL="0" indent="0">
              <a:buNone/>
            </a:pPr>
            <a:r>
              <a:rPr lang="en-GB" dirty="0"/>
              <a:t>Soiling…..…………………………….…………….…………………..See p. 6</a:t>
            </a:r>
          </a:p>
          <a:p>
            <a:pPr marL="0" indent="0">
              <a:buNone/>
            </a:pPr>
            <a:endParaRPr lang="en-GB" dirty="0"/>
          </a:p>
          <a:p>
            <a:pPr marL="0" indent="0">
              <a:buNone/>
            </a:pPr>
            <a:r>
              <a:rPr lang="en-GB" dirty="0"/>
              <a:t>The Constipation Cycle……………………..…………………..See p. 7</a:t>
            </a:r>
          </a:p>
          <a:p>
            <a:pPr marL="0" indent="0">
              <a:buNone/>
            </a:pPr>
            <a:endParaRPr lang="en-GB" dirty="0"/>
          </a:p>
          <a:p>
            <a:pPr marL="0" indent="0">
              <a:buNone/>
            </a:pPr>
            <a:r>
              <a:rPr lang="en-GB" dirty="0"/>
              <a:t>Physiological Support..………………………………….……….See p. 8</a:t>
            </a:r>
          </a:p>
          <a:p>
            <a:pPr marL="0" indent="0">
              <a:buNone/>
            </a:pPr>
            <a:endParaRPr lang="en-GB" dirty="0"/>
          </a:p>
          <a:p>
            <a:pPr marL="0" indent="0">
              <a:buNone/>
            </a:pPr>
            <a:r>
              <a:rPr lang="en-GB" dirty="0"/>
              <a:t>Information For Parents, Carers, And Teachers…………………………………………………………..…..See p. 9</a:t>
            </a:r>
          </a:p>
          <a:p>
            <a:pPr marL="0" indent="0">
              <a:buNone/>
            </a:pPr>
            <a:endParaRPr lang="en-GB" dirty="0"/>
          </a:p>
          <a:p>
            <a:pPr marL="0" indent="0">
              <a:buNone/>
            </a:pPr>
            <a:r>
              <a:rPr lang="en-GB" dirty="0"/>
              <a:t>Beating Sneaky Poo: The Comic ………………..………..See p. 11</a:t>
            </a:r>
          </a:p>
          <a:p>
            <a:pPr marL="0" indent="0">
              <a:buNone/>
            </a:pPr>
            <a:endParaRPr lang="en-GB" dirty="0"/>
          </a:p>
          <a:p>
            <a:pPr marL="0" indent="0">
              <a:buNone/>
            </a:pPr>
            <a:r>
              <a:rPr lang="en-GB" dirty="0"/>
              <a:t>Reward Chart……………………………………………………….See p.12</a:t>
            </a:r>
          </a:p>
          <a:p>
            <a:pPr marL="0" indent="0">
              <a:buNone/>
            </a:pPr>
            <a:endParaRPr lang="en-GB" dirty="0"/>
          </a:p>
          <a:p>
            <a:pPr marL="0" indent="0">
              <a:buNone/>
            </a:pPr>
            <a:r>
              <a:rPr lang="en-GB" dirty="0"/>
              <a:t>Contents: Guided Self Help Worksheets……………………………………..………………….See p. 13</a:t>
            </a:r>
          </a:p>
          <a:p>
            <a:pPr marL="0" indent="0">
              <a:buNone/>
            </a:pPr>
            <a:endParaRPr lang="en-GB" dirty="0"/>
          </a:p>
          <a:p>
            <a:pPr marL="0" indent="0">
              <a:buNone/>
            </a:pPr>
            <a:r>
              <a:rPr lang="en-GB" dirty="0"/>
              <a:t>Calming The Body…………………………………….………….See p. 14</a:t>
            </a:r>
          </a:p>
          <a:p>
            <a:pPr marL="0" indent="0">
              <a:buNone/>
            </a:pPr>
            <a:endParaRPr lang="en-GB" dirty="0"/>
          </a:p>
          <a:p>
            <a:pPr marL="0" indent="0">
              <a:buNone/>
            </a:pPr>
            <a:r>
              <a:rPr lang="en-GB" dirty="0"/>
              <a:t>Calming The Mind……………………………………….………See p. 16</a:t>
            </a:r>
          </a:p>
          <a:p>
            <a:pPr marL="0" indent="0">
              <a:buNone/>
            </a:pPr>
            <a:endParaRPr lang="en-GB" dirty="0"/>
          </a:p>
          <a:p>
            <a:pPr marL="0" indent="0">
              <a:buNone/>
            </a:pPr>
            <a:r>
              <a:rPr lang="en-GB" dirty="0"/>
              <a:t>Online Support…………………………………………………….See p. 20</a:t>
            </a:r>
          </a:p>
          <a:p>
            <a:pPr marL="0" indent="0">
              <a:buNone/>
            </a:pPr>
            <a:endParaRPr lang="en-GB" dirty="0"/>
          </a:p>
          <a:p>
            <a:pPr marL="0" indent="0">
              <a:buNone/>
            </a:pPr>
            <a:r>
              <a:rPr lang="en-GB" dirty="0"/>
              <a:t>Local Support..…………………………………………………….See p. 21</a:t>
            </a:r>
          </a:p>
          <a:p>
            <a:pPr marL="0" indent="0">
              <a:buNone/>
            </a:pPr>
            <a:endParaRPr lang="en-GB" dirty="0"/>
          </a:p>
          <a:p>
            <a:pPr marL="0" indent="0">
              <a:buNone/>
            </a:pPr>
            <a:endParaRPr lang="en-GB" dirty="0"/>
          </a:p>
          <a:p>
            <a:pPr marL="0" indent="0">
              <a:buNone/>
            </a:pPr>
            <a:endParaRPr lang="en-GB" dirty="0">
              <a:solidFill>
                <a:srgbClr val="FF0000"/>
              </a:solidFill>
            </a:endParaRPr>
          </a:p>
          <a:p>
            <a:pPr marL="0" indent="0">
              <a:buNone/>
            </a:pPr>
            <a:endParaRPr lang="en-GB" dirty="0">
              <a:solidFill>
                <a:srgbClr val="FF0000"/>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7"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73764" y="1832719"/>
            <a:ext cx="315505" cy="378374"/>
          </a:xfrm>
        </p:spPr>
        <p:txBody>
          <a:bodyPr/>
          <a:lstStyle/>
          <a:p>
            <a:fld id="{0E0EA5D9-FFAC-4864-B705-ADA6735702EB}" type="slidenum">
              <a:rPr lang="en-GB" smtClean="0">
                <a:solidFill>
                  <a:schemeClr val="tx1"/>
                </a:solidFill>
              </a:rPr>
              <a:t>2</a:t>
            </a:fld>
            <a:endParaRPr lang="en-GB" dirty="0">
              <a:solidFill>
                <a:schemeClr val="tx1"/>
              </a:solidFill>
            </a:endParaRPr>
          </a:p>
        </p:txBody>
      </p:sp>
      <p:sp>
        <p:nvSpPr>
          <p:cNvPr id="8" name="Oval 7">
            <a:extLst>
              <a:ext uri="{FF2B5EF4-FFF2-40B4-BE49-F238E27FC236}">
                <a16:creationId xmlns:a16="http://schemas.microsoft.com/office/drawing/2014/main" id="{634EC2BD-27E3-4F2C-BE51-F1013A378FEE}"/>
              </a:ext>
            </a:extLst>
          </p:cNvPr>
          <p:cNvSpPr/>
          <p:nvPr/>
        </p:nvSpPr>
        <p:spPr>
          <a:xfrm>
            <a:off x="3297515" y="1864017"/>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5">
            <a:extLst>
              <a:ext uri="{FF2B5EF4-FFF2-40B4-BE49-F238E27FC236}">
                <a16:creationId xmlns:a16="http://schemas.microsoft.com/office/drawing/2014/main" id="{B1EA2812-A3F3-4299-A898-53C8514E4CDA}"/>
              </a:ext>
            </a:extLst>
          </p:cNvPr>
          <p:cNvSpPr txBox="1">
            <a:spLocks/>
          </p:cNvSpPr>
          <p:nvPr/>
        </p:nvSpPr>
        <p:spPr>
          <a:xfrm>
            <a:off x="857250" y="10622679"/>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9398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A64BC-6D46-48EA-AC79-DB02B5FD9936}"/>
              </a:ext>
            </a:extLst>
          </p:cNvPr>
          <p:cNvSpPr/>
          <p:nvPr/>
        </p:nvSpPr>
        <p:spPr>
          <a:xfrm>
            <a:off x="2606658" y="933325"/>
            <a:ext cx="1604927" cy="646331"/>
          </a:xfrm>
          <a:prstGeom prst="rect">
            <a:avLst/>
          </a:prstGeom>
        </p:spPr>
        <p:txBody>
          <a:bodyPr wrap="none">
            <a:spAutoFit/>
          </a:bodyPr>
          <a:lstStyle/>
          <a:p>
            <a:pPr algn="ctr"/>
            <a:r>
              <a:rPr lang="en-GB" u="sng" dirty="0"/>
              <a:t>Online Support</a:t>
            </a:r>
          </a:p>
          <a:p>
            <a:pPr algn="ctr"/>
            <a:endParaRPr lang="en-GB" b="1" u="sng" dirty="0"/>
          </a:p>
        </p:txBody>
      </p:sp>
      <p:sp>
        <p:nvSpPr>
          <p:cNvPr id="4" name="Rectangle 3">
            <a:extLst>
              <a:ext uri="{FF2B5EF4-FFF2-40B4-BE49-F238E27FC236}">
                <a16:creationId xmlns:a16="http://schemas.microsoft.com/office/drawing/2014/main" id="{134570F7-C080-4794-88D9-44E66D360830}"/>
              </a:ext>
            </a:extLst>
          </p:cNvPr>
          <p:cNvSpPr/>
          <p:nvPr/>
        </p:nvSpPr>
        <p:spPr>
          <a:xfrm>
            <a:off x="331076" y="1710113"/>
            <a:ext cx="6132785" cy="2031325"/>
          </a:xfrm>
          <a:prstGeom prst="rect">
            <a:avLst/>
          </a:prstGeom>
          <a:solidFill>
            <a:srgbClr val="FFCCFF">
              <a:alpha val="28000"/>
            </a:srgbClr>
          </a:solidFill>
        </p:spPr>
        <p:txBody>
          <a:bodyPr wrap="square">
            <a:spAutoFit/>
          </a:bodyPr>
          <a:lstStyle/>
          <a:p>
            <a:r>
              <a:rPr lang="en-GB" sz="1400" b="1" dirty="0"/>
              <a:t>Apps: </a:t>
            </a:r>
          </a:p>
          <a:p>
            <a:endParaRPr lang="en-GB" sz="1400" b="1" dirty="0"/>
          </a:p>
          <a:p>
            <a:r>
              <a:rPr lang="en-GB" sz="1400" dirty="0"/>
              <a:t>Mindfulness and Sleep:</a:t>
            </a:r>
            <a:r>
              <a:rPr lang="en-US" sz="1400" u="sng" dirty="0">
                <a:hlinkClick r:id="rId3"/>
              </a:rPr>
              <a:t>https://www.smilingmind.com.au/</a:t>
            </a:r>
            <a:endParaRPr lang="en-US" sz="1400" u="sng" dirty="0"/>
          </a:p>
          <a:p>
            <a:endParaRPr lang="en-GB" sz="1400" dirty="0"/>
          </a:p>
          <a:p>
            <a:r>
              <a:rPr lang="en-GB" sz="1400" dirty="0"/>
              <a:t>Meditation and Sleep:</a:t>
            </a:r>
            <a:r>
              <a:rPr lang="en-US" sz="1400" u="sng" dirty="0">
                <a:hlinkClick r:id="rId4"/>
              </a:rPr>
              <a:t>https://www.calm.com/</a:t>
            </a:r>
            <a:endParaRPr lang="en-US" sz="1400" u="sng" dirty="0"/>
          </a:p>
          <a:p>
            <a:endParaRPr lang="en-GB" sz="1400" dirty="0"/>
          </a:p>
          <a:p>
            <a:r>
              <a:rPr lang="en-GB" sz="1400" dirty="0"/>
              <a:t>Meditation: </a:t>
            </a:r>
            <a:r>
              <a:rPr lang="en-US" sz="1400" u="sng" dirty="0">
                <a:hlinkClick r:id="rId5"/>
              </a:rPr>
              <a:t>https://www.headspace.com/kids</a:t>
            </a:r>
            <a:endParaRPr lang="en-US" sz="1400" u="sng" dirty="0"/>
          </a:p>
          <a:p>
            <a:endParaRPr lang="en-GB" sz="1400" dirty="0"/>
          </a:p>
          <a:p>
            <a:r>
              <a:rPr lang="en-GB" sz="1400" dirty="0"/>
              <a:t>Progressive Muscle Relaxation: </a:t>
            </a:r>
            <a:r>
              <a:rPr lang="en-US" sz="1400" u="sng" dirty="0">
                <a:hlinkClick r:id="rId6"/>
              </a:rPr>
              <a:t>https://www.thinkpacifica.com/</a:t>
            </a:r>
            <a:r>
              <a:rPr lang="en-US" sz="1400" u="sng" dirty="0"/>
              <a:t> </a:t>
            </a:r>
          </a:p>
        </p:txBody>
      </p:sp>
      <p:sp>
        <p:nvSpPr>
          <p:cNvPr id="5" name="Rectangle 4">
            <a:extLst>
              <a:ext uri="{FF2B5EF4-FFF2-40B4-BE49-F238E27FC236}">
                <a16:creationId xmlns:a16="http://schemas.microsoft.com/office/drawing/2014/main" id="{D1813AE9-9BF2-4666-9FA9-36D6D6B586D4}"/>
              </a:ext>
            </a:extLst>
          </p:cNvPr>
          <p:cNvSpPr/>
          <p:nvPr/>
        </p:nvSpPr>
        <p:spPr>
          <a:xfrm>
            <a:off x="331076" y="3809736"/>
            <a:ext cx="6132786" cy="6986528"/>
          </a:xfrm>
          <a:prstGeom prst="rect">
            <a:avLst/>
          </a:prstGeom>
          <a:solidFill>
            <a:srgbClr val="D1F6FB">
              <a:alpha val="12000"/>
            </a:srgbClr>
          </a:solidFill>
        </p:spPr>
        <p:txBody>
          <a:bodyPr wrap="square">
            <a:spAutoFit/>
          </a:bodyPr>
          <a:lstStyle/>
          <a:p>
            <a:r>
              <a:rPr lang="en-GB" sz="1400" b="1" dirty="0"/>
              <a:t>Websites:</a:t>
            </a:r>
          </a:p>
          <a:p>
            <a:pPr lvl="0"/>
            <a:endParaRPr lang="en-GB" sz="1400" dirty="0"/>
          </a:p>
          <a:p>
            <a:pPr lvl="0"/>
            <a:r>
              <a:rPr lang="en-GB" sz="1400" dirty="0"/>
              <a:t>ERIC, the Bladder and Bowel Charity website: </a:t>
            </a:r>
          </a:p>
          <a:p>
            <a:pPr lvl="0"/>
            <a:r>
              <a:rPr lang="en-GB" sz="1400" u="sng" dirty="0">
                <a:solidFill>
                  <a:srgbClr val="0070C0"/>
                </a:solidFill>
                <a:hlinkClick r:id="rId7"/>
              </a:rPr>
              <a:t>https://www.eric.org.uk/</a:t>
            </a:r>
            <a:endParaRPr lang="en-GB" sz="1400" u="sng" dirty="0">
              <a:solidFill>
                <a:srgbClr val="0070C0"/>
              </a:solidFill>
            </a:endParaRPr>
          </a:p>
          <a:p>
            <a:pPr lvl="0"/>
            <a:r>
              <a:rPr lang="en-GB" sz="1400" i="1" dirty="0"/>
              <a:t>There is a free downloadable Guide to Children’s Bowel Problems. ERIC have also created Poo and Wee characters and a range of videos for children and parents.</a:t>
            </a:r>
          </a:p>
          <a:p>
            <a:pPr lvl="0"/>
            <a:endParaRPr lang="en-GB" sz="1400" dirty="0"/>
          </a:p>
          <a:p>
            <a:pPr lvl="0"/>
            <a:r>
              <a:rPr lang="en-GB" sz="1400" dirty="0"/>
              <a:t>Let’s Talk About Poo: </a:t>
            </a:r>
            <a:r>
              <a:rPr lang="en-GB" sz="1400" dirty="0">
                <a:hlinkClick r:id="rId8"/>
              </a:rPr>
              <a:t>http://web.archive.org/web/20161008172049/http://letstalkaboutpoo.eric.org.uk:80/about-the-campaign/</a:t>
            </a:r>
            <a:r>
              <a:rPr lang="en-GB" sz="1400" dirty="0"/>
              <a:t> </a:t>
            </a:r>
          </a:p>
          <a:p>
            <a:pPr lvl="0"/>
            <a:endParaRPr lang="en-GB" sz="1400" dirty="0"/>
          </a:p>
          <a:p>
            <a:pPr lvl="0"/>
            <a:r>
              <a:rPr lang="en-GB" sz="1400" dirty="0"/>
              <a:t>Bladder and Bowel UK website : </a:t>
            </a:r>
            <a:r>
              <a:rPr lang="en-GB" sz="1400" dirty="0">
                <a:hlinkClick r:id="rId9"/>
              </a:rPr>
              <a:t>https://www.bbuk.org.uk/children-young-people/</a:t>
            </a:r>
            <a:endParaRPr lang="en-GB" sz="1400" dirty="0"/>
          </a:p>
          <a:p>
            <a:pPr lvl="0"/>
            <a:endParaRPr lang="en-GB" sz="1400" dirty="0"/>
          </a:p>
          <a:p>
            <a:r>
              <a:rPr lang="en-GB" sz="1400" dirty="0"/>
              <a:t>‘Beating Sneaky Poo’ leaflet published by Dulwich Centre Publications ©(available online)</a:t>
            </a:r>
            <a:endParaRPr lang="en-GB" sz="1400" u="sng" dirty="0">
              <a:solidFill>
                <a:srgbClr val="0070C0"/>
              </a:solidFill>
            </a:endParaRPr>
          </a:p>
          <a:p>
            <a:pPr lvl="0"/>
            <a:endParaRPr lang="en-GB" sz="1400" dirty="0"/>
          </a:p>
          <a:p>
            <a:pPr lvl="0"/>
            <a:r>
              <a:rPr lang="en-GB" sz="1400" b="1" dirty="0"/>
              <a:t>General resources:</a:t>
            </a:r>
          </a:p>
          <a:p>
            <a:endParaRPr lang="en-GB" sz="1400" dirty="0"/>
          </a:p>
          <a:p>
            <a:r>
              <a:rPr lang="en-GB" sz="1400" dirty="0"/>
              <a:t>Free Online Counselling: </a:t>
            </a:r>
            <a:r>
              <a:rPr lang="en-GB" sz="1400" u="sng" dirty="0">
                <a:hlinkClick r:id="rId10"/>
              </a:rPr>
              <a:t>https://www.kooth.com/</a:t>
            </a:r>
            <a:r>
              <a:rPr lang="en-GB" sz="1400" u="sng" dirty="0"/>
              <a:t> </a:t>
            </a:r>
          </a:p>
          <a:p>
            <a:endParaRPr lang="en-GB" sz="1400" dirty="0"/>
          </a:p>
          <a:p>
            <a:r>
              <a:rPr lang="en-GB" sz="1400" dirty="0"/>
              <a:t>Stress and Anxiety: </a:t>
            </a:r>
            <a:r>
              <a:rPr lang="en-GB" sz="1400" u="sng" dirty="0">
                <a:hlinkClick r:id="rId11"/>
              </a:rPr>
              <a:t>https://www.moodcafe.co.uk/for-children-and-young-people/feeling-worried,-frightened,-stressed-or-anxious.aspx</a:t>
            </a:r>
            <a:endParaRPr lang="en-GB" sz="1400" u="sng" dirty="0"/>
          </a:p>
          <a:p>
            <a:pPr lvl="0"/>
            <a:endParaRPr lang="en-GB" sz="1400" dirty="0"/>
          </a:p>
          <a:p>
            <a:pPr lvl="0"/>
            <a:r>
              <a:rPr lang="en-GB" sz="1400" dirty="0"/>
              <a:t>Relaxation Techniques: </a:t>
            </a:r>
            <a:r>
              <a:rPr lang="en-GB" sz="1400" u="sng" dirty="0">
                <a:hlinkClick r:id="rId12"/>
              </a:rPr>
              <a:t>www.getselfhelp.co.uk/relax.htm</a:t>
            </a:r>
            <a:r>
              <a:rPr lang="en-GB" sz="1400" dirty="0"/>
              <a:t> </a:t>
            </a:r>
          </a:p>
          <a:p>
            <a:pPr lvl="0"/>
            <a:endParaRPr lang="en-GB" sz="1400" dirty="0"/>
          </a:p>
          <a:p>
            <a:pPr lvl="0"/>
            <a:r>
              <a:rPr lang="en-GB" sz="1400" dirty="0"/>
              <a:t>Relaxing Imagery: </a:t>
            </a:r>
            <a:r>
              <a:rPr lang="en-GB" sz="1400" u="sng" dirty="0">
                <a:hlinkClick r:id="rId13"/>
              </a:rPr>
              <a:t>www.getselfhelp.co.uk/imagery.htm</a:t>
            </a:r>
            <a:r>
              <a:rPr lang="en-GB" sz="1400" dirty="0"/>
              <a:t> </a:t>
            </a:r>
          </a:p>
          <a:p>
            <a:pPr lvl="0"/>
            <a:endParaRPr lang="en-GB" sz="1400" dirty="0"/>
          </a:p>
          <a:p>
            <a:pPr lvl="0"/>
            <a:r>
              <a:rPr lang="en-GB" sz="1400" dirty="0"/>
              <a:t>Thought Distancing: </a:t>
            </a:r>
            <a:r>
              <a:rPr lang="en-GB" sz="1400" u="sng" dirty="0">
                <a:hlinkClick r:id="rId14"/>
              </a:rPr>
              <a:t>www.getselfhelp.co.uk/cbtsetp6.htm</a:t>
            </a:r>
            <a:r>
              <a:rPr lang="en-GB" sz="1400" dirty="0"/>
              <a:t> </a:t>
            </a:r>
          </a:p>
          <a:p>
            <a:pPr lvl="0"/>
            <a:endParaRPr lang="en-GB" sz="1400" dirty="0"/>
          </a:p>
          <a:p>
            <a:pPr algn="ctr"/>
            <a:r>
              <a:rPr lang="en-GB" sz="1400" i="1" dirty="0"/>
              <a:t>When accessing online resources and communities, it is important that children and young adults are supervised, and are aware of online safety.</a:t>
            </a:r>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277821" y="1217664"/>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20</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3322233" y="1298418"/>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0A27C60E-AE53-437C-9723-3AF3FB859266}"/>
              </a:ext>
            </a:extLst>
          </p:cNvPr>
          <p:cNvSpPr txBox="1">
            <a:spLocks/>
          </p:cNvSpPr>
          <p:nvPr/>
        </p:nvSpPr>
        <p:spPr>
          <a:xfrm>
            <a:off x="857251" y="10341948"/>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379480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E5F-E73C-4BA4-B546-29C03ADD89F1}"/>
              </a:ext>
            </a:extLst>
          </p:cNvPr>
          <p:cNvSpPr>
            <a:spLocks noGrp="1"/>
          </p:cNvSpPr>
          <p:nvPr>
            <p:ph type="title"/>
          </p:nvPr>
        </p:nvSpPr>
        <p:spPr>
          <a:xfrm>
            <a:off x="2093798" y="380915"/>
            <a:ext cx="3164341" cy="1567143"/>
          </a:xfrm>
        </p:spPr>
        <p:txBody>
          <a:bodyPr>
            <a:normAutofit/>
          </a:bodyPr>
          <a:lstStyle/>
          <a:p>
            <a:pPr algn="ctr"/>
            <a:r>
              <a:rPr lang="en-GB" sz="1800" u="sng" dirty="0"/>
              <a:t>Local Support</a:t>
            </a:r>
          </a:p>
        </p:txBody>
      </p:sp>
      <p:sp>
        <p:nvSpPr>
          <p:cNvPr id="4" name="Rectangle 3">
            <a:extLst>
              <a:ext uri="{FF2B5EF4-FFF2-40B4-BE49-F238E27FC236}">
                <a16:creationId xmlns:a16="http://schemas.microsoft.com/office/drawing/2014/main" id="{5A07E63E-951E-461F-8068-30F7F8CE5DE2}"/>
              </a:ext>
            </a:extLst>
          </p:cNvPr>
          <p:cNvSpPr/>
          <p:nvPr/>
        </p:nvSpPr>
        <p:spPr>
          <a:xfrm>
            <a:off x="536804" y="1799203"/>
            <a:ext cx="2968399" cy="3570208"/>
          </a:xfrm>
          <a:prstGeom prst="rect">
            <a:avLst/>
          </a:prstGeom>
          <a:solidFill>
            <a:srgbClr val="D1F6FB">
              <a:alpha val="22000"/>
            </a:srgbClr>
          </a:solidFill>
        </p:spPr>
        <p:txBody>
          <a:bodyPr wrap="square">
            <a:spAutoFit/>
          </a:bodyPr>
          <a:lstStyle/>
          <a:p>
            <a:r>
              <a:rPr lang="en-GB" sz="1400" b="1" dirty="0"/>
              <a:t>No5 </a:t>
            </a:r>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Counselling phone: 0118 901 5668</a:t>
            </a:r>
          </a:p>
          <a:p>
            <a:endParaRPr lang="en-GB" sz="1400" dirty="0"/>
          </a:p>
          <a:p>
            <a:r>
              <a:rPr lang="en-GB" sz="1400" dirty="0"/>
              <a:t>Admin phone: 0118 901 5649</a:t>
            </a:r>
          </a:p>
          <a:p>
            <a:endParaRPr lang="en-GB" sz="1400" dirty="0"/>
          </a:p>
          <a:p>
            <a:r>
              <a:rPr lang="en-GB" sz="1400" dirty="0"/>
              <a:t>Email: </a:t>
            </a:r>
            <a:r>
              <a:rPr lang="en-GB" sz="1400" dirty="0">
                <a:hlinkClick r:id="rId3"/>
              </a:rPr>
              <a:t>info@no5.org.uk</a:t>
            </a:r>
            <a:endParaRPr lang="en-GB" sz="1400" dirty="0"/>
          </a:p>
          <a:p>
            <a:endParaRPr lang="en-GB" sz="1400" dirty="0"/>
          </a:p>
          <a:p>
            <a:r>
              <a:rPr lang="en-GB" sz="1400" dirty="0"/>
              <a:t>Free, confidential counselling to support children and young people aged 10-25, living in the vicinity.</a:t>
            </a:r>
          </a:p>
          <a:p>
            <a:r>
              <a:rPr lang="en-GB" sz="1400" dirty="0">
                <a:hlinkClick r:id="rId4"/>
              </a:rPr>
              <a:t>https://no5.org.uk/</a:t>
            </a:r>
            <a:r>
              <a:rPr lang="en-GB" sz="1400" dirty="0"/>
              <a:t> </a:t>
            </a:r>
          </a:p>
          <a:p>
            <a:endParaRPr lang="en-GB" sz="1400" dirty="0"/>
          </a:p>
        </p:txBody>
      </p:sp>
      <p:sp>
        <p:nvSpPr>
          <p:cNvPr id="7" name="TextBox 6">
            <a:extLst>
              <a:ext uri="{FF2B5EF4-FFF2-40B4-BE49-F238E27FC236}">
                <a16:creationId xmlns:a16="http://schemas.microsoft.com/office/drawing/2014/main" id="{CF8ABD3C-C751-42FE-BEFF-E517AE607BC0}"/>
              </a:ext>
            </a:extLst>
          </p:cNvPr>
          <p:cNvSpPr txBox="1"/>
          <p:nvPr/>
        </p:nvSpPr>
        <p:spPr>
          <a:xfrm>
            <a:off x="3777572" y="1799203"/>
            <a:ext cx="2968399" cy="2677656"/>
          </a:xfrm>
          <a:prstGeom prst="rect">
            <a:avLst/>
          </a:prstGeom>
          <a:solidFill>
            <a:schemeClr val="accent2">
              <a:lumMod val="20000"/>
              <a:lumOff val="80000"/>
            </a:schemeClr>
          </a:solidFill>
        </p:spPr>
        <p:txBody>
          <a:bodyPr wrap="square" rtlCol="0">
            <a:spAutoFit/>
          </a:bodyPr>
          <a:lstStyle/>
          <a:p>
            <a:r>
              <a:rPr lang="en-GB" sz="1400" b="1" dirty="0"/>
              <a:t>Youth Enquiry Service (YES)</a:t>
            </a:r>
          </a:p>
          <a:p>
            <a:r>
              <a:rPr lang="en-GB" sz="1400" dirty="0"/>
              <a:t>52 </a:t>
            </a:r>
            <a:r>
              <a:rPr lang="en-GB" sz="1400" dirty="0" err="1"/>
              <a:t>Frogmoor</a:t>
            </a:r>
            <a:r>
              <a:rPr lang="en-GB" sz="1400" dirty="0"/>
              <a:t>, High Wycombe, HP13 5DG</a:t>
            </a:r>
          </a:p>
          <a:p>
            <a:endParaRPr lang="en-GB" sz="1400" dirty="0"/>
          </a:p>
          <a:p>
            <a:r>
              <a:rPr lang="en-GB" sz="1400" dirty="0"/>
              <a:t>Contact number: 01494 437373</a:t>
            </a:r>
          </a:p>
          <a:p>
            <a:r>
              <a:rPr lang="en-GB" sz="1400" dirty="0"/>
              <a:t>	</a:t>
            </a:r>
          </a:p>
          <a:p>
            <a:r>
              <a:rPr lang="en-GB" sz="1400" dirty="0"/>
              <a:t>Email: </a:t>
            </a:r>
            <a:r>
              <a:rPr lang="en-GB" sz="1400" dirty="0">
                <a:hlinkClick r:id="rId5"/>
              </a:rPr>
              <a:t>info@yeswycombe.org</a:t>
            </a:r>
            <a:endParaRPr lang="en-GB" sz="1400" dirty="0"/>
          </a:p>
          <a:p>
            <a:endParaRPr lang="en-GB" sz="1400" dirty="0"/>
          </a:p>
          <a:p>
            <a:r>
              <a:rPr lang="en-GB" sz="1400" dirty="0"/>
              <a:t>Free confidential counselling for young adults aged 13-25, living in the vicinity.</a:t>
            </a:r>
          </a:p>
          <a:p>
            <a:r>
              <a:rPr lang="en-GB" sz="1400" dirty="0">
                <a:hlinkClick r:id="rId6"/>
              </a:rPr>
              <a:t>https://www.yeswycombe.org/</a:t>
            </a:r>
            <a:r>
              <a:rPr lang="en-GB" sz="1400" dirty="0"/>
              <a:t> </a:t>
            </a:r>
          </a:p>
        </p:txBody>
      </p:sp>
      <p:sp>
        <p:nvSpPr>
          <p:cNvPr id="8" name="TextBox 7">
            <a:extLst>
              <a:ext uri="{FF2B5EF4-FFF2-40B4-BE49-F238E27FC236}">
                <a16:creationId xmlns:a16="http://schemas.microsoft.com/office/drawing/2014/main" id="{4A3D8076-8283-47DD-AF1D-E72D50CF1785}"/>
              </a:ext>
            </a:extLst>
          </p:cNvPr>
          <p:cNvSpPr txBox="1"/>
          <p:nvPr/>
        </p:nvSpPr>
        <p:spPr>
          <a:xfrm>
            <a:off x="536804" y="5503804"/>
            <a:ext cx="2985427" cy="3754874"/>
          </a:xfrm>
          <a:prstGeom prst="rect">
            <a:avLst/>
          </a:prstGeom>
          <a:solidFill>
            <a:srgbClr val="FBD1FC">
              <a:alpha val="10000"/>
            </a:srgbClr>
          </a:solidFill>
        </p:spPr>
        <p:txBody>
          <a:bodyPr wrap="square" rtlCol="0">
            <a:spAutoFit/>
          </a:bodyPr>
          <a:lstStyle/>
          <a:p>
            <a:r>
              <a:rPr lang="en-GB" sz="1400" b="1" dirty="0"/>
              <a:t>Number 22</a:t>
            </a:r>
          </a:p>
          <a:p>
            <a:endParaRPr lang="en-GB" sz="1400" dirty="0"/>
          </a:p>
          <a:p>
            <a:r>
              <a:rPr lang="en-GB" sz="1400" u="sng" dirty="0"/>
              <a:t>Where to go:</a:t>
            </a:r>
          </a:p>
          <a:p>
            <a:r>
              <a:rPr lang="en-GB" sz="1400" dirty="0"/>
              <a:t>27 Church St.</a:t>
            </a:r>
          </a:p>
          <a:p>
            <a:r>
              <a:rPr lang="en-GB" sz="1400" dirty="0"/>
              <a:t>Slough, Berkshire</a:t>
            </a:r>
          </a:p>
          <a:p>
            <a:r>
              <a:rPr lang="en-GB" sz="1400" dirty="0"/>
              <a:t>SL1 1PL</a:t>
            </a:r>
          </a:p>
          <a:p>
            <a:endParaRPr lang="en-GB" sz="1400" dirty="0"/>
          </a:p>
          <a:p>
            <a:r>
              <a:rPr lang="en-GB" sz="1400" u="sng" dirty="0"/>
              <a:t>Who to contact:</a:t>
            </a:r>
          </a:p>
          <a:p>
            <a:r>
              <a:rPr lang="en-GB" sz="1400" dirty="0"/>
              <a:t>Telephone (Youth Talk, Windsor): 01753 842444</a:t>
            </a:r>
          </a:p>
          <a:p>
            <a:endParaRPr lang="en-GB" sz="1400" dirty="0"/>
          </a:p>
          <a:p>
            <a:r>
              <a:rPr lang="en-GB" sz="1400" dirty="0"/>
              <a:t>Telephone (Number 22, Maidenhead): 01628 636661</a:t>
            </a:r>
          </a:p>
          <a:p>
            <a:endParaRPr lang="en-GB" sz="1400" dirty="0"/>
          </a:p>
          <a:p>
            <a:r>
              <a:rPr lang="en-GB" sz="1400" dirty="0"/>
              <a:t>Free and confidential counselling for 12-25 year olds, living in the vicinity.</a:t>
            </a:r>
          </a:p>
          <a:p>
            <a:r>
              <a:rPr lang="en-GB" sz="1400" dirty="0">
                <a:hlinkClick r:id="rId7"/>
              </a:rPr>
              <a:t>https://number22.org/</a:t>
            </a:r>
            <a:r>
              <a:rPr lang="en-GB" sz="1400" dirty="0"/>
              <a:t> </a:t>
            </a:r>
          </a:p>
        </p:txBody>
      </p:sp>
      <p:sp>
        <p:nvSpPr>
          <p:cNvPr id="10" name="TextBox 9">
            <a:extLst>
              <a:ext uri="{FF2B5EF4-FFF2-40B4-BE49-F238E27FC236}">
                <a16:creationId xmlns:a16="http://schemas.microsoft.com/office/drawing/2014/main" id="{5F0292D0-641D-4A4B-BC2B-C9DBC22A047F}"/>
              </a:ext>
            </a:extLst>
          </p:cNvPr>
          <p:cNvSpPr txBox="1"/>
          <p:nvPr/>
        </p:nvSpPr>
        <p:spPr>
          <a:xfrm>
            <a:off x="551701" y="9393071"/>
            <a:ext cx="2942501" cy="738664"/>
          </a:xfrm>
          <a:prstGeom prst="rect">
            <a:avLst/>
          </a:prstGeom>
          <a:solidFill>
            <a:srgbClr val="FFFF00">
              <a:alpha val="39000"/>
            </a:srgbClr>
          </a:solidFill>
        </p:spPr>
        <p:txBody>
          <a:bodyPr wrap="square" rtlCol="0">
            <a:spAutoFit/>
          </a:bodyPr>
          <a:lstStyle/>
          <a:p>
            <a:r>
              <a:rPr lang="en-GB" sz="1400" dirty="0"/>
              <a:t>Your GP is available to talk to you about any mental health worries, or concerns about toileting.</a:t>
            </a:r>
          </a:p>
        </p:txBody>
      </p:sp>
      <p:sp>
        <p:nvSpPr>
          <p:cNvPr id="11" name="Slide Number Placeholder 7">
            <a:extLst>
              <a:ext uri="{FF2B5EF4-FFF2-40B4-BE49-F238E27FC236}">
                <a16:creationId xmlns:a16="http://schemas.microsoft.com/office/drawing/2014/main" id="{23FA1EE9-8845-40CF-85A3-FA7EC889286E}"/>
              </a:ext>
            </a:extLst>
          </p:cNvPr>
          <p:cNvSpPr txBox="1">
            <a:spLocks/>
          </p:cNvSpPr>
          <p:nvPr/>
        </p:nvSpPr>
        <p:spPr>
          <a:xfrm>
            <a:off x="3467042" y="128353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21</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94202" y="136429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77572" y="7558286"/>
            <a:ext cx="2968398" cy="3108543"/>
          </a:xfrm>
          <a:prstGeom prst="rect">
            <a:avLst/>
          </a:prstGeom>
          <a:solidFill>
            <a:srgbClr val="FEDADB">
              <a:alpha val="21961"/>
            </a:srgbClr>
          </a:solidFill>
        </p:spPr>
        <p:txBody>
          <a:bodyPr wrap="square" rtlCol="0">
            <a:spAutoFit/>
          </a:bodyPr>
          <a:lstStyle/>
          <a:p>
            <a:r>
              <a:rPr lang="en-GB" sz="1400" b="1" dirty="0"/>
              <a:t>Youth Concern</a:t>
            </a:r>
          </a:p>
          <a:p>
            <a:r>
              <a:rPr lang="en-GB" sz="1400" dirty="0"/>
              <a:t>The Uptown Coffee Bar, </a:t>
            </a:r>
            <a:r>
              <a:rPr lang="en-GB" sz="1400" dirty="0" err="1"/>
              <a:t>Whitehill</a:t>
            </a:r>
            <a:r>
              <a:rPr lang="en-GB" sz="1400" dirty="0"/>
              <a:t> Lane, Aylesbury, Buckinghamshire, HP19 8FL.</a:t>
            </a:r>
          </a:p>
          <a:p>
            <a:endParaRPr lang="en-GB" sz="1400" dirty="0"/>
          </a:p>
          <a:p>
            <a:r>
              <a:rPr lang="en-GB" sz="1400" dirty="0"/>
              <a:t>Contact number: 01296 431183</a:t>
            </a:r>
          </a:p>
          <a:p>
            <a:endParaRPr lang="en-GB" sz="1400" dirty="0"/>
          </a:p>
          <a:p>
            <a:r>
              <a:rPr lang="en-GB" sz="1400" dirty="0"/>
              <a:t>Email: </a:t>
            </a:r>
            <a:r>
              <a:rPr lang="en-GB" sz="1400" dirty="0">
                <a:hlinkClick r:id="rId8"/>
              </a:rPr>
              <a:t>http://youthconcern.org.uk/</a:t>
            </a:r>
            <a:r>
              <a:rPr lang="en-GB" sz="1400" dirty="0"/>
              <a:t> </a:t>
            </a:r>
          </a:p>
          <a:p>
            <a:endParaRPr lang="en-GB" sz="1400" dirty="0"/>
          </a:p>
          <a:p>
            <a:r>
              <a:rPr lang="en-GB" sz="1400" dirty="0"/>
              <a:t>Free and confidential counselling for young people aged 13-25 living in Aylesbury Vale, Buckinghamshire.</a:t>
            </a:r>
          </a:p>
          <a:p>
            <a:r>
              <a:rPr lang="en-GB" sz="1400" dirty="0">
                <a:hlinkClick r:id="rId9"/>
              </a:rPr>
              <a:t>http://www.youthconcern.org.uk.fluent5.sites.fluent.ltd.uk/</a:t>
            </a:r>
            <a:r>
              <a:rPr lang="en-GB" sz="1400" dirty="0"/>
              <a:t> </a:t>
            </a:r>
          </a:p>
        </p:txBody>
      </p:sp>
      <p:sp>
        <p:nvSpPr>
          <p:cNvPr id="15" name="TextBox 14"/>
          <p:cNvSpPr txBox="1"/>
          <p:nvPr/>
        </p:nvSpPr>
        <p:spPr>
          <a:xfrm>
            <a:off x="3777572" y="4571125"/>
            <a:ext cx="2968398" cy="2893100"/>
          </a:xfrm>
          <a:prstGeom prst="rect">
            <a:avLst/>
          </a:prstGeom>
          <a:solidFill>
            <a:srgbClr val="D1F6FB">
              <a:alpha val="71000"/>
            </a:srgbClr>
          </a:solidFill>
        </p:spPr>
        <p:txBody>
          <a:bodyPr wrap="square" rtlCol="0">
            <a:spAutoFit/>
          </a:bodyPr>
          <a:lstStyle/>
          <a:p>
            <a:r>
              <a:rPr lang="en-GB" sz="1400" b="1" dirty="0"/>
              <a:t>ARC Youth Counselling </a:t>
            </a:r>
          </a:p>
          <a:p>
            <a:r>
              <a:rPr lang="en-GB" sz="1400" dirty="0"/>
              <a:t>35 Reading Road, Wokingham, Berkshire, RG41 1EG.</a:t>
            </a:r>
          </a:p>
          <a:p>
            <a:endParaRPr lang="en-GB" sz="1400" dirty="0"/>
          </a:p>
          <a:p>
            <a:r>
              <a:rPr lang="en-GB" sz="1400" dirty="0"/>
              <a:t>Contact number: 0118 977 6710</a:t>
            </a:r>
          </a:p>
          <a:p>
            <a:endParaRPr lang="en-GB" sz="1400" dirty="0"/>
          </a:p>
          <a:p>
            <a:r>
              <a:rPr lang="en-GB" sz="1400" dirty="0"/>
              <a:t>Email: </a:t>
            </a:r>
            <a:r>
              <a:rPr lang="en-GB" sz="1400" dirty="0">
                <a:hlinkClick r:id="rId10"/>
              </a:rPr>
              <a:t>coordinator@arcweb.org.uk</a:t>
            </a:r>
            <a:endParaRPr lang="en-GB" sz="1400" dirty="0"/>
          </a:p>
          <a:p>
            <a:r>
              <a:rPr lang="en-GB" sz="1400" dirty="0">
                <a:hlinkClick r:id="rId11"/>
              </a:rPr>
              <a:t>counsellor@arcweb.org.uk</a:t>
            </a:r>
            <a:r>
              <a:rPr lang="en-GB" sz="1400" dirty="0"/>
              <a:t> </a:t>
            </a:r>
          </a:p>
          <a:p>
            <a:endParaRPr lang="en-GB" sz="1400" dirty="0"/>
          </a:p>
          <a:p>
            <a:r>
              <a:rPr lang="en-GB" sz="1400" dirty="0"/>
              <a:t>Free and confidential counselling for those up to the age of 18, living in Wokingham .</a:t>
            </a:r>
          </a:p>
          <a:p>
            <a:r>
              <a:rPr lang="en-GB" sz="1400" dirty="0">
                <a:hlinkClick r:id="rId12"/>
              </a:rPr>
              <a:t>https://arcweb.org.uk/</a:t>
            </a:r>
            <a:r>
              <a:rPr lang="en-GB" sz="1400" dirty="0"/>
              <a:t> </a:t>
            </a:r>
          </a:p>
        </p:txBody>
      </p:sp>
      <p:sp>
        <p:nvSpPr>
          <p:cNvPr id="12" name="Footer Placeholder 5">
            <a:extLst>
              <a:ext uri="{FF2B5EF4-FFF2-40B4-BE49-F238E27FC236}">
                <a16:creationId xmlns:a16="http://schemas.microsoft.com/office/drawing/2014/main" id="{A2075046-7C73-4837-893F-E641633D4BCB}"/>
              </a:ext>
            </a:extLst>
          </p:cNvPr>
          <p:cNvSpPr txBox="1">
            <a:spLocks/>
          </p:cNvSpPr>
          <p:nvPr/>
        </p:nvSpPr>
        <p:spPr>
          <a:xfrm>
            <a:off x="857251" y="10694872"/>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01364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872F-193E-415F-8E4E-50FAF00CF70C}"/>
              </a:ext>
            </a:extLst>
          </p:cNvPr>
          <p:cNvSpPr>
            <a:spLocks noGrp="1"/>
          </p:cNvSpPr>
          <p:nvPr>
            <p:ph type="title"/>
          </p:nvPr>
        </p:nvSpPr>
        <p:spPr>
          <a:xfrm>
            <a:off x="593991" y="-183479"/>
            <a:ext cx="5670018" cy="2980627"/>
          </a:xfrm>
        </p:spPr>
        <p:txBody>
          <a:bodyPr>
            <a:normAutofit/>
          </a:bodyPr>
          <a:lstStyle/>
          <a:p>
            <a:pPr algn="ctr"/>
            <a:r>
              <a:rPr lang="en-GB" sz="2100" u="sng" dirty="0"/>
              <a:t>How Does the Bowel Work?</a:t>
            </a:r>
          </a:p>
        </p:txBody>
      </p:sp>
      <p:sp>
        <p:nvSpPr>
          <p:cNvPr id="3" name="Content Placeholder 2">
            <a:extLst>
              <a:ext uri="{FF2B5EF4-FFF2-40B4-BE49-F238E27FC236}">
                <a16:creationId xmlns:a16="http://schemas.microsoft.com/office/drawing/2014/main" id="{3C579D07-FF06-4D68-BE7B-B3341508FBE3}"/>
              </a:ext>
            </a:extLst>
          </p:cNvPr>
          <p:cNvSpPr>
            <a:spLocks noGrp="1"/>
          </p:cNvSpPr>
          <p:nvPr>
            <p:ph idx="1"/>
          </p:nvPr>
        </p:nvSpPr>
        <p:spPr>
          <a:xfrm>
            <a:off x="894437" y="1835635"/>
            <a:ext cx="5069126" cy="670335"/>
          </a:xfrm>
        </p:spPr>
        <p:txBody>
          <a:bodyPr>
            <a:normAutofit/>
          </a:bodyPr>
          <a:lstStyle/>
          <a:p>
            <a:pPr marL="0" indent="0" algn="ctr">
              <a:buNone/>
            </a:pPr>
            <a:r>
              <a:rPr lang="en-GB" sz="1400" dirty="0"/>
              <a:t>In order to explain the different problems that can occur in toileting, it helps to understand how the bowel works.</a:t>
            </a:r>
          </a:p>
          <a:p>
            <a:pPr marL="0" indent="0">
              <a:buNone/>
            </a:pPr>
            <a:endParaRPr lang="en-GB" dirty="0"/>
          </a:p>
        </p:txBody>
      </p:sp>
      <p:pic>
        <p:nvPicPr>
          <p:cNvPr id="5" name="Picture 4">
            <a:extLst>
              <a:ext uri="{FF2B5EF4-FFF2-40B4-BE49-F238E27FC236}">
                <a16:creationId xmlns:a16="http://schemas.microsoft.com/office/drawing/2014/main" id="{A9E6ECAF-B6C7-4C81-94E4-BF29B92D166E}"/>
              </a:ext>
            </a:extLst>
          </p:cNvPr>
          <p:cNvPicPr>
            <a:picLocks noChangeAspect="1"/>
          </p:cNvPicPr>
          <p:nvPr/>
        </p:nvPicPr>
        <p:blipFill rotWithShape="1">
          <a:blip r:embed="rId3">
            <a:extLst>
              <a:ext uri="{28A0092B-C50C-407E-A947-70E740481C1C}">
                <a14:useLocalDpi xmlns:a14="http://schemas.microsoft.com/office/drawing/2010/main" val="0"/>
              </a:ext>
            </a:extLst>
          </a:blip>
          <a:srcRect l="33027" r="35991" b="-2"/>
          <a:stretch/>
        </p:blipFill>
        <p:spPr>
          <a:xfrm>
            <a:off x="4576153" y="2367553"/>
            <a:ext cx="1869248" cy="6033343"/>
          </a:xfrm>
          <a:prstGeom prst="rect">
            <a:avLst/>
          </a:prstGeom>
          <a:effectLst/>
        </p:spPr>
      </p:pic>
      <p:sp>
        <p:nvSpPr>
          <p:cNvPr id="6" name="Oval 5">
            <a:extLst>
              <a:ext uri="{FF2B5EF4-FFF2-40B4-BE49-F238E27FC236}">
                <a16:creationId xmlns:a16="http://schemas.microsoft.com/office/drawing/2014/main" id="{4B500E72-D7A7-4DCE-80D2-2755AAB7CC5C}"/>
              </a:ext>
            </a:extLst>
          </p:cNvPr>
          <p:cNvSpPr/>
          <p:nvPr/>
        </p:nvSpPr>
        <p:spPr>
          <a:xfrm>
            <a:off x="4624251" y="3399510"/>
            <a:ext cx="1729341" cy="8569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20953038-782B-4D1B-9DB1-A90110071AFA}"/>
              </a:ext>
            </a:extLst>
          </p:cNvPr>
          <p:cNvCxnSpPr>
            <a:cxnSpLocks/>
            <a:stCxn id="6" idx="2"/>
          </p:cNvCxnSpPr>
          <p:nvPr/>
        </p:nvCxnSpPr>
        <p:spPr>
          <a:xfrm flipH="1">
            <a:off x="3636205" y="3827962"/>
            <a:ext cx="9880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0E06A9-0CC5-411D-8F5D-5F39C6576101}"/>
              </a:ext>
            </a:extLst>
          </p:cNvPr>
          <p:cNvSpPr txBox="1"/>
          <p:nvPr/>
        </p:nvSpPr>
        <p:spPr>
          <a:xfrm>
            <a:off x="761640" y="3380460"/>
            <a:ext cx="2874565" cy="954107"/>
          </a:xfrm>
          <a:prstGeom prst="rect">
            <a:avLst/>
          </a:prstGeom>
          <a:noFill/>
          <a:ln w="38100">
            <a:solidFill>
              <a:schemeClr val="tx1"/>
            </a:solidFill>
          </a:ln>
        </p:spPr>
        <p:txBody>
          <a:bodyPr wrap="square" rtlCol="0">
            <a:spAutoFit/>
          </a:bodyPr>
          <a:lstStyle/>
          <a:p>
            <a:pPr algn="ctr"/>
            <a:r>
              <a:rPr lang="en-GB" sz="1400" b="1" dirty="0"/>
              <a:t>1. Food Goes Into The Mouth</a:t>
            </a:r>
          </a:p>
          <a:p>
            <a:pPr algn="ctr"/>
            <a:r>
              <a:rPr lang="en-GB" sz="1400" dirty="0"/>
              <a:t>When we eat food, we first chew it into small pieces making it more manageable to swallow.</a:t>
            </a:r>
          </a:p>
        </p:txBody>
      </p:sp>
      <p:sp>
        <p:nvSpPr>
          <p:cNvPr id="14" name="TextBox 13">
            <a:extLst>
              <a:ext uri="{FF2B5EF4-FFF2-40B4-BE49-F238E27FC236}">
                <a16:creationId xmlns:a16="http://schemas.microsoft.com/office/drawing/2014/main" id="{AC7F9733-C0D6-4FF6-AEE0-818D5622AEA9}"/>
              </a:ext>
            </a:extLst>
          </p:cNvPr>
          <p:cNvSpPr txBox="1"/>
          <p:nvPr/>
        </p:nvSpPr>
        <p:spPr>
          <a:xfrm>
            <a:off x="761640" y="4542442"/>
            <a:ext cx="2874565" cy="1169551"/>
          </a:xfrm>
          <a:prstGeom prst="rect">
            <a:avLst/>
          </a:prstGeom>
          <a:noFill/>
          <a:ln w="38100">
            <a:solidFill>
              <a:schemeClr val="tx1"/>
            </a:solidFill>
          </a:ln>
        </p:spPr>
        <p:txBody>
          <a:bodyPr wrap="square" rtlCol="0">
            <a:spAutoFit/>
          </a:bodyPr>
          <a:lstStyle/>
          <a:p>
            <a:pPr algn="ctr"/>
            <a:r>
              <a:rPr lang="en-GB" sz="1400" b="1" dirty="0"/>
              <a:t>2. Chewed Food Goes Into The Stomach</a:t>
            </a:r>
          </a:p>
          <a:p>
            <a:pPr algn="ctr"/>
            <a:r>
              <a:rPr lang="en-GB" sz="1400" dirty="0"/>
              <a:t>When the chewed up food enters the stomach, the food is mashed up to the point of a ‘soupy’ mixture. </a:t>
            </a:r>
          </a:p>
        </p:txBody>
      </p:sp>
      <p:cxnSp>
        <p:nvCxnSpPr>
          <p:cNvPr id="18" name="Straight Connector 17">
            <a:extLst>
              <a:ext uri="{FF2B5EF4-FFF2-40B4-BE49-F238E27FC236}">
                <a16:creationId xmlns:a16="http://schemas.microsoft.com/office/drawing/2014/main" id="{63168D4D-2075-4FC5-AE9E-8D3ABA66A3B3}"/>
              </a:ext>
            </a:extLst>
          </p:cNvPr>
          <p:cNvCxnSpPr>
            <a:cxnSpLocks/>
            <a:stCxn id="30" idx="3"/>
            <a:endCxn id="14" idx="3"/>
          </p:cNvCxnSpPr>
          <p:nvPr/>
        </p:nvCxnSpPr>
        <p:spPr>
          <a:xfrm flipH="1" flipV="1">
            <a:off x="3636205" y="5127218"/>
            <a:ext cx="1916565" cy="829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0048A9A-0999-4B33-BDA5-4B54C16769C6}"/>
              </a:ext>
            </a:extLst>
          </p:cNvPr>
          <p:cNvSpPr/>
          <p:nvPr/>
        </p:nvSpPr>
        <p:spPr>
          <a:xfrm rot="3357074">
            <a:off x="5605536" y="5492914"/>
            <a:ext cx="791537" cy="9962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57E26CF3-E725-467F-B74E-D2993D1FA1BB}"/>
              </a:ext>
            </a:extLst>
          </p:cNvPr>
          <p:cNvSpPr txBox="1"/>
          <p:nvPr/>
        </p:nvSpPr>
        <p:spPr>
          <a:xfrm>
            <a:off x="761640" y="5935341"/>
            <a:ext cx="2874565" cy="1169551"/>
          </a:xfrm>
          <a:prstGeom prst="rect">
            <a:avLst/>
          </a:prstGeom>
          <a:noFill/>
          <a:ln w="38100">
            <a:solidFill>
              <a:schemeClr val="tx1"/>
            </a:solidFill>
          </a:ln>
        </p:spPr>
        <p:txBody>
          <a:bodyPr wrap="square" rtlCol="0">
            <a:spAutoFit/>
          </a:bodyPr>
          <a:lstStyle/>
          <a:p>
            <a:pPr algn="ctr"/>
            <a:r>
              <a:rPr lang="en-GB" sz="1400" b="1" dirty="0"/>
              <a:t>3. Soupy Food Mixture Goes Into The Small Intestine</a:t>
            </a:r>
          </a:p>
          <a:p>
            <a:pPr algn="ctr"/>
            <a:r>
              <a:rPr lang="en-GB" sz="1400" dirty="0"/>
              <a:t>Here, the nutrients are taken out of the soupy food mixture, and used by the rest of the body.</a:t>
            </a:r>
          </a:p>
        </p:txBody>
      </p:sp>
      <p:cxnSp>
        <p:nvCxnSpPr>
          <p:cNvPr id="37" name="Straight Connector 36">
            <a:extLst>
              <a:ext uri="{FF2B5EF4-FFF2-40B4-BE49-F238E27FC236}">
                <a16:creationId xmlns:a16="http://schemas.microsoft.com/office/drawing/2014/main" id="{DF6BC9C2-49EA-417E-8E5D-F49B0066E552}"/>
              </a:ext>
            </a:extLst>
          </p:cNvPr>
          <p:cNvCxnSpPr>
            <a:cxnSpLocks/>
            <a:endCxn id="36" idx="3"/>
          </p:cNvCxnSpPr>
          <p:nvPr/>
        </p:nvCxnSpPr>
        <p:spPr>
          <a:xfrm flipH="1" flipV="1">
            <a:off x="3636205" y="6520117"/>
            <a:ext cx="1269133" cy="6489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1BB296B-CEA4-490F-87D7-33738E639217}"/>
              </a:ext>
            </a:extLst>
          </p:cNvPr>
          <p:cNvSpPr/>
          <p:nvPr/>
        </p:nvSpPr>
        <p:spPr>
          <a:xfrm>
            <a:off x="4819650" y="6913973"/>
            <a:ext cx="1482459" cy="10711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EFF3C565-59DA-4456-9A5E-D1A60D1E777B}"/>
              </a:ext>
            </a:extLst>
          </p:cNvPr>
          <p:cNvSpPr txBox="1"/>
          <p:nvPr/>
        </p:nvSpPr>
        <p:spPr>
          <a:xfrm>
            <a:off x="761640" y="7290433"/>
            <a:ext cx="2874566" cy="2246769"/>
          </a:xfrm>
          <a:prstGeom prst="rect">
            <a:avLst/>
          </a:prstGeom>
          <a:noFill/>
          <a:ln w="38100">
            <a:solidFill>
              <a:schemeClr val="tx1"/>
            </a:solidFill>
          </a:ln>
        </p:spPr>
        <p:txBody>
          <a:bodyPr wrap="square" rtlCol="0">
            <a:spAutoFit/>
          </a:bodyPr>
          <a:lstStyle/>
          <a:p>
            <a:pPr algn="ctr"/>
            <a:r>
              <a:rPr lang="en-GB" sz="1400" b="1" dirty="0"/>
              <a:t>4. Waste Is Produced</a:t>
            </a:r>
          </a:p>
          <a:p>
            <a:pPr algn="ctr"/>
            <a:r>
              <a:rPr lang="en-GB" sz="1400" dirty="0"/>
              <a:t>The waste liquid, watery poo, then travels down into the large intestine. The large intestine has strong muscles which push the food mixture along. The body absorbs water as the food mixture is pushed along, turning it into the soft, smooth, sausage shaped poo you recognise. </a:t>
            </a:r>
          </a:p>
        </p:txBody>
      </p:sp>
      <p:sp>
        <p:nvSpPr>
          <p:cNvPr id="49" name="Freeform: Shape 48">
            <a:extLst>
              <a:ext uri="{FF2B5EF4-FFF2-40B4-BE49-F238E27FC236}">
                <a16:creationId xmlns:a16="http://schemas.microsoft.com/office/drawing/2014/main" id="{3EF2097E-BA67-46E7-B556-6073AAB2E50B}"/>
              </a:ext>
            </a:extLst>
          </p:cNvPr>
          <p:cNvSpPr/>
          <p:nvPr/>
        </p:nvSpPr>
        <p:spPr>
          <a:xfrm>
            <a:off x="4557102" y="6676599"/>
            <a:ext cx="1888299" cy="1678674"/>
          </a:xfrm>
          <a:custGeom>
            <a:avLst/>
            <a:gdLst>
              <a:gd name="connsiteX0" fmla="*/ 266131 w 2258704"/>
              <a:gd name="connsiteY0" fmla="*/ 1439838 h 1678674"/>
              <a:gd name="connsiteX1" fmla="*/ 0 w 2258704"/>
              <a:gd name="connsiteY1" fmla="*/ 1439838 h 1678674"/>
              <a:gd name="connsiteX2" fmla="*/ 6824 w 2258704"/>
              <a:gd name="connsiteY2" fmla="*/ 13647 h 1678674"/>
              <a:gd name="connsiteX3" fmla="*/ 2258704 w 2258704"/>
              <a:gd name="connsiteY3" fmla="*/ 0 h 1678674"/>
              <a:gd name="connsiteX4" fmla="*/ 2251880 w 2258704"/>
              <a:gd name="connsiteY4" fmla="*/ 1658202 h 1678674"/>
              <a:gd name="connsiteX5" fmla="*/ 1269242 w 2258704"/>
              <a:gd name="connsiteY5" fmla="*/ 1678674 h 1678674"/>
              <a:gd name="connsiteX6" fmla="*/ 1276066 w 2258704"/>
              <a:gd name="connsiteY6" fmla="*/ 1364776 h 1678674"/>
              <a:gd name="connsiteX7" fmla="*/ 2094931 w 2258704"/>
              <a:gd name="connsiteY7" fmla="*/ 1364776 h 1678674"/>
              <a:gd name="connsiteX8" fmla="*/ 2115403 w 2258704"/>
              <a:gd name="connsiteY8" fmla="*/ 300250 h 1678674"/>
              <a:gd name="connsiteX9" fmla="*/ 272955 w 2258704"/>
              <a:gd name="connsiteY9" fmla="*/ 286602 h 1678674"/>
              <a:gd name="connsiteX10" fmla="*/ 266131 w 2258704"/>
              <a:gd name="connsiteY10" fmla="*/ 1439838 h 16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8704" h="1678674">
                <a:moveTo>
                  <a:pt x="266131" y="1439838"/>
                </a:moveTo>
                <a:lnTo>
                  <a:pt x="0" y="1439838"/>
                </a:lnTo>
                <a:cubicBezTo>
                  <a:pt x="2275" y="964441"/>
                  <a:pt x="4549" y="489044"/>
                  <a:pt x="6824" y="13647"/>
                </a:cubicBezTo>
                <a:lnTo>
                  <a:pt x="2258704" y="0"/>
                </a:lnTo>
                <a:cubicBezTo>
                  <a:pt x="2256429" y="552734"/>
                  <a:pt x="2254155" y="1105468"/>
                  <a:pt x="2251880" y="1658202"/>
                </a:cubicBezTo>
                <a:lnTo>
                  <a:pt x="1269242" y="1678674"/>
                </a:lnTo>
                <a:lnTo>
                  <a:pt x="1276066" y="1364776"/>
                </a:lnTo>
                <a:lnTo>
                  <a:pt x="2094931" y="1364776"/>
                </a:lnTo>
                <a:lnTo>
                  <a:pt x="2115403" y="300250"/>
                </a:lnTo>
                <a:lnTo>
                  <a:pt x="272955" y="286602"/>
                </a:lnTo>
                <a:cubicBezTo>
                  <a:pt x="270680" y="671014"/>
                  <a:pt x="268406" y="1055426"/>
                  <a:pt x="266131" y="1439838"/>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00102B4A-8D89-428F-B6F2-B031D75FCA00}"/>
              </a:ext>
            </a:extLst>
          </p:cNvPr>
          <p:cNvCxnSpPr>
            <a:cxnSpLocks/>
          </p:cNvCxnSpPr>
          <p:nvPr/>
        </p:nvCxnSpPr>
        <p:spPr>
          <a:xfrm flipH="1">
            <a:off x="3636207" y="7796451"/>
            <a:ext cx="958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44489DA6-5F87-40DE-B38A-888FE662CD09}"/>
              </a:ext>
            </a:extLst>
          </p:cNvPr>
          <p:cNvSpPr/>
          <p:nvPr/>
        </p:nvSpPr>
        <p:spPr>
          <a:xfrm>
            <a:off x="5393470" y="7935011"/>
            <a:ext cx="318600" cy="3710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1735653-2443-4896-A64E-98B81FA9ED5B}"/>
              </a:ext>
            </a:extLst>
          </p:cNvPr>
          <p:cNvSpPr txBox="1"/>
          <p:nvPr/>
        </p:nvSpPr>
        <p:spPr>
          <a:xfrm>
            <a:off x="3771900" y="9024741"/>
            <a:ext cx="2749702" cy="1384995"/>
          </a:xfrm>
          <a:prstGeom prst="rect">
            <a:avLst/>
          </a:prstGeom>
          <a:noFill/>
          <a:ln w="38100">
            <a:solidFill>
              <a:schemeClr val="tx1"/>
            </a:solidFill>
          </a:ln>
        </p:spPr>
        <p:txBody>
          <a:bodyPr wrap="square" rtlCol="0">
            <a:spAutoFit/>
          </a:bodyPr>
          <a:lstStyle/>
          <a:p>
            <a:pPr algn="ctr"/>
            <a:r>
              <a:rPr lang="en-GB" sz="1400" b="1" dirty="0"/>
              <a:t>5. Poo Reaches The Rectum</a:t>
            </a:r>
          </a:p>
          <a:p>
            <a:pPr algn="ctr"/>
            <a:r>
              <a:rPr lang="en-GB" sz="1400" dirty="0"/>
              <a:t>When the poo reaches the rectum, the lowest part of the bowel, it stretches and a message is sent to the brain that you need to do a poo.</a:t>
            </a:r>
          </a:p>
        </p:txBody>
      </p:sp>
      <p:cxnSp>
        <p:nvCxnSpPr>
          <p:cNvPr id="56" name="Straight Connector 55">
            <a:extLst>
              <a:ext uri="{FF2B5EF4-FFF2-40B4-BE49-F238E27FC236}">
                <a16:creationId xmlns:a16="http://schemas.microsoft.com/office/drawing/2014/main" id="{A1FDFB8F-0495-427D-A4F3-A6A206215231}"/>
              </a:ext>
            </a:extLst>
          </p:cNvPr>
          <p:cNvCxnSpPr>
            <a:cxnSpLocks/>
          </p:cNvCxnSpPr>
          <p:nvPr/>
        </p:nvCxnSpPr>
        <p:spPr>
          <a:xfrm>
            <a:off x="5547725" y="8324696"/>
            <a:ext cx="0" cy="7000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7">
            <a:extLst>
              <a:ext uri="{FF2B5EF4-FFF2-40B4-BE49-F238E27FC236}">
                <a16:creationId xmlns:a16="http://schemas.microsoft.com/office/drawing/2014/main" id="{23FA1EE9-8845-40CF-85A3-FA7EC889286E}"/>
              </a:ext>
            </a:extLst>
          </p:cNvPr>
          <p:cNvSpPr txBox="1">
            <a:spLocks/>
          </p:cNvSpPr>
          <p:nvPr/>
        </p:nvSpPr>
        <p:spPr>
          <a:xfrm>
            <a:off x="3212871" y="139105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3</a:t>
            </a:fld>
            <a:endParaRPr lang="en-GB" dirty="0">
              <a:solidFill>
                <a:schemeClr val="tx1"/>
              </a:solidFill>
            </a:endParaRPr>
          </a:p>
        </p:txBody>
      </p:sp>
      <p:sp>
        <p:nvSpPr>
          <p:cNvPr id="24" name="Oval 23">
            <a:extLst>
              <a:ext uri="{FF2B5EF4-FFF2-40B4-BE49-F238E27FC236}">
                <a16:creationId xmlns:a16="http://schemas.microsoft.com/office/drawing/2014/main" id="{4C02B2A7-EF7C-49B2-9639-797FDB3ACBD6}"/>
              </a:ext>
            </a:extLst>
          </p:cNvPr>
          <p:cNvSpPr/>
          <p:nvPr/>
        </p:nvSpPr>
        <p:spPr>
          <a:xfrm>
            <a:off x="3270931" y="147181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5">
            <a:extLst>
              <a:ext uri="{FF2B5EF4-FFF2-40B4-BE49-F238E27FC236}">
                <a16:creationId xmlns:a16="http://schemas.microsoft.com/office/drawing/2014/main" id="{873AFF24-7F7B-471E-A943-6A20A4F1514F}"/>
              </a:ext>
            </a:extLst>
          </p:cNvPr>
          <p:cNvSpPr txBox="1">
            <a:spLocks/>
          </p:cNvSpPr>
          <p:nvPr/>
        </p:nvSpPr>
        <p:spPr>
          <a:xfrm>
            <a:off x="857251" y="1027778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20021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DFD7-C3C5-4F72-B17C-A0160C19F7F0}"/>
              </a:ext>
            </a:extLst>
          </p:cNvPr>
          <p:cNvSpPr>
            <a:spLocks noGrp="1"/>
          </p:cNvSpPr>
          <p:nvPr>
            <p:ph type="title"/>
          </p:nvPr>
        </p:nvSpPr>
        <p:spPr>
          <a:xfrm>
            <a:off x="471488" y="127742"/>
            <a:ext cx="3969883" cy="2356556"/>
          </a:xfrm>
        </p:spPr>
        <p:txBody>
          <a:bodyPr>
            <a:normAutofit/>
          </a:bodyPr>
          <a:lstStyle/>
          <a:p>
            <a:pPr algn="ctr"/>
            <a:r>
              <a:rPr lang="en-GB" sz="2100" u="sng" dirty="0"/>
              <a:t>What does your poo look like? Bristol Stool Form Scale</a:t>
            </a:r>
          </a:p>
        </p:txBody>
      </p:sp>
      <p:sp>
        <p:nvSpPr>
          <p:cNvPr id="14" name="Slide Number Placeholder 7">
            <a:extLst>
              <a:ext uri="{FF2B5EF4-FFF2-40B4-BE49-F238E27FC236}">
                <a16:creationId xmlns:a16="http://schemas.microsoft.com/office/drawing/2014/main" id="{23FA1EE9-8845-40CF-85A3-FA7EC889286E}"/>
              </a:ext>
            </a:extLst>
          </p:cNvPr>
          <p:cNvSpPr txBox="1">
            <a:spLocks/>
          </p:cNvSpPr>
          <p:nvPr/>
        </p:nvSpPr>
        <p:spPr>
          <a:xfrm>
            <a:off x="783829" y="123800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4</a:t>
            </a:fld>
            <a:endParaRPr lang="en-GB" dirty="0">
              <a:solidFill>
                <a:schemeClr val="tx1"/>
              </a:solidFill>
            </a:endParaRPr>
          </a:p>
        </p:txBody>
      </p:sp>
      <p:sp>
        <p:nvSpPr>
          <p:cNvPr id="15" name="Oval 14">
            <a:extLst>
              <a:ext uri="{FF2B5EF4-FFF2-40B4-BE49-F238E27FC236}">
                <a16:creationId xmlns:a16="http://schemas.microsoft.com/office/drawing/2014/main" id="{4C02B2A7-EF7C-49B2-9639-797FDB3ACBD6}"/>
              </a:ext>
            </a:extLst>
          </p:cNvPr>
          <p:cNvSpPr/>
          <p:nvPr/>
        </p:nvSpPr>
        <p:spPr>
          <a:xfrm>
            <a:off x="840302" y="132112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23672" y="8552772"/>
            <a:ext cx="4457979" cy="523220"/>
          </a:xfrm>
          <a:prstGeom prst="rect">
            <a:avLst/>
          </a:prstGeom>
        </p:spPr>
        <p:txBody>
          <a:bodyPr wrap="square">
            <a:spAutoFit/>
          </a:bodyPr>
          <a:lstStyle/>
          <a:p>
            <a:pPr algn="ctr"/>
            <a:r>
              <a:rPr lang="en-US" sz="1400" dirty="0"/>
              <a:t>Reproduced from Dr KW Heaton, formerly Reader in Medicine at the University of Bristol.</a:t>
            </a:r>
            <a:endParaRPr lang="en-GB" sz="1400" dirty="0"/>
          </a:p>
        </p:txBody>
      </p:sp>
      <p:sp>
        <p:nvSpPr>
          <p:cNvPr id="16" name="TextBox 15"/>
          <p:cNvSpPr txBox="1"/>
          <p:nvPr/>
        </p:nvSpPr>
        <p:spPr>
          <a:xfrm>
            <a:off x="1051744" y="2127463"/>
            <a:ext cx="4685685" cy="369332"/>
          </a:xfrm>
          <a:prstGeom prst="rect">
            <a:avLst/>
          </a:prstGeom>
          <a:noFill/>
        </p:spPr>
        <p:txBody>
          <a:bodyPr wrap="square" rtlCol="0">
            <a:spAutoFit/>
          </a:bodyPr>
          <a:lstStyle/>
          <a:p>
            <a:pPr algn="ctr"/>
            <a:r>
              <a:rPr lang="en-GB" i="1" dirty="0"/>
              <a:t>‘</a:t>
            </a:r>
            <a:r>
              <a:rPr lang="en-GB" sz="1400" i="1" dirty="0"/>
              <a:t>Stool’ and ‘bowel movement’ are just other words for poo!  </a:t>
            </a:r>
          </a:p>
        </p:txBody>
      </p:sp>
      <p:pic>
        <p:nvPicPr>
          <p:cNvPr id="20" name="Picture 19">
            <a:extLst>
              <a:ext uri="{FF2B5EF4-FFF2-40B4-BE49-F238E27FC236}">
                <a16:creationId xmlns:a16="http://schemas.microsoft.com/office/drawing/2014/main" id="{ADF8DA58-BC86-43AC-8FD5-683C7FC5A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44" y="2577728"/>
            <a:ext cx="4716412" cy="5975044"/>
          </a:xfrm>
          <a:prstGeom prst="rect">
            <a:avLst/>
          </a:prstGeom>
        </p:spPr>
      </p:pic>
      <p:sp>
        <p:nvSpPr>
          <p:cNvPr id="21" name="Rectangle 20">
            <a:extLst>
              <a:ext uri="{FF2B5EF4-FFF2-40B4-BE49-F238E27FC236}">
                <a16:creationId xmlns:a16="http://schemas.microsoft.com/office/drawing/2014/main" id="{46BF928E-AEC7-4498-9F0C-3B85138D61CD}"/>
              </a:ext>
            </a:extLst>
          </p:cNvPr>
          <p:cNvSpPr/>
          <p:nvPr/>
        </p:nvSpPr>
        <p:spPr>
          <a:xfrm>
            <a:off x="1123671" y="9075992"/>
            <a:ext cx="4457979" cy="738664"/>
          </a:xfrm>
          <a:prstGeom prst="rect">
            <a:avLst/>
          </a:prstGeom>
        </p:spPr>
        <p:txBody>
          <a:bodyPr wrap="square">
            <a:spAutoFit/>
          </a:bodyPr>
          <a:lstStyle/>
          <a:p>
            <a:pPr algn="ctr"/>
            <a:r>
              <a:rPr lang="en-GB" sz="1400" dirty="0"/>
              <a:t>Heaton, K W &amp; Lewis, S J 1997, 'Stool form scale as a useful guide to intestinal transit time'. </a:t>
            </a:r>
            <a:r>
              <a:rPr lang="en-GB" sz="1400" i="1" dirty="0"/>
              <a:t>Scandinavian Journal of Gastroenterology</a:t>
            </a:r>
            <a:r>
              <a:rPr lang="en-GB" sz="1400" dirty="0"/>
              <a:t>, vol.32, no.9, pp.920 - 924. </a:t>
            </a:r>
          </a:p>
        </p:txBody>
      </p:sp>
      <p:pic>
        <p:nvPicPr>
          <p:cNvPr id="22" name="Picture 21">
            <a:extLst>
              <a:ext uri="{FF2B5EF4-FFF2-40B4-BE49-F238E27FC236}">
                <a16:creationId xmlns:a16="http://schemas.microsoft.com/office/drawing/2014/main" id="{9BC6AE8D-FC2D-4CC7-B6D2-8C102644B0F4}"/>
              </a:ext>
            </a:extLst>
          </p:cNvPr>
          <p:cNvPicPr>
            <a:picLocks noChangeAspect="1"/>
          </p:cNvPicPr>
          <p:nvPr/>
        </p:nvPicPr>
        <p:blipFill rotWithShape="1">
          <a:blip r:embed="rId4"/>
          <a:srcRect l="60351" t="16521" r="10526" b="47733"/>
          <a:stretch/>
        </p:blipFill>
        <p:spPr>
          <a:xfrm>
            <a:off x="4862763" y="2636083"/>
            <a:ext cx="124572" cy="122321"/>
          </a:xfrm>
          <a:prstGeom prst="rect">
            <a:avLst/>
          </a:prstGeom>
        </p:spPr>
      </p:pic>
      <p:sp>
        <p:nvSpPr>
          <p:cNvPr id="13" name="Footer Placeholder 5">
            <a:extLst>
              <a:ext uri="{FF2B5EF4-FFF2-40B4-BE49-F238E27FC236}">
                <a16:creationId xmlns:a16="http://schemas.microsoft.com/office/drawing/2014/main" id="{D1372B2E-64FF-42DF-9E35-DEB0DC79AA26}"/>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9003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5FF3-9DFC-421A-8726-AEFFDFAD0F63}"/>
              </a:ext>
            </a:extLst>
          </p:cNvPr>
          <p:cNvSpPr>
            <a:spLocks noGrp="1"/>
          </p:cNvSpPr>
          <p:nvPr>
            <p:ph type="title"/>
          </p:nvPr>
        </p:nvSpPr>
        <p:spPr>
          <a:xfrm>
            <a:off x="426931" y="-159505"/>
            <a:ext cx="5915025" cy="2356556"/>
          </a:xfrm>
        </p:spPr>
        <p:txBody>
          <a:bodyPr>
            <a:normAutofit/>
          </a:bodyPr>
          <a:lstStyle/>
          <a:p>
            <a:pPr algn="ctr"/>
            <a:r>
              <a:rPr lang="en-GB" sz="2100" u="sng" dirty="0"/>
              <a:t>Constipation</a:t>
            </a:r>
          </a:p>
        </p:txBody>
      </p:sp>
      <p:sp>
        <p:nvSpPr>
          <p:cNvPr id="3" name="Content Placeholder 2">
            <a:extLst>
              <a:ext uri="{FF2B5EF4-FFF2-40B4-BE49-F238E27FC236}">
                <a16:creationId xmlns:a16="http://schemas.microsoft.com/office/drawing/2014/main" id="{66B211F0-6315-404E-9105-E4C55CECEA99}"/>
              </a:ext>
            </a:extLst>
          </p:cNvPr>
          <p:cNvSpPr>
            <a:spLocks noGrp="1"/>
          </p:cNvSpPr>
          <p:nvPr>
            <p:ph idx="1"/>
          </p:nvPr>
        </p:nvSpPr>
        <p:spPr>
          <a:xfrm>
            <a:off x="471485" y="1678118"/>
            <a:ext cx="5825916" cy="1315453"/>
          </a:xfrm>
          <a:solidFill>
            <a:schemeClr val="accent4">
              <a:lumMod val="40000"/>
              <a:lumOff val="60000"/>
              <a:alpha val="40000"/>
            </a:schemeClr>
          </a:solidFill>
        </p:spPr>
        <p:txBody>
          <a:bodyPr>
            <a:normAutofit/>
          </a:bodyPr>
          <a:lstStyle/>
          <a:p>
            <a:pPr marL="0" indent="0" algn="ctr">
              <a:buNone/>
            </a:pPr>
            <a:r>
              <a:rPr lang="en-GB" sz="1400" b="1" dirty="0"/>
              <a:t>What is ‘constipation’?</a:t>
            </a:r>
          </a:p>
          <a:p>
            <a:pPr marL="0" indent="0">
              <a:buNone/>
            </a:pPr>
            <a:r>
              <a:rPr lang="en-GB" sz="1400" dirty="0"/>
              <a:t>Constipation is described as the inability to poo regularly, or to completely empty the bowel. Someone may be constipated if they do fewer than four poos in a week. Type 1 and 2 stools on the Bristol Stool Form Scale indicate constipation.</a:t>
            </a:r>
          </a:p>
        </p:txBody>
      </p:sp>
      <p:sp>
        <p:nvSpPr>
          <p:cNvPr id="4" name="Content Placeholder 2">
            <a:extLst>
              <a:ext uri="{FF2B5EF4-FFF2-40B4-BE49-F238E27FC236}">
                <a16:creationId xmlns:a16="http://schemas.microsoft.com/office/drawing/2014/main" id="{7B834331-2244-463C-9DAC-EA047D6BB4C1}"/>
              </a:ext>
            </a:extLst>
          </p:cNvPr>
          <p:cNvSpPr txBox="1">
            <a:spLocks/>
          </p:cNvSpPr>
          <p:nvPr/>
        </p:nvSpPr>
        <p:spPr>
          <a:xfrm>
            <a:off x="516039" y="3125667"/>
            <a:ext cx="5825917" cy="5007298"/>
          </a:xfrm>
          <a:prstGeom prst="rect">
            <a:avLst/>
          </a:prstGeom>
          <a:solidFill>
            <a:schemeClr val="accent6">
              <a:lumMod val="40000"/>
              <a:lumOff val="60000"/>
              <a:alpha val="34000"/>
            </a:schemeClr>
          </a:solidFill>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1400" b="1" dirty="0"/>
              <a:t>What causes constipation?</a:t>
            </a:r>
          </a:p>
          <a:p>
            <a:pPr marL="0" indent="0">
              <a:buFont typeface="Arial" panose="020B0604020202020204" pitchFamily="34" charset="0"/>
              <a:buNone/>
            </a:pPr>
            <a:r>
              <a:rPr lang="en-GB" sz="1400" dirty="0"/>
              <a:t>There are many causes of constipation, including:</a:t>
            </a:r>
          </a:p>
          <a:p>
            <a:pPr marL="457200" indent="-457200">
              <a:buFont typeface="Arial" panose="020B0604020202020204" pitchFamily="34" charset="0"/>
              <a:buAutoNum type="arabicPeriod"/>
            </a:pPr>
            <a:r>
              <a:rPr lang="en-GB" sz="1400" b="1" dirty="0"/>
              <a:t>Unhealthy Diet</a:t>
            </a:r>
            <a:r>
              <a:rPr lang="en-GB" sz="1400" dirty="0"/>
              <a:t>. Diets lacking in water and fibre mean the bowels do not move as they should. A healthier diet that includes high fibre foods (fruits, vegetables, and wholegrains) prevent poo from becoming hard and dry.  People with diets high in processed foods, cheeses, white breads and meats may find they become constipated more often.</a:t>
            </a:r>
          </a:p>
          <a:p>
            <a:pPr marL="457200" indent="-457200">
              <a:buFont typeface="Arial" panose="020B0604020202020204" pitchFamily="34" charset="0"/>
              <a:buAutoNum type="arabicPeriod"/>
            </a:pPr>
            <a:r>
              <a:rPr lang="en-GB" sz="1400" b="1" dirty="0"/>
              <a:t>Not enough exercise</a:t>
            </a:r>
            <a:r>
              <a:rPr lang="en-GB" sz="1400" dirty="0"/>
              <a:t>. Moving around helps food to travel down the digestive system; not getting enough physical activity can contribute towards constipation.</a:t>
            </a:r>
          </a:p>
          <a:p>
            <a:pPr marL="457200" indent="-457200">
              <a:buFont typeface="Arial" panose="020B0604020202020204" pitchFamily="34" charset="0"/>
              <a:buAutoNum type="arabicPeriod"/>
            </a:pPr>
            <a:r>
              <a:rPr lang="en-GB" sz="1400" b="1" dirty="0"/>
              <a:t>Stress. </a:t>
            </a:r>
            <a:r>
              <a:rPr lang="en-GB" sz="1400" dirty="0"/>
              <a:t>Some may find they become constipated when they are stressed or anxious. Stress can impact how the digestive system works, resulting in constipation, or the opposite, diarrhoea. </a:t>
            </a:r>
          </a:p>
          <a:p>
            <a:pPr marL="457200" indent="-457200">
              <a:buFont typeface="Arial" panose="020B0604020202020204" pitchFamily="34" charset="0"/>
              <a:buAutoNum type="arabicPeriod"/>
            </a:pPr>
            <a:r>
              <a:rPr lang="en-GB" sz="1400" b="1" dirty="0"/>
              <a:t>Fear of the toilet. </a:t>
            </a:r>
            <a:r>
              <a:rPr lang="en-GB" sz="1400" dirty="0"/>
              <a:t>This can also be associated with pain or discomfort when passing stools.</a:t>
            </a:r>
            <a:endParaRPr lang="en-GB" sz="1400" b="1" dirty="0"/>
          </a:p>
          <a:p>
            <a:pPr marL="457200" indent="-457200">
              <a:buFont typeface="Arial" panose="020B0604020202020204" pitchFamily="34" charset="0"/>
              <a:buAutoNum type="arabicPeriod"/>
            </a:pPr>
            <a:r>
              <a:rPr lang="en-GB" sz="1400" b="1" dirty="0"/>
              <a:t>Irritable Bowel Syndrome (IBS). </a:t>
            </a:r>
            <a:r>
              <a:rPr lang="en-GB" sz="1400" dirty="0"/>
              <a:t>IBS can cause either constipation or diarrhoea, as well as stomach pain and gas. </a:t>
            </a:r>
          </a:p>
          <a:p>
            <a:pPr marL="457200" indent="-457200">
              <a:buFont typeface="Arial" panose="020B0604020202020204" pitchFamily="34" charset="0"/>
              <a:buAutoNum type="arabicPeriod"/>
            </a:pPr>
            <a:r>
              <a:rPr lang="en-GB" sz="1400" b="1" dirty="0"/>
              <a:t>Withholding poo. </a:t>
            </a:r>
            <a:r>
              <a:rPr lang="en-GB" sz="1400" dirty="0"/>
              <a:t>Avoiding the toilet, even when you have the urge to go, can cause constipation. Ignoring the urge can make it harder to go to the toilet later on. </a:t>
            </a:r>
          </a:p>
          <a:p>
            <a:pPr marL="457200" indent="-457200">
              <a:buFont typeface="Arial" panose="020B0604020202020204" pitchFamily="34" charset="0"/>
              <a:buAutoNum type="arabicPeriod"/>
            </a:pPr>
            <a:r>
              <a:rPr lang="en-GB" sz="1400" b="1" dirty="0"/>
              <a:t>Medication. </a:t>
            </a:r>
            <a:r>
              <a:rPr lang="en-GB" sz="1400" dirty="0"/>
              <a:t>Some medication, like those used to treat iron deficiencies, can lead to constipation. </a:t>
            </a:r>
          </a:p>
        </p:txBody>
      </p:sp>
      <p:sp>
        <p:nvSpPr>
          <p:cNvPr id="5" name="TextBox 4">
            <a:extLst>
              <a:ext uri="{FF2B5EF4-FFF2-40B4-BE49-F238E27FC236}">
                <a16:creationId xmlns:a16="http://schemas.microsoft.com/office/drawing/2014/main" id="{A04C2EE6-65BB-476C-9CEE-76CC6B2BC98A}"/>
              </a:ext>
            </a:extLst>
          </p:cNvPr>
          <p:cNvSpPr txBox="1"/>
          <p:nvPr/>
        </p:nvSpPr>
        <p:spPr>
          <a:xfrm>
            <a:off x="426931" y="8246011"/>
            <a:ext cx="5915025" cy="2246769"/>
          </a:xfrm>
          <a:prstGeom prst="rect">
            <a:avLst/>
          </a:prstGeom>
          <a:solidFill>
            <a:schemeClr val="accent1">
              <a:lumMod val="40000"/>
              <a:lumOff val="60000"/>
              <a:alpha val="22000"/>
            </a:schemeClr>
          </a:solidFill>
        </p:spPr>
        <p:txBody>
          <a:bodyPr wrap="square" rtlCol="0">
            <a:spAutoFit/>
          </a:bodyPr>
          <a:lstStyle/>
          <a:p>
            <a:pPr algn="ctr"/>
            <a:r>
              <a:rPr lang="en-GB" sz="1400" b="1" dirty="0"/>
              <a:t>What are the signs and symptoms of constipation?</a:t>
            </a:r>
          </a:p>
          <a:p>
            <a:r>
              <a:rPr lang="en-GB" sz="1400" dirty="0"/>
              <a:t>Different people have different bathroom habits; someone who doesn’t do a poo every day is not necessarily constipated. Some people may have bowel movements three times a day, whereas others may only have one every 2 days. However, if you are going less than normal, or you are finding it painful to poo, you may be constipated. A person with constipation might:</a:t>
            </a:r>
          </a:p>
          <a:p>
            <a:pPr marL="342900" indent="-342900">
              <a:buAutoNum type="arabicPeriod"/>
            </a:pPr>
            <a:r>
              <a:rPr lang="en-GB" sz="1400" dirty="0"/>
              <a:t>Feel full and bloated</a:t>
            </a:r>
          </a:p>
          <a:p>
            <a:pPr marL="342900" indent="-342900">
              <a:buAutoNum type="arabicPeriod"/>
            </a:pPr>
            <a:r>
              <a:rPr lang="en-GB" sz="1400" dirty="0"/>
              <a:t>Experience pain when attempting to poo</a:t>
            </a:r>
          </a:p>
          <a:p>
            <a:pPr marL="342900" indent="-342900">
              <a:buAutoNum type="arabicPeriod"/>
            </a:pPr>
            <a:r>
              <a:rPr lang="en-GB" sz="1400" dirty="0"/>
              <a:t>Have to strain to do a poo</a:t>
            </a:r>
          </a:p>
          <a:p>
            <a:pPr marL="342900" indent="-342900">
              <a:buAutoNum type="arabicPeriod"/>
            </a:pPr>
            <a:r>
              <a:rPr lang="en-GB" sz="1400" dirty="0"/>
              <a:t>Stomach aches, with occasional nausea. </a:t>
            </a:r>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221910" y="1143733"/>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5</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3279970" y="1224487"/>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997112AE-AE5E-4088-BF75-1739F456CC46}"/>
              </a:ext>
            </a:extLst>
          </p:cNvPr>
          <p:cNvSpPr txBox="1">
            <a:spLocks/>
          </p:cNvSpPr>
          <p:nvPr/>
        </p:nvSpPr>
        <p:spPr>
          <a:xfrm>
            <a:off x="857251" y="1035799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17218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B6AB-FA94-4689-BFEC-637DB7978A0A}"/>
              </a:ext>
            </a:extLst>
          </p:cNvPr>
          <p:cNvSpPr>
            <a:spLocks noGrp="1"/>
          </p:cNvSpPr>
          <p:nvPr>
            <p:ph type="title"/>
          </p:nvPr>
        </p:nvSpPr>
        <p:spPr>
          <a:xfrm>
            <a:off x="1669256" y="591964"/>
            <a:ext cx="3557587" cy="1169551"/>
          </a:xfrm>
        </p:spPr>
        <p:txBody>
          <a:bodyPr>
            <a:normAutofit/>
          </a:bodyPr>
          <a:lstStyle/>
          <a:p>
            <a:pPr algn="ctr"/>
            <a:r>
              <a:rPr lang="en-GB" sz="2100" u="sng" dirty="0"/>
              <a:t>Soiling</a:t>
            </a:r>
          </a:p>
        </p:txBody>
      </p:sp>
      <p:sp>
        <p:nvSpPr>
          <p:cNvPr id="4" name="TextBox 3">
            <a:extLst>
              <a:ext uri="{FF2B5EF4-FFF2-40B4-BE49-F238E27FC236}">
                <a16:creationId xmlns:a16="http://schemas.microsoft.com/office/drawing/2014/main" id="{51B9634C-60FB-4880-A1B8-727D07FF8626}"/>
              </a:ext>
            </a:extLst>
          </p:cNvPr>
          <p:cNvSpPr txBox="1"/>
          <p:nvPr/>
        </p:nvSpPr>
        <p:spPr>
          <a:xfrm>
            <a:off x="471487" y="1746802"/>
            <a:ext cx="5915024" cy="1169551"/>
          </a:xfrm>
          <a:prstGeom prst="rect">
            <a:avLst/>
          </a:prstGeom>
          <a:solidFill>
            <a:schemeClr val="accent4">
              <a:lumMod val="20000"/>
              <a:lumOff val="80000"/>
              <a:alpha val="42000"/>
            </a:schemeClr>
          </a:solidFill>
        </p:spPr>
        <p:txBody>
          <a:bodyPr wrap="square" rtlCol="0">
            <a:spAutoFit/>
          </a:bodyPr>
          <a:lstStyle/>
          <a:p>
            <a:pPr algn="ctr"/>
            <a:r>
              <a:rPr lang="en-GB" sz="1400" b="1" dirty="0"/>
              <a:t>What is soiling?</a:t>
            </a:r>
          </a:p>
          <a:p>
            <a:r>
              <a:rPr lang="en-GB" sz="1400" dirty="0"/>
              <a:t>Soiling happens when poo comes out in underwear, on the floor, or in other inappropriate places. For younger children this may be because they are still learning to recognise when they need to go. However, some individuals may have a more regular and persistent difficulty. </a:t>
            </a:r>
          </a:p>
        </p:txBody>
      </p:sp>
      <p:sp>
        <p:nvSpPr>
          <p:cNvPr id="5" name="TextBox 4">
            <a:extLst>
              <a:ext uri="{FF2B5EF4-FFF2-40B4-BE49-F238E27FC236}">
                <a16:creationId xmlns:a16="http://schemas.microsoft.com/office/drawing/2014/main" id="{2D738C5E-3ACA-4D05-AE4C-A726E1B70CD0}"/>
              </a:ext>
            </a:extLst>
          </p:cNvPr>
          <p:cNvSpPr txBox="1"/>
          <p:nvPr/>
        </p:nvSpPr>
        <p:spPr>
          <a:xfrm>
            <a:off x="471487" y="3055848"/>
            <a:ext cx="5915024" cy="5109091"/>
          </a:xfrm>
          <a:prstGeom prst="rect">
            <a:avLst/>
          </a:prstGeom>
          <a:solidFill>
            <a:schemeClr val="accent6">
              <a:lumMod val="20000"/>
              <a:lumOff val="80000"/>
              <a:alpha val="39000"/>
            </a:schemeClr>
          </a:solidFill>
        </p:spPr>
        <p:txBody>
          <a:bodyPr wrap="square" rtlCol="0">
            <a:spAutoFit/>
          </a:bodyPr>
          <a:lstStyle/>
          <a:p>
            <a:pPr algn="ctr"/>
            <a:r>
              <a:rPr lang="en-GB" sz="1400" b="1" dirty="0"/>
              <a:t>What causes soiling?</a:t>
            </a:r>
          </a:p>
          <a:p>
            <a:pPr marL="342900" indent="-342900">
              <a:buAutoNum type="arabicPeriod"/>
            </a:pPr>
            <a:r>
              <a:rPr lang="en-GB" sz="1400" b="1" dirty="0"/>
              <a:t>Constipation. </a:t>
            </a:r>
            <a:r>
              <a:rPr lang="en-GB" sz="1400" dirty="0"/>
              <a:t>Constipation is the most common cause of soiling. When you do not have regular bowel movements, the bowel can become loaded with large stools which are hard to pass. This is sometimes referred to as ‘faecal impaction’. Soiling occurs when runny poo leaks around the hard lump that is blocking the way; or if there has been a longstanding problem of constipation and the lower bowel and rectum have become overstretched and de-sensitised. Soiling can happen several times a day as the child does not always receive the message that they need a poo, or is not always aware that the poo has come out.</a:t>
            </a:r>
          </a:p>
          <a:p>
            <a:pPr marL="342900" indent="-342900">
              <a:buAutoNum type="arabicPeriod"/>
            </a:pPr>
            <a:r>
              <a:rPr lang="en-GB" sz="1400" b="1" dirty="0"/>
              <a:t>Withholding poo. </a:t>
            </a:r>
            <a:r>
              <a:rPr lang="en-GB" sz="1400" dirty="0"/>
              <a:t>This can be due to fear of the toilet, which can be associated with pain or discomfort. </a:t>
            </a:r>
          </a:p>
          <a:p>
            <a:pPr marL="342900" indent="-342900">
              <a:buAutoNum type="arabicPeriod"/>
            </a:pPr>
            <a:r>
              <a:rPr lang="en-GB" sz="1400" b="1" dirty="0"/>
              <a:t>Lack of a toilet routine. </a:t>
            </a:r>
            <a:r>
              <a:rPr lang="en-GB" sz="1400" dirty="0"/>
              <a:t>Some children and young adults have such busy lives that it can be difficult to find time to sit and relax on the toilet each day. Some children may not want to interrupt play or other activities. </a:t>
            </a:r>
          </a:p>
          <a:p>
            <a:pPr marL="342900" indent="-342900">
              <a:buAutoNum type="arabicPeriod"/>
            </a:pPr>
            <a:r>
              <a:rPr lang="en-GB" sz="1400" b="1" dirty="0"/>
              <a:t>Resistance to toilet training. </a:t>
            </a:r>
            <a:r>
              <a:rPr lang="en-GB" sz="1400" dirty="0"/>
              <a:t>This may be an insistence that a nappy be put on to poo in.</a:t>
            </a:r>
          </a:p>
          <a:p>
            <a:pPr marL="342900" indent="-342900">
              <a:buAutoNum type="arabicPeriod"/>
            </a:pPr>
            <a:r>
              <a:rPr lang="en-GB" sz="1400" b="1" dirty="0"/>
              <a:t>Diet. </a:t>
            </a:r>
            <a:r>
              <a:rPr lang="en-GB" sz="1400" dirty="0"/>
              <a:t>Too little fibre or low fluid intake in the diet.</a:t>
            </a:r>
          </a:p>
          <a:p>
            <a:pPr marL="342900" indent="-342900">
              <a:buAutoNum type="arabicPeriod"/>
            </a:pPr>
            <a:r>
              <a:rPr lang="en-GB" sz="1400" b="1" dirty="0"/>
              <a:t>Anxiety and emotional upset. </a:t>
            </a:r>
            <a:r>
              <a:rPr lang="en-GB" sz="1400" dirty="0"/>
              <a:t>Anxiety may be caused by any significant changes, including changes in routine. </a:t>
            </a:r>
          </a:p>
          <a:p>
            <a:r>
              <a:rPr lang="en-GB" sz="1400" dirty="0"/>
              <a:t> </a:t>
            </a:r>
          </a:p>
          <a:p>
            <a:r>
              <a:rPr lang="en-GB" sz="1400" dirty="0"/>
              <a:t>In many children there is likely to be a combination of several of these factors. </a:t>
            </a:r>
          </a:p>
          <a:p>
            <a:pPr marL="342900" indent="-342900">
              <a:buAutoNum type="arabicPeriod"/>
            </a:pPr>
            <a:endParaRPr lang="en-GB" b="1" dirty="0"/>
          </a:p>
        </p:txBody>
      </p:sp>
      <p:sp>
        <p:nvSpPr>
          <p:cNvPr id="6" name="TextBox 5">
            <a:extLst>
              <a:ext uri="{FF2B5EF4-FFF2-40B4-BE49-F238E27FC236}">
                <a16:creationId xmlns:a16="http://schemas.microsoft.com/office/drawing/2014/main" id="{7E51A70B-BAD5-475B-9AF8-71E5A0CEF41F}"/>
              </a:ext>
            </a:extLst>
          </p:cNvPr>
          <p:cNvSpPr txBox="1"/>
          <p:nvPr/>
        </p:nvSpPr>
        <p:spPr>
          <a:xfrm>
            <a:off x="450640" y="8304434"/>
            <a:ext cx="5915024" cy="2677656"/>
          </a:xfrm>
          <a:prstGeom prst="rect">
            <a:avLst/>
          </a:prstGeom>
          <a:solidFill>
            <a:schemeClr val="accent1">
              <a:lumMod val="20000"/>
              <a:lumOff val="80000"/>
              <a:alpha val="66000"/>
            </a:schemeClr>
          </a:solidFill>
        </p:spPr>
        <p:txBody>
          <a:bodyPr wrap="square" rtlCol="0">
            <a:spAutoFit/>
          </a:bodyPr>
          <a:lstStyle/>
          <a:p>
            <a:pPr algn="ctr"/>
            <a:r>
              <a:rPr lang="en-GB" sz="1400" b="1" dirty="0"/>
              <a:t>Signs and symptoms of soiling</a:t>
            </a:r>
          </a:p>
          <a:p>
            <a:r>
              <a:rPr lang="en-GB" sz="1400" dirty="0"/>
              <a:t>Soiling can affect people in different ways. You may have a problem if: </a:t>
            </a:r>
          </a:p>
          <a:p>
            <a:pPr marL="342900" indent="-342900">
              <a:buFont typeface="+mj-lt"/>
              <a:buAutoNum type="arabicPeriod"/>
            </a:pPr>
            <a:r>
              <a:rPr lang="en-GB" sz="1400" dirty="0"/>
              <a:t>You have sudden urges to poo that you cannot control</a:t>
            </a:r>
          </a:p>
          <a:p>
            <a:pPr marL="342900" indent="-342900">
              <a:buFont typeface="+mj-lt"/>
              <a:buAutoNum type="arabicPeriod"/>
            </a:pPr>
            <a:r>
              <a:rPr lang="en-GB" sz="1400" dirty="0"/>
              <a:t>There is leakage or liquid poo in your underwear</a:t>
            </a:r>
          </a:p>
          <a:p>
            <a:pPr marL="342900" indent="-342900">
              <a:buFont typeface="+mj-lt"/>
              <a:buAutoNum type="arabicPeriod"/>
            </a:pPr>
            <a:r>
              <a:rPr lang="en-GB" sz="1400" dirty="0"/>
              <a:t>You are constipated, with dry and hard poos</a:t>
            </a:r>
          </a:p>
          <a:p>
            <a:pPr marL="342900" indent="-342900">
              <a:buFont typeface="+mj-lt"/>
              <a:buAutoNum type="arabicPeriod"/>
            </a:pPr>
            <a:r>
              <a:rPr lang="en-GB" sz="1400" dirty="0"/>
              <a:t>You avoid bowel movements</a:t>
            </a:r>
          </a:p>
          <a:p>
            <a:pPr marL="342900" indent="-342900">
              <a:buFont typeface="+mj-lt"/>
              <a:buAutoNum type="arabicPeriod"/>
            </a:pPr>
            <a:r>
              <a:rPr lang="en-GB" sz="1400" dirty="0"/>
              <a:t>There are long periods of time between doing poos</a:t>
            </a:r>
          </a:p>
          <a:p>
            <a:pPr marL="342900" indent="-342900">
              <a:buFont typeface="+mj-lt"/>
              <a:buAutoNum type="arabicPeriod"/>
            </a:pPr>
            <a:r>
              <a:rPr lang="en-GB" sz="1400" dirty="0"/>
              <a:t>You have a lack of appetite</a:t>
            </a:r>
          </a:p>
          <a:p>
            <a:pPr marL="342900" indent="-342900">
              <a:buFont typeface="+mj-lt"/>
              <a:buAutoNum type="arabicPeriod"/>
            </a:pPr>
            <a:r>
              <a:rPr lang="en-GB" sz="1400" dirty="0"/>
              <a:t>You experience abdominal (tummy) pain</a:t>
            </a:r>
          </a:p>
          <a:p>
            <a:pPr marL="342900" indent="-342900">
              <a:buFont typeface="+mj-lt"/>
              <a:buAutoNum type="arabicPeriod"/>
            </a:pPr>
            <a:r>
              <a:rPr lang="en-GB" sz="1400" dirty="0"/>
              <a:t>You are increasingly getting bladder infections</a:t>
            </a:r>
          </a:p>
          <a:p>
            <a:pPr marL="342900" indent="-342900">
              <a:buFont typeface="+mj-lt"/>
              <a:buAutoNum type="arabicPeriod"/>
            </a:pPr>
            <a:r>
              <a:rPr lang="en-GB" sz="1400" dirty="0"/>
              <a:t>It is affecting your daily life. For example, stopping you from socialising with friends. </a:t>
            </a:r>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245620" y="1240217"/>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6</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3303680" y="1320971"/>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7890A18E-F7E0-4408-950A-E88467C3794A}"/>
              </a:ext>
            </a:extLst>
          </p:cNvPr>
          <p:cNvSpPr txBox="1">
            <a:spLocks/>
          </p:cNvSpPr>
          <p:nvPr/>
        </p:nvSpPr>
        <p:spPr>
          <a:xfrm>
            <a:off x="836402" y="10881553"/>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90159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119113" y="2396597"/>
            <a:ext cx="3611086" cy="3563208"/>
            <a:chOff x="895349" y="1333500"/>
            <a:chExt cx="5526235" cy="5314950"/>
          </a:xfrm>
        </p:grpSpPr>
        <p:pic>
          <p:nvPicPr>
            <p:cNvPr id="3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6441235">
              <a:off x="5006928" y="4129715"/>
              <a:ext cx="1341663" cy="6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2730906">
              <a:off x="4441694" y="2071993"/>
              <a:ext cx="1341663" cy="6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9242651">
              <a:off x="1543731" y="2017665"/>
              <a:ext cx="1341663" cy="6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4755759">
              <a:off x="940714" y="4033869"/>
              <a:ext cx="1341663" cy="6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0800000">
              <a:off x="2833686" y="5666015"/>
              <a:ext cx="1461406" cy="6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895349" y="1333500"/>
              <a:ext cx="5457825" cy="5314950"/>
            </a:xfrm>
            <a:prstGeom prst="ellipse">
              <a:avLst/>
            </a:prstGeom>
            <a:solidFill>
              <a:srgbClr val="FBD1FC">
                <a:alpha val="47000"/>
              </a:srgbClr>
            </a:solidFill>
            <a:ln>
              <a:solidFill>
                <a:srgbClr val="F385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833685" y="1688884"/>
              <a:ext cx="1581151" cy="688628"/>
            </a:xfrm>
            <a:prstGeom prst="rect">
              <a:avLst/>
            </a:prstGeom>
            <a:noFill/>
          </p:spPr>
          <p:txBody>
            <a:bodyPr wrap="square" rtlCol="0">
              <a:spAutoFit/>
            </a:bodyPr>
            <a:lstStyle/>
            <a:p>
              <a:pPr algn="ctr"/>
              <a:r>
                <a:rPr lang="en-GB" sz="1200" dirty="0"/>
                <a:t>Withholding stool </a:t>
              </a:r>
            </a:p>
          </p:txBody>
        </p:sp>
        <p:sp>
          <p:nvSpPr>
            <p:cNvPr id="19" name="TextBox 18"/>
            <p:cNvSpPr txBox="1"/>
            <p:nvPr/>
          </p:nvSpPr>
          <p:spPr>
            <a:xfrm>
              <a:off x="4754709" y="2970986"/>
              <a:ext cx="1666875" cy="964080"/>
            </a:xfrm>
            <a:prstGeom prst="rect">
              <a:avLst/>
            </a:prstGeom>
            <a:noFill/>
          </p:spPr>
          <p:txBody>
            <a:bodyPr wrap="square" rtlCol="0">
              <a:spAutoFit/>
            </a:bodyPr>
            <a:lstStyle/>
            <a:p>
              <a:pPr algn="ctr"/>
              <a:r>
                <a:rPr lang="en-GB" sz="1200" dirty="0"/>
                <a:t>Rectum continues to fill</a:t>
              </a:r>
            </a:p>
          </p:txBody>
        </p:sp>
        <p:sp>
          <p:nvSpPr>
            <p:cNvPr id="20" name="TextBox 19"/>
            <p:cNvSpPr txBox="1"/>
            <p:nvPr/>
          </p:nvSpPr>
          <p:spPr>
            <a:xfrm>
              <a:off x="4012407" y="5013740"/>
              <a:ext cx="2000250" cy="964080"/>
            </a:xfrm>
            <a:prstGeom prst="rect">
              <a:avLst/>
            </a:prstGeom>
            <a:noFill/>
          </p:spPr>
          <p:txBody>
            <a:bodyPr wrap="square" rtlCol="0">
              <a:spAutoFit/>
            </a:bodyPr>
            <a:lstStyle/>
            <a:p>
              <a:pPr algn="ctr"/>
              <a:r>
                <a:rPr lang="en-GB" sz="1200" dirty="0"/>
                <a:t>Overstretched bowel/ loss of sensitivity</a:t>
              </a:r>
            </a:p>
          </p:txBody>
        </p:sp>
        <p:sp>
          <p:nvSpPr>
            <p:cNvPr id="21" name="TextBox 20"/>
            <p:cNvSpPr txBox="1"/>
            <p:nvPr/>
          </p:nvSpPr>
          <p:spPr>
            <a:xfrm>
              <a:off x="1367939" y="5102929"/>
              <a:ext cx="1762126" cy="688628"/>
            </a:xfrm>
            <a:prstGeom prst="rect">
              <a:avLst/>
            </a:prstGeom>
            <a:noFill/>
          </p:spPr>
          <p:txBody>
            <a:bodyPr wrap="square" rtlCol="0">
              <a:spAutoFit/>
            </a:bodyPr>
            <a:lstStyle/>
            <a:p>
              <a:pPr algn="ctr"/>
              <a:r>
                <a:rPr lang="en-GB" sz="1200" dirty="0"/>
                <a:t>Stools hard and painful to pass</a:t>
              </a:r>
            </a:p>
          </p:txBody>
        </p:sp>
        <p:sp>
          <p:nvSpPr>
            <p:cNvPr id="22" name="TextBox 21"/>
            <p:cNvSpPr txBox="1"/>
            <p:nvPr/>
          </p:nvSpPr>
          <p:spPr>
            <a:xfrm>
              <a:off x="1071561" y="2823920"/>
              <a:ext cx="1509714" cy="964080"/>
            </a:xfrm>
            <a:prstGeom prst="rect">
              <a:avLst/>
            </a:prstGeom>
            <a:noFill/>
          </p:spPr>
          <p:txBody>
            <a:bodyPr wrap="square" rtlCol="0">
              <a:spAutoFit/>
            </a:bodyPr>
            <a:lstStyle/>
            <a:p>
              <a:pPr algn="ctr"/>
              <a:r>
                <a:rPr lang="en-GB" sz="1200" dirty="0"/>
                <a:t>Overflow into underwear</a:t>
              </a:r>
            </a:p>
          </p:txBody>
        </p:sp>
      </p:grpSp>
      <p:sp>
        <p:nvSpPr>
          <p:cNvPr id="26" name="TextBox 25"/>
          <p:cNvSpPr txBox="1"/>
          <p:nvPr/>
        </p:nvSpPr>
        <p:spPr>
          <a:xfrm>
            <a:off x="457199" y="1847850"/>
            <a:ext cx="6247347" cy="523220"/>
          </a:xfrm>
          <a:prstGeom prst="rect">
            <a:avLst/>
          </a:prstGeom>
          <a:noFill/>
        </p:spPr>
        <p:txBody>
          <a:bodyPr wrap="square" rtlCol="0">
            <a:spAutoFit/>
          </a:bodyPr>
          <a:lstStyle/>
          <a:p>
            <a:r>
              <a:rPr lang="en-GB" sz="1400" dirty="0"/>
              <a:t>A child may </a:t>
            </a:r>
            <a:r>
              <a:rPr lang="en-GB" sz="1400" b="1" dirty="0"/>
              <a:t>withhold</a:t>
            </a:r>
            <a:r>
              <a:rPr lang="en-GB" sz="1400" dirty="0"/>
              <a:t> their stool due to a fear of using the toilet, pain when passing a stool, or simply because they do not like using the toilet in certain environments.</a:t>
            </a:r>
          </a:p>
        </p:txBody>
      </p:sp>
      <p:pic>
        <p:nvPicPr>
          <p:cNvPr id="36" name="Picture 50" descr="constipati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634" r="1634"/>
          <a:stretch>
            <a:fillRect/>
          </a:stretch>
        </p:blipFill>
        <p:spPr bwMode="auto">
          <a:xfrm>
            <a:off x="1255016" y="8529111"/>
            <a:ext cx="4502830" cy="247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38149" y="6017538"/>
            <a:ext cx="6139140" cy="2523768"/>
          </a:xfrm>
          <a:prstGeom prst="rect">
            <a:avLst/>
          </a:prstGeom>
        </p:spPr>
        <p:txBody>
          <a:bodyPr wrap="square">
            <a:spAutoFit/>
          </a:bodyPr>
          <a:lstStyle/>
          <a:p>
            <a:r>
              <a:rPr lang="en-GB" sz="1400" dirty="0"/>
              <a:t>With a </a:t>
            </a:r>
            <a:r>
              <a:rPr lang="en-GB" sz="1400" b="1" dirty="0"/>
              <a:t>loss of sensitivity </a:t>
            </a:r>
            <a:r>
              <a:rPr lang="en-GB" sz="1400" dirty="0"/>
              <a:t>and an </a:t>
            </a:r>
            <a:r>
              <a:rPr lang="en-GB" sz="1400" b="1" dirty="0"/>
              <a:t>overstretched bowel</a:t>
            </a:r>
            <a:r>
              <a:rPr lang="en-GB" sz="1400" dirty="0"/>
              <a:t>, the brain ignores the urge to do a poo. The poo sits in the bowel, where much of the water is absorbed from it. This makes the poo hard and painful to pass, and therefore children are naturally more likely to withhold poo.  </a:t>
            </a:r>
          </a:p>
          <a:p>
            <a:r>
              <a:rPr lang="en-GB" sz="1400" dirty="0"/>
              <a:t>Over time, liquid poo can start to leak around the dry, hard, and impacted stool, making attempts at withholding even more likely. </a:t>
            </a:r>
          </a:p>
          <a:p>
            <a:endParaRPr lang="en-GB" sz="1400" b="1" dirty="0"/>
          </a:p>
          <a:p>
            <a:r>
              <a:rPr lang="en-GB" sz="1400" dirty="0"/>
              <a:t>The constipation cycle explains how soiling develops, and how it continues. </a:t>
            </a:r>
          </a:p>
          <a:p>
            <a:r>
              <a:rPr lang="en-GB" sz="1400" b="1" dirty="0"/>
              <a:t>The really important parts to remember are that:</a:t>
            </a:r>
          </a:p>
          <a:p>
            <a:pPr marL="342900" indent="-342900">
              <a:buFont typeface="+mj-lt"/>
              <a:buAutoNum type="arabicPeriod"/>
            </a:pPr>
            <a:r>
              <a:rPr lang="en-GB" sz="1600" b="1" dirty="0"/>
              <a:t>Children have no control over this process</a:t>
            </a:r>
          </a:p>
          <a:p>
            <a:pPr marL="342900" indent="-342900">
              <a:buFont typeface="+mj-lt"/>
              <a:buAutoNum type="arabicPeriod"/>
            </a:pPr>
            <a:r>
              <a:rPr lang="en-GB" sz="1600" b="1" dirty="0"/>
              <a:t>It is no-one's fault </a:t>
            </a:r>
          </a:p>
        </p:txBody>
      </p:sp>
      <p:sp>
        <p:nvSpPr>
          <p:cNvPr id="28" name="Rectangle 27"/>
          <p:cNvSpPr/>
          <p:nvPr/>
        </p:nvSpPr>
        <p:spPr>
          <a:xfrm>
            <a:off x="437897" y="2338864"/>
            <a:ext cx="2552953" cy="3754874"/>
          </a:xfrm>
          <a:prstGeom prst="rect">
            <a:avLst/>
          </a:prstGeom>
        </p:spPr>
        <p:txBody>
          <a:bodyPr wrap="square">
            <a:spAutoFit/>
          </a:bodyPr>
          <a:lstStyle/>
          <a:p>
            <a:r>
              <a:rPr lang="en-GB" sz="1400" dirty="0"/>
              <a:t>The </a:t>
            </a:r>
            <a:r>
              <a:rPr lang="en-GB" sz="1400" b="1" dirty="0"/>
              <a:t>rectum continues to fill</a:t>
            </a:r>
            <a:r>
              <a:rPr lang="en-GB" sz="1400" dirty="0"/>
              <a:t>, causing the muscles in the rectum to get stretched. When the stretched muscles try to tighten, they cannot do so very well. The muscles have got out of shape! The signallers in your bowel are like telephone lines; they send a message to the brain when you are ready to do a poo. These signallers also become stretched when the rectum gets full up, making it difficult to do their job effectively. The good news is that you can train these stretch signals to be strong again!</a:t>
            </a:r>
          </a:p>
        </p:txBody>
      </p:sp>
      <p:sp>
        <p:nvSpPr>
          <p:cNvPr id="33" name="TextBox 32"/>
          <p:cNvSpPr txBox="1"/>
          <p:nvPr/>
        </p:nvSpPr>
        <p:spPr>
          <a:xfrm>
            <a:off x="1834469" y="1016137"/>
            <a:ext cx="3492805" cy="415498"/>
          </a:xfrm>
          <a:prstGeom prst="rect">
            <a:avLst/>
          </a:prstGeom>
          <a:noFill/>
        </p:spPr>
        <p:txBody>
          <a:bodyPr wrap="square" rtlCol="0">
            <a:spAutoFit/>
          </a:bodyPr>
          <a:lstStyle/>
          <a:p>
            <a:pPr algn="ctr"/>
            <a:r>
              <a:rPr lang="en-GB" sz="2100" u="sng" dirty="0"/>
              <a:t>The Constipation Cycle</a:t>
            </a:r>
          </a:p>
        </p:txBody>
      </p:sp>
      <p:sp>
        <p:nvSpPr>
          <p:cNvPr id="24" name="Slide Number Placeholder 7">
            <a:extLst>
              <a:ext uri="{FF2B5EF4-FFF2-40B4-BE49-F238E27FC236}">
                <a16:creationId xmlns:a16="http://schemas.microsoft.com/office/drawing/2014/main" id="{23FA1EE9-8845-40CF-85A3-FA7EC889286E}"/>
              </a:ext>
            </a:extLst>
          </p:cNvPr>
          <p:cNvSpPr txBox="1">
            <a:spLocks/>
          </p:cNvSpPr>
          <p:nvPr/>
        </p:nvSpPr>
        <p:spPr>
          <a:xfrm>
            <a:off x="3292918" y="1319047"/>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7</a:t>
            </a:fld>
            <a:endParaRPr lang="en-GB" dirty="0">
              <a:solidFill>
                <a:schemeClr val="tx1"/>
              </a:solidFill>
            </a:endParaRPr>
          </a:p>
        </p:txBody>
      </p:sp>
      <p:sp>
        <p:nvSpPr>
          <p:cNvPr id="25" name="Oval 24">
            <a:extLst>
              <a:ext uri="{FF2B5EF4-FFF2-40B4-BE49-F238E27FC236}">
                <a16:creationId xmlns:a16="http://schemas.microsoft.com/office/drawing/2014/main" id="{4C02B2A7-EF7C-49B2-9639-797FDB3ACBD6}"/>
              </a:ext>
            </a:extLst>
          </p:cNvPr>
          <p:cNvSpPr/>
          <p:nvPr/>
        </p:nvSpPr>
        <p:spPr>
          <a:xfrm>
            <a:off x="3350978" y="1399801"/>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ooter Placeholder 5">
            <a:extLst>
              <a:ext uri="{FF2B5EF4-FFF2-40B4-BE49-F238E27FC236}">
                <a16:creationId xmlns:a16="http://schemas.microsoft.com/office/drawing/2014/main" id="{B48B65A7-436C-4C53-B809-3A90CFD05DD0}"/>
              </a:ext>
            </a:extLst>
          </p:cNvPr>
          <p:cNvSpPr txBox="1">
            <a:spLocks/>
          </p:cNvSpPr>
          <p:nvPr/>
        </p:nvSpPr>
        <p:spPr>
          <a:xfrm>
            <a:off x="857251" y="10694872"/>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7836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95534D-396E-47AE-9597-5435BD00B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62543" y="1200102"/>
            <a:ext cx="1384341" cy="2598824"/>
          </a:xfrm>
          <a:prstGeom prst="rect">
            <a:avLst/>
          </a:prstGeom>
        </p:spPr>
      </p:pic>
      <p:sp>
        <p:nvSpPr>
          <p:cNvPr id="2" name="Title 1">
            <a:extLst>
              <a:ext uri="{FF2B5EF4-FFF2-40B4-BE49-F238E27FC236}">
                <a16:creationId xmlns:a16="http://schemas.microsoft.com/office/drawing/2014/main" id="{68C0D54B-F2C4-4313-9214-D3DED0AACADF}"/>
              </a:ext>
            </a:extLst>
          </p:cNvPr>
          <p:cNvSpPr>
            <a:spLocks noGrp="1"/>
          </p:cNvSpPr>
          <p:nvPr>
            <p:ph type="title"/>
          </p:nvPr>
        </p:nvSpPr>
        <p:spPr>
          <a:xfrm>
            <a:off x="1129362" y="726385"/>
            <a:ext cx="4599276" cy="1018923"/>
          </a:xfrm>
        </p:spPr>
        <p:txBody>
          <a:bodyPr>
            <a:normAutofit/>
          </a:bodyPr>
          <a:lstStyle/>
          <a:p>
            <a:pPr algn="ctr"/>
            <a:r>
              <a:rPr lang="en-GB" sz="2100" u="sng" dirty="0"/>
              <a:t>Physiological Support</a:t>
            </a:r>
          </a:p>
        </p:txBody>
      </p:sp>
      <p:pic>
        <p:nvPicPr>
          <p:cNvPr id="2050" name="Picture 2" descr="Image result for clip art cup water">
            <a:hlinkClick r:id="rId4"/>
            <a:extLst>
              <a:ext uri="{FF2B5EF4-FFF2-40B4-BE49-F238E27FC236}">
                <a16:creationId xmlns:a16="http://schemas.microsoft.com/office/drawing/2014/main" id="{B524166F-65C8-431A-8257-0805F52607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05" t="14782" r="17474" b="7744"/>
          <a:stretch/>
        </p:blipFill>
        <p:spPr bwMode="auto">
          <a:xfrm>
            <a:off x="1192474" y="5757921"/>
            <a:ext cx="1100392" cy="1323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03FB91-9A28-4964-BC5C-FC00FDB9110D}"/>
              </a:ext>
            </a:extLst>
          </p:cNvPr>
          <p:cNvSpPr txBox="1"/>
          <p:nvPr/>
        </p:nvSpPr>
        <p:spPr>
          <a:xfrm>
            <a:off x="788849" y="7081269"/>
            <a:ext cx="1799971" cy="523220"/>
          </a:xfrm>
          <a:prstGeom prst="rect">
            <a:avLst/>
          </a:prstGeom>
          <a:noFill/>
        </p:spPr>
        <p:txBody>
          <a:bodyPr wrap="square" rtlCol="0">
            <a:spAutoFit/>
          </a:bodyPr>
          <a:lstStyle/>
          <a:p>
            <a:pPr algn="ctr"/>
            <a:r>
              <a:rPr lang="en-GB" sz="1400" dirty="0"/>
              <a:t>Drink lots of fluids, at least 6-8 cups!</a:t>
            </a:r>
          </a:p>
        </p:txBody>
      </p:sp>
      <p:sp>
        <p:nvSpPr>
          <p:cNvPr id="8" name="TextBox 7">
            <a:extLst>
              <a:ext uri="{FF2B5EF4-FFF2-40B4-BE49-F238E27FC236}">
                <a16:creationId xmlns:a16="http://schemas.microsoft.com/office/drawing/2014/main" id="{CA3F1288-635F-4D21-911E-09FBE517BAC5}"/>
              </a:ext>
            </a:extLst>
          </p:cNvPr>
          <p:cNvSpPr txBox="1"/>
          <p:nvPr/>
        </p:nvSpPr>
        <p:spPr>
          <a:xfrm>
            <a:off x="3429000" y="3207566"/>
            <a:ext cx="3092770" cy="2031325"/>
          </a:xfrm>
          <a:prstGeom prst="rect">
            <a:avLst/>
          </a:prstGeom>
          <a:noFill/>
        </p:spPr>
        <p:txBody>
          <a:bodyPr wrap="square" rtlCol="0">
            <a:spAutoFit/>
          </a:bodyPr>
          <a:lstStyle/>
          <a:p>
            <a:r>
              <a:rPr lang="en-GB" sz="1400" dirty="0"/>
              <a:t>It is important to eat a diet high in fibre, fruit, and vegetables e.g. whole wheat products (like brown rice and pasta), peas, broccoli, carrots, sweetcorn and oranges, apples, </a:t>
            </a:r>
          </a:p>
          <a:p>
            <a:r>
              <a:rPr lang="en-GB" sz="1400" i="1" dirty="0"/>
              <a:t>Tip: </a:t>
            </a:r>
            <a:r>
              <a:rPr lang="en-GB" sz="1400" dirty="0"/>
              <a:t>Add more vegetables to soups and stews, have baked and boiled potatoes and keep the skins on, swap white bread for brown bread.</a:t>
            </a:r>
          </a:p>
        </p:txBody>
      </p:sp>
      <p:pic>
        <p:nvPicPr>
          <p:cNvPr id="12" name="Picture 11" descr="A picture containing clipart&#10;&#10;Description automatically generated">
            <a:extLst>
              <a:ext uri="{FF2B5EF4-FFF2-40B4-BE49-F238E27FC236}">
                <a16:creationId xmlns:a16="http://schemas.microsoft.com/office/drawing/2014/main" id="{2DA8E8EE-3C64-4F02-90FE-D7129AE70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015" y="5504597"/>
            <a:ext cx="3180974" cy="1439754"/>
          </a:xfrm>
          <a:prstGeom prst="rect">
            <a:avLst/>
          </a:prstGeom>
        </p:spPr>
      </p:pic>
      <p:sp>
        <p:nvSpPr>
          <p:cNvPr id="13" name="Rectangle 12">
            <a:extLst>
              <a:ext uri="{FF2B5EF4-FFF2-40B4-BE49-F238E27FC236}">
                <a16:creationId xmlns:a16="http://schemas.microsoft.com/office/drawing/2014/main" id="{A30CC8CF-64D1-4B44-9460-93FEEA103C33}"/>
              </a:ext>
            </a:extLst>
          </p:cNvPr>
          <p:cNvSpPr/>
          <p:nvPr/>
        </p:nvSpPr>
        <p:spPr>
          <a:xfrm>
            <a:off x="3274035" y="6973547"/>
            <a:ext cx="2961356" cy="738664"/>
          </a:xfrm>
          <a:prstGeom prst="rect">
            <a:avLst/>
          </a:prstGeom>
        </p:spPr>
        <p:txBody>
          <a:bodyPr wrap="square">
            <a:spAutoFit/>
          </a:bodyPr>
          <a:lstStyle/>
          <a:p>
            <a:r>
              <a:rPr lang="en-GB" sz="1400" dirty="0"/>
              <a:t>Exercise stimulates the bowel, so exercise just before the toilet routine can be helpful.</a:t>
            </a:r>
          </a:p>
        </p:txBody>
      </p:sp>
      <p:sp>
        <p:nvSpPr>
          <p:cNvPr id="14" name="Rectangle 13">
            <a:extLst>
              <a:ext uri="{FF2B5EF4-FFF2-40B4-BE49-F238E27FC236}">
                <a16:creationId xmlns:a16="http://schemas.microsoft.com/office/drawing/2014/main" id="{7C5600C3-0967-4836-8053-2DBD98224AA6}"/>
              </a:ext>
            </a:extLst>
          </p:cNvPr>
          <p:cNvSpPr/>
          <p:nvPr/>
        </p:nvSpPr>
        <p:spPr>
          <a:xfrm>
            <a:off x="683498" y="9478419"/>
            <a:ext cx="2118344" cy="1169551"/>
          </a:xfrm>
          <a:prstGeom prst="rect">
            <a:avLst/>
          </a:prstGeom>
        </p:spPr>
        <p:txBody>
          <a:bodyPr wrap="square">
            <a:spAutoFit/>
          </a:bodyPr>
          <a:lstStyle/>
          <a:p>
            <a:r>
              <a:rPr lang="en-GB" sz="1400" dirty="0"/>
              <a:t>Give the recommended amount of milk for the child’s age. Too  much milk can have a constipating effect on some children.</a:t>
            </a:r>
          </a:p>
        </p:txBody>
      </p:sp>
      <p:pic>
        <p:nvPicPr>
          <p:cNvPr id="16" name="Picture 15" descr="A picture containing object&#10;&#10;Description automatically generated">
            <a:extLst>
              <a:ext uri="{FF2B5EF4-FFF2-40B4-BE49-F238E27FC236}">
                <a16:creationId xmlns:a16="http://schemas.microsoft.com/office/drawing/2014/main" id="{18ED435B-4BC0-4761-9A5F-119D415D3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3792" y="7638741"/>
            <a:ext cx="1161844" cy="1861929"/>
          </a:xfrm>
          <a:prstGeom prst="rect">
            <a:avLst/>
          </a:prstGeom>
        </p:spPr>
      </p:pic>
      <p:sp>
        <p:nvSpPr>
          <p:cNvPr id="17" name="Rectangle 16">
            <a:extLst>
              <a:ext uri="{FF2B5EF4-FFF2-40B4-BE49-F238E27FC236}">
                <a16:creationId xmlns:a16="http://schemas.microsoft.com/office/drawing/2014/main" id="{70A07860-A581-4FF1-BA0D-0CA9F31D135F}"/>
              </a:ext>
            </a:extLst>
          </p:cNvPr>
          <p:cNvSpPr/>
          <p:nvPr/>
        </p:nvSpPr>
        <p:spPr>
          <a:xfrm>
            <a:off x="3968258" y="9494220"/>
            <a:ext cx="1896359" cy="1169551"/>
          </a:xfrm>
          <a:prstGeom prst="rect">
            <a:avLst/>
          </a:prstGeom>
        </p:spPr>
        <p:txBody>
          <a:bodyPr wrap="square">
            <a:spAutoFit/>
          </a:bodyPr>
          <a:lstStyle/>
          <a:p>
            <a:r>
              <a:rPr lang="en-GB" sz="1400" dirty="0"/>
              <a:t>Regular toilet routine: sit on the toilet for 5-10 minutes everyday after breakfast and evening meals.</a:t>
            </a:r>
          </a:p>
        </p:txBody>
      </p:sp>
      <p:pic>
        <p:nvPicPr>
          <p:cNvPr id="3" name="Picture 2" descr="C:\Users\Maria.Langdrige\AppData\Local\Microsoft\Windows\Temporary Internet Files\Content.IE5\UV059V5Z\14336-illustration-of-a-carton-of-milk-pv[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01" y="8127008"/>
            <a:ext cx="1104778" cy="135141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7">
            <a:extLst>
              <a:ext uri="{FF2B5EF4-FFF2-40B4-BE49-F238E27FC236}">
                <a16:creationId xmlns:a16="http://schemas.microsoft.com/office/drawing/2014/main" id="{23FA1EE9-8845-40CF-85A3-FA7EC889286E}"/>
              </a:ext>
            </a:extLst>
          </p:cNvPr>
          <p:cNvSpPr txBox="1">
            <a:spLocks/>
          </p:cNvSpPr>
          <p:nvPr/>
        </p:nvSpPr>
        <p:spPr>
          <a:xfrm>
            <a:off x="3174055" y="131663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8</a:t>
            </a:fld>
            <a:endParaRPr lang="en-GB" dirty="0">
              <a:solidFill>
                <a:schemeClr val="tx1"/>
              </a:solidFill>
            </a:endParaRPr>
          </a:p>
        </p:txBody>
      </p:sp>
      <p:sp>
        <p:nvSpPr>
          <p:cNvPr id="20" name="Oval 19">
            <a:extLst>
              <a:ext uri="{FF2B5EF4-FFF2-40B4-BE49-F238E27FC236}">
                <a16:creationId xmlns:a16="http://schemas.microsoft.com/office/drawing/2014/main" id="{4C02B2A7-EF7C-49B2-9639-797FDB3ACBD6}"/>
              </a:ext>
            </a:extLst>
          </p:cNvPr>
          <p:cNvSpPr/>
          <p:nvPr/>
        </p:nvSpPr>
        <p:spPr>
          <a:xfrm>
            <a:off x="3232115" y="139739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utoShape 2" descr="Image result for clip art laxatives">
            <a:hlinkClick r:id="rId9"/>
          </p:cNvPr>
          <p:cNvSpPr>
            <a:spLocks noChangeAspect="1" noChangeArrowheads="1"/>
          </p:cNvSpPr>
          <p:nvPr/>
        </p:nvSpPr>
        <p:spPr bwMode="auto">
          <a:xfrm>
            <a:off x="106363" y="-1385888"/>
            <a:ext cx="38100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clip art laxative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7297" y="2076698"/>
            <a:ext cx="1523074" cy="1157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6326" y="3181038"/>
            <a:ext cx="2919909" cy="2031325"/>
          </a:xfrm>
          <a:prstGeom prst="rect">
            <a:avLst/>
          </a:prstGeom>
          <a:noFill/>
        </p:spPr>
        <p:txBody>
          <a:bodyPr wrap="square" rtlCol="0">
            <a:spAutoFit/>
          </a:bodyPr>
          <a:lstStyle/>
          <a:p>
            <a:r>
              <a:rPr lang="en-GB" sz="1400" dirty="0"/>
              <a:t>Your GP may advise you to take ‘</a:t>
            </a:r>
            <a:r>
              <a:rPr lang="en-GB" sz="1400" dirty="0" err="1"/>
              <a:t>Movicol</a:t>
            </a:r>
            <a:r>
              <a:rPr lang="en-GB" sz="1400" dirty="0"/>
              <a:t>’ or ‘Laxatives’.  </a:t>
            </a:r>
          </a:p>
          <a:p>
            <a:r>
              <a:rPr lang="en-GB" sz="1400" dirty="0" err="1"/>
              <a:t>Movicol</a:t>
            </a:r>
            <a:r>
              <a:rPr lang="en-GB" sz="1400" dirty="0"/>
              <a:t> is a powder that comes in sachets that you mix with water. Laxatives are also a medicine used to treat constipation. Children and young adults who are eating solid foods may be prescribed laxatives to help reduce constipation.  </a:t>
            </a:r>
          </a:p>
        </p:txBody>
      </p:sp>
      <p:sp>
        <p:nvSpPr>
          <p:cNvPr id="23" name="Footer Placeholder 5">
            <a:extLst>
              <a:ext uri="{FF2B5EF4-FFF2-40B4-BE49-F238E27FC236}">
                <a16:creationId xmlns:a16="http://schemas.microsoft.com/office/drawing/2014/main" id="{8E1EC01E-AF16-484B-A116-225B5FF2E246}"/>
              </a:ext>
            </a:extLst>
          </p:cNvPr>
          <p:cNvSpPr txBox="1">
            <a:spLocks/>
          </p:cNvSpPr>
          <p:nvPr/>
        </p:nvSpPr>
        <p:spPr>
          <a:xfrm>
            <a:off x="857251" y="10422158"/>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00493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F6CF-ED05-4BB9-B489-E1CCE9BA3CAF}"/>
              </a:ext>
            </a:extLst>
          </p:cNvPr>
          <p:cNvSpPr>
            <a:spLocks noGrp="1"/>
          </p:cNvSpPr>
          <p:nvPr>
            <p:ph type="title"/>
          </p:nvPr>
        </p:nvSpPr>
        <p:spPr>
          <a:xfrm>
            <a:off x="921544" y="696008"/>
            <a:ext cx="5014912" cy="1039009"/>
          </a:xfrm>
        </p:spPr>
        <p:txBody>
          <a:bodyPr>
            <a:normAutofit/>
          </a:bodyPr>
          <a:lstStyle/>
          <a:p>
            <a:pPr algn="ctr"/>
            <a:r>
              <a:rPr lang="en-GB" sz="1800" u="sng" dirty="0"/>
              <a:t>Information for Parents/Carers and Teachers</a:t>
            </a:r>
          </a:p>
        </p:txBody>
      </p:sp>
      <p:sp>
        <p:nvSpPr>
          <p:cNvPr id="5" name="TextBox 4">
            <a:extLst>
              <a:ext uri="{FF2B5EF4-FFF2-40B4-BE49-F238E27FC236}">
                <a16:creationId xmlns:a16="http://schemas.microsoft.com/office/drawing/2014/main" id="{E8CD5521-D487-43A9-80D5-C8D56DB18E85}"/>
              </a:ext>
            </a:extLst>
          </p:cNvPr>
          <p:cNvSpPr txBox="1"/>
          <p:nvPr/>
        </p:nvSpPr>
        <p:spPr>
          <a:xfrm>
            <a:off x="258866" y="1664213"/>
            <a:ext cx="5057549" cy="2462213"/>
          </a:xfrm>
          <a:prstGeom prst="rect">
            <a:avLst/>
          </a:prstGeom>
          <a:noFill/>
        </p:spPr>
        <p:txBody>
          <a:bodyPr wrap="square" rtlCol="0">
            <a:spAutoFit/>
          </a:bodyPr>
          <a:lstStyle/>
          <a:p>
            <a:r>
              <a:rPr lang="en-GB" sz="1400" b="1" dirty="0"/>
              <a:t>Toilet Routine</a:t>
            </a:r>
          </a:p>
          <a:p>
            <a:r>
              <a:rPr lang="en-GB" sz="1400" dirty="0"/>
              <a:t>Implement a regular toilet routine for your child/young adult. You can use a toilet reward chart in conjunction with a toilet routine to encourage your child to use the toilet. There are natural times for using the toilet, such as after meals. Encourage your to sit on the toilet several times a day;  the most important times are after breakfast, after school, and after dinner for 5-10 minutes a time (if they open the bowels before this time period ends, they can leave the toilet after). </a:t>
            </a:r>
            <a:r>
              <a:rPr lang="en-GB" sz="1400" i="1" dirty="0"/>
              <a:t>Tip: </a:t>
            </a:r>
            <a:r>
              <a:rPr lang="en-GB" sz="1400" dirty="0"/>
              <a:t>we use the same muscles for blowing as we do for pooing, so find some bubbles or a toy trumpet and you can get blowing whilst you use the toilet!</a:t>
            </a:r>
          </a:p>
        </p:txBody>
      </p:sp>
      <p:sp>
        <p:nvSpPr>
          <p:cNvPr id="7" name="TextBox 6">
            <a:extLst>
              <a:ext uri="{FF2B5EF4-FFF2-40B4-BE49-F238E27FC236}">
                <a16:creationId xmlns:a16="http://schemas.microsoft.com/office/drawing/2014/main" id="{8126B579-277E-4AC1-8923-754C898F1342}"/>
              </a:ext>
            </a:extLst>
          </p:cNvPr>
          <p:cNvSpPr txBox="1"/>
          <p:nvPr/>
        </p:nvSpPr>
        <p:spPr>
          <a:xfrm>
            <a:off x="1484252" y="4341523"/>
            <a:ext cx="5373748" cy="1169551"/>
          </a:xfrm>
          <a:prstGeom prst="rect">
            <a:avLst/>
          </a:prstGeom>
          <a:noFill/>
        </p:spPr>
        <p:txBody>
          <a:bodyPr wrap="square" rtlCol="0">
            <a:spAutoFit/>
          </a:bodyPr>
          <a:lstStyle/>
          <a:p>
            <a:r>
              <a:rPr lang="en-GB" sz="1400" b="1" dirty="0"/>
              <a:t>Be Positive and Encouraging</a:t>
            </a:r>
          </a:p>
          <a:p>
            <a:r>
              <a:rPr lang="en-GB" sz="1400" dirty="0"/>
              <a:t>Evidence of your support, encouragement, and understanding will help your child to relax and eventually move forward in their journey to overcoming soiling, constipation, and withholding. Your support and understanding is </a:t>
            </a:r>
            <a:r>
              <a:rPr lang="en-GB" sz="1400" u="sng" dirty="0"/>
              <a:t>VITAL</a:t>
            </a:r>
            <a:r>
              <a:rPr lang="en-GB" sz="1400" dirty="0"/>
              <a:t> – they can do it if you think they can. </a:t>
            </a:r>
          </a:p>
        </p:txBody>
      </p:sp>
      <p:sp>
        <p:nvSpPr>
          <p:cNvPr id="8" name="TextBox 7">
            <a:extLst>
              <a:ext uri="{FF2B5EF4-FFF2-40B4-BE49-F238E27FC236}">
                <a16:creationId xmlns:a16="http://schemas.microsoft.com/office/drawing/2014/main" id="{3D51C7B8-BA60-404E-88EB-48F9FD7AABDA}"/>
              </a:ext>
            </a:extLst>
          </p:cNvPr>
          <p:cNvSpPr txBox="1"/>
          <p:nvPr/>
        </p:nvSpPr>
        <p:spPr>
          <a:xfrm>
            <a:off x="134815" y="5886977"/>
            <a:ext cx="5181600" cy="2462213"/>
          </a:xfrm>
          <a:prstGeom prst="rect">
            <a:avLst/>
          </a:prstGeom>
          <a:noFill/>
        </p:spPr>
        <p:txBody>
          <a:bodyPr wrap="square" rtlCol="0">
            <a:spAutoFit/>
          </a:bodyPr>
          <a:lstStyle/>
          <a:p>
            <a:r>
              <a:rPr lang="en-GB" sz="1400" b="1" dirty="0"/>
              <a:t>Normalise The Toilet</a:t>
            </a:r>
          </a:p>
          <a:p>
            <a:r>
              <a:rPr lang="en-GB" sz="1400" dirty="0"/>
              <a:t>It is important to talk openly and honestly about going to the toilet.</a:t>
            </a:r>
          </a:p>
          <a:p>
            <a:r>
              <a:rPr lang="en-GB" sz="1400" dirty="0"/>
              <a:t>The ‘Lets Talk About Poo’ campaign aims to raise awareness of children’s toileting problems among parents, health professionals and educators so that we all know how to identify when a child may be struggling with toileting, and so we can comfortably talk about it. This allows those close to the child to intervene at an early stage with simple measures to help them poo. </a:t>
            </a:r>
          </a:p>
          <a:p>
            <a:r>
              <a:rPr lang="en-GB" sz="1400" dirty="0"/>
              <a:t>Allowing your child to observe normal toileting behaviour, such as seeing parents use the toilet frequently, shows the child that the toilet does not need to be feared. </a:t>
            </a:r>
          </a:p>
        </p:txBody>
      </p:sp>
      <p:sp>
        <p:nvSpPr>
          <p:cNvPr id="9" name="TextBox 8">
            <a:extLst>
              <a:ext uri="{FF2B5EF4-FFF2-40B4-BE49-F238E27FC236}">
                <a16:creationId xmlns:a16="http://schemas.microsoft.com/office/drawing/2014/main" id="{C0043AC7-55CA-46E7-AEC0-2AA481A2063E}"/>
              </a:ext>
            </a:extLst>
          </p:cNvPr>
          <p:cNvSpPr txBox="1"/>
          <p:nvPr/>
        </p:nvSpPr>
        <p:spPr>
          <a:xfrm>
            <a:off x="1484252" y="8810043"/>
            <a:ext cx="5181600" cy="1815882"/>
          </a:xfrm>
          <a:prstGeom prst="rect">
            <a:avLst/>
          </a:prstGeom>
          <a:noFill/>
        </p:spPr>
        <p:txBody>
          <a:bodyPr wrap="square" rtlCol="0">
            <a:spAutoFit/>
          </a:bodyPr>
          <a:lstStyle/>
          <a:p>
            <a:r>
              <a:rPr lang="en-GB" sz="1400" b="1" dirty="0"/>
              <a:t>‘Toilet Area’</a:t>
            </a:r>
          </a:p>
          <a:p>
            <a:r>
              <a:rPr lang="en-GB" sz="1400" dirty="0"/>
              <a:t>Sometimes it is necessary to build up confidence to sit on the toilet and relax before the child can comfortably open their bowels on the toilet. Suggest that children who insist on using a nappy to poo do so in the toilet area. Adopt a gradual exposure approach; encourage the child to sit on the toilet with the nappy on, and over time gradually remove it. It is important to create an environment without anxiety and pressure.</a:t>
            </a:r>
          </a:p>
        </p:txBody>
      </p:sp>
      <p:pic>
        <p:nvPicPr>
          <p:cNvPr id="1027" name="Picture 3" descr="C:\Users\Maria.Langdrige\AppData\Local\Microsoft\Windows\Temporary Internet Files\Content.IE5\UV059V5Z\16755-illustration-of-a-clock-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190" y="2376279"/>
            <a:ext cx="822638" cy="822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Langdrige\AppData\Local\Microsoft\Windows\Temporary Internet Files\Content.IE5\URZJFUDR\yckegkbM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94" y="4408566"/>
            <a:ext cx="921909" cy="881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ia.Langdrige\AppData\Local\Microsoft\Windows\Temporary Internet Files\Content.IE5\URZJFUDR\btyooebt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161" y="6350861"/>
            <a:ext cx="1471407" cy="11035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ria.Langdrige\AppData\Local\Microsoft\Windows\Temporary Internet Files\Content.IE5\URZJFUDR\1024px-Emojione_1F6BD.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866" y="9059893"/>
            <a:ext cx="1100738" cy="110073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a:xfrm>
            <a:off x="2271713" y="13243281"/>
            <a:ext cx="2314575" cy="649111"/>
          </a:xfrm>
        </p:spPr>
        <p:txBody>
          <a:bodyPr/>
          <a:lstStyle/>
          <a:p>
            <a:r>
              <a:rPr lang="en-GB"/>
              <a:t>Developed by: Dr Lara Payne, Clinical Psychologist Maria Langridge, Assistant Psychologist </a:t>
            </a:r>
          </a:p>
        </p:txBody>
      </p:sp>
      <p:sp>
        <p:nvSpPr>
          <p:cNvPr id="26" name="Slide Number Placeholder 7">
            <a:extLst>
              <a:ext uri="{FF2B5EF4-FFF2-40B4-BE49-F238E27FC236}">
                <a16:creationId xmlns:a16="http://schemas.microsoft.com/office/drawing/2014/main" id="{23FA1EE9-8845-40CF-85A3-FA7EC889286E}"/>
              </a:ext>
            </a:extLst>
          </p:cNvPr>
          <p:cNvSpPr txBox="1">
            <a:spLocks/>
          </p:cNvSpPr>
          <p:nvPr/>
        </p:nvSpPr>
        <p:spPr>
          <a:xfrm>
            <a:off x="3232579" y="1409989"/>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z="1000" smtClean="0">
                <a:solidFill>
                  <a:schemeClr val="tx1"/>
                </a:solidFill>
              </a:rPr>
              <a:pPr/>
              <a:t>9</a:t>
            </a:fld>
            <a:endParaRPr lang="en-GB" sz="1000" dirty="0">
              <a:solidFill>
                <a:schemeClr val="tx1"/>
              </a:solidFill>
            </a:endParaRPr>
          </a:p>
        </p:txBody>
      </p:sp>
      <p:sp>
        <p:nvSpPr>
          <p:cNvPr id="27" name="Oval 26">
            <a:extLst>
              <a:ext uri="{FF2B5EF4-FFF2-40B4-BE49-F238E27FC236}">
                <a16:creationId xmlns:a16="http://schemas.microsoft.com/office/drawing/2014/main" id="{4C02B2A7-EF7C-49B2-9639-797FDB3ACBD6}"/>
              </a:ext>
            </a:extLst>
          </p:cNvPr>
          <p:cNvSpPr/>
          <p:nvPr/>
        </p:nvSpPr>
        <p:spPr>
          <a:xfrm>
            <a:off x="3261154" y="1490743"/>
            <a:ext cx="325065" cy="340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Footer Placeholder 5">
            <a:extLst>
              <a:ext uri="{FF2B5EF4-FFF2-40B4-BE49-F238E27FC236}">
                <a16:creationId xmlns:a16="http://schemas.microsoft.com/office/drawing/2014/main" id="{F2341E0A-D3FC-4B75-B62E-283D0B7ED0E9}"/>
              </a:ext>
            </a:extLst>
          </p:cNvPr>
          <p:cNvSpPr txBox="1">
            <a:spLocks/>
          </p:cNvSpPr>
          <p:nvPr/>
        </p:nvSpPr>
        <p:spPr>
          <a:xfrm>
            <a:off x="823361" y="1045745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169545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12402</TotalTime>
  <Words>6673</Words>
  <Application>Microsoft Office PowerPoint</Application>
  <PresentationFormat>Widescreen</PresentationFormat>
  <Paragraphs>417</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Kristen ITC</vt:lpstr>
      <vt:lpstr>Office Theme</vt:lpstr>
      <vt:lpstr>Soiling and Constipation Resource Pack  Paediatric Psychology Services  Wexham Park Hospital </vt:lpstr>
      <vt:lpstr>PowerPoint Presentation</vt:lpstr>
      <vt:lpstr>How Does the Bowel Work?</vt:lpstr>
      <vt:lpstr>What does your poo look like? Bristol Stool Form Scale</vt:lpstr>
      <vt:lpstr>Constipation</vt:lpstr>
      <vt:lpstr>Soiling</vt:lpstr>
      <vt:lpstr>PowerPoint Presentation</vt:lpstr>
      <vt:lpstr>Physiological Support</vt:lpstr>
      <vt:lpstr>Information for Parents/Carers and Teachers</vt:lpstr>
      <vt:lpstr>PowerPoint Presentation</vt:lpstr>
      <vt:lpstr>PowerPoint Presentation</vt:lpstr>
      <vt:lpstr>PowerPoint Presentation</vt:lpstr>
      <vt:lpstr>Contents: Guided Self Help Worksheets</vt:lpstr>
      <vt:lpstr>PowerPoint Presentation</vt:lpstr>
      <vt:lpstr>PowerPoint Presentation</vt:lpstr>
      <vt:lpstr>PowerPoint Presentation</vt:lpstr>
      <vt:lpstr>Relaxing Safe Place Imagery</vt:lpstr>
      <vt:lpstr>PowerPoint Presentation</vt:lpstr>
      <vt:lpstr>PowerPoint Presentation</vt:lpstr>
      <vt:lpstr>PowerPoint Presentation</vt:lpstr>
      <vt:lpstr>Local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Toileting</dc:title>
  <dc:creator>Seb Pettican</dc:creator>
  <cp:lastModifiedBy>LANGRIDGE, Maria (FRIMLEY HEALTH NHS FOUNDATION TRUST)</cp:lastModifiedBy>
  <cp:revision>190</cp:revision>
  <dcterms:created xsi:type="dcterms:W3CDTF">2019-08-24T12:38:32Z</dcterms:created>
  <dcterms:modified xsi:type="dcterms:W3CDTF">2020-02-06T12:09:19Z</dcterms:modified>
</cp:coreProperties>
</file>