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90" r:id="rId2"/>
    <p:sldId id="278" r:id="rId3"/>
    <p:sldId id="273" r:id="rId4"/>
    <p:sldId id="274" r:id="rId5"/>
    <p:sldId id="272" r:id="rId6"/>
    <p:sldId id="264" r:id="rId7"/>
    <p:sldId id="279" r:id="rId8"/>
    <p:sldId id="284" r:id="rId9"/>
    <p:sldId id="259" r:id="rId10"/>
    <p:sldId id="285" r:id="rId11"/>
    <p:sldId id="286" r:id="rId12"/>
    <p:sldId id="282" r:id="rId13"/>
    <p:sldId id="261" r:id="rId14"/>
    <p:sldId id="287" r:id="rId15"/>
    <p:sldId id="280" r:id="rId16"/>
    <p:sldId id="288" r:id="rId17"/>
    <p:sldId id="277" r:id="rId18"/>
    <p:sldId id="270" r:id="rId19"/>
    <p:sldId id="266" r:id="rId20"/>
    <p:sldId id="291" r:id="rId21"/>
  </p:sldIdLst>
  <p:sldSz cx="6858000" cy="12192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CE4"/>
    <a:srgbClr val="FFCCFF"/>
    <a:srgbClr val="00FFFF"/>
    <a:srgbClr val="FF00FF"/>
    <a:srgbClr val="FF66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6459" autoAdjust="0"/>
  </p:normalViewPr>
  <p:slideViewPr>
    <p:cSldViewPr snapToGrid="0">
      <p:cViewPr varScale="1">
        <p:scale>
          <a:sx n="63" d="100"/>
          <a:sy n="63" d="100"/>
        </p:scale>
        <p:origin x="210" y="66"/>
      </p:cViewPr>
      <p:guideLst>
        <p:guide orient="horz" pos="384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B46800E-42C6-4076-80B0-2000CFAEEF57}" type="datetimeFigureOut">
              <a:rPr lang="en-GB" smtClean="0"/>
              <a:t>06/02/2020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7F2012-B35E-42DF-8E9C-1972A220B14B}" type="slidenum">
              <a:rPr lang="en-GB" smtClean="0"/>
              <a:t>‹#›</a:t>
            </a:fld>
            <a:endParaRPr lang="en-GB"/>
          </a:p>
        </p:txBody>
      </p:sp>
    </p:spTree>
    <p:extLst>
      <p:ext uri="{BB962C8B-B14F-4D97-AF65-F5344CB8AC3E}">
        <p14:creationId xmlns:p14="http://schemas.microsoft.com/office/powerpoint/2010/main" val="15723065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E18D726-C286-4FCD-AA84-302BF94A31E1}" type="datetimeFigureOut">
              <a:rPr lang="en-GB" smtClean="0"/>
              <a:t>06/02/2020</a:t>
            </a:fld>
            <a:endParaRPr lang="en-GB"/>
          </a:p>
        </p:txBody>
      </p:sp>
      <p:sp>
        <p:nvSpPr>
          <p:cNvPr id="4" name="Slide Image Placeholder 3"/>
          <p:cNvSpPr>
            <a:spLocks noGrp="1" noRot="1" noChangeAspect="1"/>
          </p:cNvSpPr>
          <p:nvPr>
            <p:ph type="sldImg" idx="2"/>
          </p:nvPr>
        </p:nvSpPr>
        <p:spPr>
          <a:xfrm>
            <a:off x="2457450" y="1241425"/>
            <a:ext cx="18827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02E9F0F-D60F-4E97-AE6B-A0FE3DD3C2DC}" type="slidenum">
              <a:rPr lang="en-GB" smtClean="0"/>
              <a:t>‹#›</a:t>
            </a:fld>
            <a:endParaRPr lang="en-GB"/>
          </a:p>
        </p:txBody>
      </p:sp>
    </p:spTree>
    <p:extLst>
      <p:ext uri="{BB962C8B-B14F-4D97-AF65-F5344CB8AC3E}">
        <p14:creationId xmlns:p14="http://schemas.microsoft.com/office/powerpoint/2010/main" val="40160605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615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the migraine trust</a:t>
            </a:r>
          </a:p>
        </p:txBody>
      </p:sp>
    </p:spTree>
    <p:extLst>
      <p:ext uri="{BB962C8B-B14F-4D97-AF65-F5344CB8AC3E}">
        <p14:creationId xmlns:p14="http://schemas.microsoft.com/office/powerpoint/2010/main" val="397596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0695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9282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292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985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130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225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928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78023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554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0858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F2462B-AA49-40B7-AC06-CAF2A47B59C5}" type="datetime1">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378736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D3920-C71C-4AF0-A638-C7DE628B91CA}" type="datetime1">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104770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C9953B-DDBE-4814-91E5-FC8C8D965E64}" type="datetime1">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233208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E59B8-E3E7-4BEC-8AB6-846D25C5D438}" type="datetime1">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100432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0E574-B292-4E27-B260-7F4402DEAE29}" type="datetime1">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422531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E03E4F-73CA-4BCD-A7A9-444E11E1713F}" type="datetime1">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364507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E6F625-2666-4BC4-BE8D-18A3660ED130}" type="datetime1">
              <a:rPr lang="en-GB" smtClean="0"/>
              <a:t>06/02/2020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43657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4640C4-5611-4144-AD0F-8954C77DFA94}" type="datetime1">
              <a:rPr lang="en-GB" smtClean="0"/>
              <a:t>06/02/2020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205701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9B26C-5457-4794-8042-B256CE1EE0F8}" type="datetime1">
              <a:rPr lang="en-GB" smtClean="0"/>
              <a:t>06/02/2020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47756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D31DC2-7EB1-4F36-B0F8-55E19F94305B}" type="datetime1">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40821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1A50C9A-ECE5-4712-B371-A5422AEF2325}" type="datetime1">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A5D9-FFAC-4864-B705-ADA6735702EB}" type="slidenum">
              <a:rPr lang="en-GB" smtClean="0"/>
              <a:t>‹#›</a:t>
            </a:fld>
            <a:endParaRPr lang="en-GB"/>
          </a:p>
        </p:txBody>
      </p:sp>
    </p:spTree>
    <p:extLst>
      <p:ext uri="{BB962C8B-B14F-4D97-AF65-F5344CB8AC3E}">
        <p14:creationId xmlns:p14="http://schemas.microsoft.com/office/powerpoint/2010/main" val="365135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0916AED1-8AB0-464A-AAFF-CADA8789256F}" type="datetime1">
              <a:rPr lang="en-GB" smtClean="0"/>
              <a:t>06/02/2020</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0E0EA5D9-FFAC-4864-B705-ADA6735702EB}" type="slidenum">
              <a:rPr lang="en-GB" smtClean="0"/>
              <a:t>‹#›</a:t>
            </a:fld>
            <a:endParaRPr lang="en-GB"/>
          </a:p>
        </p:txBody>
      </p:sp>
    </p:spTree>
    <p:extLst>
      <p:ext uri="{BB962C8B-B14F-4D97-AF65-F5344CB8AC3E}">
        <p14:creationId xmlns:p14="http://schemas.microsoft.com/office/powerpoint/2010/main" val="792682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gif"/><Relationship Id="rId10" Type="http://schemas.openxmlformats.org/officeDocument/2006/relationships/image" Target="../media/image32.jpeg"/><Relationship Id="rId4" Type="http://schemas.microsoft.com/office/2007/relationships/hdphoto" Target="../media/hdphoto1.wdp"/><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kooth.com/" TargetMode="External"/><Relationship Id="rId13" Type="http://schemas.openxmlformats.org/officeDocument/2006/relationships/hyperlink" Target="http://www.getselfhelp.co.uk/imagery.htm" TargetMode="External"/><Relationship Id="rId18" Type="http://schemas.openxmlformats.org/officeDocument/2006/relationships/hyperlink" Target="http://www.social-anxiety.org.uk/" TargetMode="External"/><Relationship Id="rId3" Type="http://schemas.openxmlformats.org/officeDocument/2006/relationships/hyperlink" Target="https://www.smilingmind.com.au/" TargetMode="External"/><Relationship Id="rId7" Type="http://schemas.openxmlformats.org/officeDocument/2006/relationships/hyperlink" Target="http://www.youngminds.org.uk/" TargetMode="External"/><Relationship Id="rId12" Type="http://schemas.openxmlformats.org/officeDocument/2006/relationships/hyperlink" Target="http://www.getselfhelp.co.uk/relax.htm" TargetMode="External"/><Relationship Id="rId17" Type="http://schemas.openxmlformats.org/officeDocument/2006/relationships/hyperlink" Target="https://www.migrainetrust.org/" TargetMode="External"/><Relationship Id="rId2" Type="http://schemas.openxmlformats.org/officeDocument/2006/relationships/notesSlide" Target="../notesSlides/notesSlide11.xml"/><Relationship Id="rId16" Type="http://schemas.openxmlformats.org/officeDocument/2006/relationships/hyperlink" Target="https://www.getselfhelp.co.uk/sleep.htm" TargetMode="External"/><Relationship Id="rId1" Type="http://schemas.openxmlformats.org/officeDocument/2006/relationships/slideLayout" Target="../slideLayouts/slideLayout2.xml"/><Relationship Id="rId6" Type="http://schemas.openxmlformats.org/officeDocument/2006/relationships/hyperlink" Target="https://www.thinkpacifica.com/" TargetMode="External"/><Relationship Id="rId11" Type="http://schemas.openxmlformats.org/officeDocument/2006/relationships/hyperlink" Target="http://www.getselfhelp.co.uk/mindfulness.htm" TargetMode="External"/><Relationship Id="rId5" Type="http://schemas.openxmlformats.org/officeDocument/2006/relationships/hyperlink" Target="https://www.headspace.com/kids" TargetMode="External"/><Relationship Id="rId15" Type="http://schemas.openxmlformats.org/officeDocument/2006/relationships/hyperlink" Target="http://www.getselfhelp.co.uk/sleep.htm" TargetMode="External"/><Relationship Id="rId10" Type="http://schemas.openxmlformats.org/officeDocument/2006/relationships/hyperlink" Target="https://www.nhs.uk/conditions/stress-anxiety-depression/anxiety-in-children/" TargetMode="External"/><Relationship Id="rId4" Type="http://schemas.openxmlformats.org/officeDocument/2006/relationships/hyperlink" Target="https://www.calm.com/" TargetMode="External"/><Relationship Id="rId9" Type="http://schemas.openxmlformats.org/officeDocument/2006/relationships/hyperlink" Target="https://www.moodcafe.co.uk/for-children-and-young-people/feeling-worried,-frightened,-stressed-or-anxious.aspx" TargetMode="External"/><Relationship Id="rId14" Type="http://schemas.openxmlformats.org/officeDocument/2006/relationships/hyperlink" Target="http://www.getselfhelp.co.uk/cbtsetp6.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youthconcern.org.uk/" TargetMode="External"/><Relationship Id="rId3" Type="http://schemas.openxmlformats.org/officeDocument/2006/relationships/hyperlink" Target="mailto:info@no5.org.uk" TargetMode="External"/><Relationship Id="rId7" Type="http://schemas.openxmlformats.org/officeDocument/2006/relationships/hyperlink" Target="https://number22.org/" TargetMode="External"/><Relationship Id="rId12" Type="http://schemas.openxmlformats.org/officeDocument/2006/relationships/hyperlink" Target="https://arcweb.org.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eswycombe.org/" TargetMode="External"/><Relationship Id="rId11" Type="http://schemas.openxmlformats.org/officeDocument/2006/relationships/hyperlink" Target="mailto:counsellor@arcweb.org.uk" TargetMode="External"/><Relationship Id="rId5" Type="http://schemas.openxmlformats.org/officeDocument/2006/relationships/hyperlink" Target="mailto:info@yeswycombe.org" TargetMode="External"/><Relationship Id="rId10" Type="http://schemas.openxmlformats.org/officeDocument/2006/relationships/hyperlink" Target="mailto:coordinator@arcweb.org.uk" TargetMode="External"/><Relationship Id="rId4" Type="http://schemas.openxmlformats.org/officeDocument/2006/relationships/hyperlink" Target="https://no5.org.uk/" TargetMode="External"/><Relationship Id="rId9" Type="http://schemas.openxmlformats.org/officeDocument/2006/relationships/hyperlink" Target="http://www.youthconcern.org.uk.fluent5.sites.fluent.ltd.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FF03-ED67-45AB-92E9-6D664CA5AB66}"/>
              </a:ext>
            </a:extLst>
          </p:cNvPr>
          <p:cNvSpPr>
            <a:spLocks noGrp="1"/>
          </p:cNvSpPr>
          <p:nvPr>
            <p:ph type="ctrTitle"/>
          </p:nvPr>
        </p:nvSpPr>
        <p:spPr>
          <a:xfrm>
            <a:off x="514350" y="1695062"/>
            <a:ext cx="5829300" cy="4244622"/>
          </a:xfrm>
        </p:spPr>
        <p:txBody>
          <a:bodyPr>
            <a:normAutofit/>
          </a:bodyPr>
          <a:lstStyle/>
          <a:p>
            <a:pPr marL="0" indent="0"/>
            <a:r>
              <a:rPr lang="en-GB" sz="2800" dirty="0">
                <a:latin typeface="+mn-lt"/>
              </a:rPr>
              <a:t>Headache Resource Pack </a:t>
            </a:r>
            <a:br>
              <a:rPr lang="en-GB" sz="2800" dirty="0">
                <a:latin typeface="+mn-lt"/>
              </a:rPr>
            </a:br>
            <a:r>
              <a:rPr lang="en-GB" sz="1800" dirty="0"/>
              <a:t>Paediatric Psychology Service </a:t>
            </a:r>
            <a:br>
              <a:rPr lang="en-GB" sz="1800" dirty="0"/>
            </a:br>
            <a:r>
              <a:rPr lang="en-GB" sz="1800" dirty="0" err="1"/>
              <a:t>Wexham</a:t>
            </a:r>
            <a:r>
              <a:rPr lang="en-GB" sz="1800" dirty="0"/>
              <a:t> Park Hospital</a:t>
            </a:r>
            <a:br>
              <a:rPr lang="en-GB" sz="2800" dirty="0"/>
            </a:br>
            <a:endParaRPr lang="en-GB" sz="2800" dirty="0">
              <a:latin typeface="+mn-lt"/>
            </a:endParaRPr>
          </a:p>
        </p:txBody>
      </p:sp>
      <p:sp>
        <p:nvSpPr>
          <p:cNvPr id="3" name="Subtitle 2">
            <a:extLst>
              <a:ext uri="{FF2B5EF4-FFF2-40B4-BE49-F238E27FC236}">
                <a16:creationId xmlns:a16="http://schemas.microsoft.com/office/drawing/2014/main" id="{4C682C03-63F8-4095-B613-276E0262B958}"/>
              </a:ext>
            </a:extLst>
          </p:cNvPr>
          <p:cNvSpPr>
            <a:spLocks noGrp="1"/>
          </p:cNvSpPr>
          <p:nvPr>
            <p:ph type="subTitle" idx="1"/>
          </p:nvPr>
        </p:nvSpPr>
        <p:spPr>
          <a:xfrm>
            <a:off x="857250" y="6406285"/>
            <a:ext cx="5143500" cy="2943577"/>
          </a:xfrm>
        </p:spPr>
        <p:txBody>
          <a:bodyPr>
            <a:normAutofit/>
          </a:bodyPr>
          <a:lstStyle/>
          <a:p>
            <a:r>
              <a:rPr lang="en-GB" sz="1400" dirty="0"/>
              <a:t>Produced by:</a:t>
            </a:r>
          </a:p>
          <a:p>
            <a:r>
              <a:rPr lang="en-GB" sz="1400" dirty="0"/>
              <a:t>Maria Langridge, Assistant Psychologist</a:t>
            </a:r>
          </a:p>
          <a:p>
            <a:r>
              <a:rPr lang="en-GB" sz="1400" dirty="0" err="1"/>
              <a:t>Dr.</a:t>
            </a:r>
            <a:r>
              <a:rPr lang="en-GB" sz="1400" dirty="0"/>
              <a:t> Lara Payne, Clinical Psychologist</a:t>
            </a:r>
          </a:p>
          <a:p>
            <a:r>
              <a:rPr lang="en-GB" sz="1400" dirty="0" err="1"/>
              <a:t>Dr.</a:t>
            </a:r>
            <a:r>
              <a:rPr lang="en-GB" sz="1400" dirty="0"/>
              <a:t> Jenny Cropper, Clinical Psychologist</a:t>
            </a:r>
          </a:p>
        </p:txBody>
      </p:sp>
      <p:sp>
        <p:nvSpPr>
          <p:cNvPr id="8" name="Slide Number Placeholder 7">
            <a:extLst>
              <a:ext uri="{FF2B5EF4-FFF2-40B4-BE49-F238E27FC236}">
                <a16:creationId xmlns:a16="http://schemas.microsoft.com/office/drawing/2014/main" id="{23FA1EE9-8845-40CF-85A3-FA7EC889286E}"/>
              </a:ext>
            </a:extLst>
          </p:cNvPr>
          <p:cNvSpPr txBox="1">
            <a:spLocks/>
          </p:cNvSpPr>
          <p:nvPr/>
        </p:nvSpPr>
        <p:spPr>
          <a:xfrm>
            <a:off x="3229255" y="7537740"/>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a:t>
            </a:fld>
            <a:endParaRPr lang="en-GB" dirty="0">
              <a:solidFill>
                <a:schemeClr val="tx1"/>
              </a:solidFill>
            </a:endParaRPr>
          </a:p>
        </p:txBody>
      </p:sp>
      <p:sp>
        <p:nvSpPr>
          <p:cNvPr id="9" name="Oval 8">
            <a:extLst>
              <a:ext uri="{FF2B5EF4-FFF2-40B4-BE49-F238E27FC236}">
                <a16:creationId xmlns:a16="http://schemas.microsoft.com/office/drawing/2014/main" id="{4C02B2A7-EF7C-49B2-9639-797FDB3ACBD6}"/>
              </a:ext>
            </a:extLst>
          </p:cNvPr>
          <p:cNvSpPr/>
          <p:nvPr/>
        </p:nvSpPr>
        <p:spPr>
          <a:xfrm>
            <a:off x="3287315" y="7618494"/>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19" t="17025" r="15709" b="74160"/>
          <a:stretch/>
        </p:blipFill>
        <p:spPr bwMode="auto">
          <a:xfrm>
            <a:off x="576618" y="1591616"/>
            <a:ext cx="5704764" cy="59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5">
            <a:extLst>
              <a:ext uri="{FF2B5EF4-FFF2-40B4-BE49-F238E27FC236}">
                <a16:creationId xmlns:a16="http://schemas.microsoft.com/office/drawing/2014/main" id="{DD0E24A5-B474-43B7-A2D0-2DB0B99B2BB4}"/>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pic>
        <p:nvPicPr>
          <p:cNvPr id="10" name="Picture 2" descr="C:\Users\Maria.Langdrige.XFPH-TR\AppData\Local\Microsoft\Windows\Temporary Internet Files\Content.IE5\A3DBUCRT\a9[1].png">
            <a:extLst>
              <a:ext uri="{FF2B5EF4-FFF2-40B4-BE49-F238E27FC236}">
                <a16:creationId xmlns:a16="http://schemas.microsoft.com/office/drawing/2014/main" id="{D2B7AD25-4FB6-4DC1-8A5B-29F4C62E87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866" t="28666" r="29104" b="26915"/>
          <a:stretch/>
        </p:blipFill>
        <p:spPr bwMode="auto">
          <a:xfrm>
            <a:off x="5224769" y="4518617"/>
            <a:ext cx="267958" cy="28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6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2" y="1077803"/>
            <a:ext cx="3814762" cy="646331"/>
          </a:xfrm>
          <a:prstGeom prst="rect">
            <a:avLst/>
          </a:prstGeom>
          <a:noFill/>
        </p:spPr>
        <p:txBody>
          <a:bodyPr wrap="square" rtlCol="0">
            <a:spAutoFit/>
          </a:bodyPr>
          <a:lstStyle/>
          <a:p>
            <a:pPr algn="ctr"/>
            <a:r>
              <a:rPr lang="en-GB" dirty="0">
                <a:latin typeface="Kristen ITC" panose="03050502040202030202" pitchFamily="66" charset="0"/>
              </a:rPr>
              <a:t>Calming The Body: Deep Breathing</a:t>
            </a:r>
          </a:p>
        </p:txBody>
      </p:sp>
      <p:sp>
        <p:nvSpPr>
          <p:cNvPr id="20" name="TextBox 19"/>
          <p:cNvSpPr txBox="1"/>
          <p:nvPr/>
        </p:nvSpPr>
        <p:spPr>
          <a:xfrm>
            <a:off x="474271" y="1813588"/>
            <a:ext cx="5623521" cy="1169551"/>
          </a:xfrm>
          <a:prstGeom prst="rect">
            <a:avLst/>
          </a:prstGeom>
          <a:solidFill>
            <a:srgbClr val="3399FF">
              <a:alpha val="30000"/>
            </a:srgbClr>
          </a:solidFill>
        </p:spPr>
        <p:txBody>
          <a:bodyPr wrap="square" rtlCol="0">
            <a:spAutoFit/>
          </a:bodyPr>
          <a:lstStyle/>
          <a:p>
            <a:pPr algn="ctr"/>
            <a:r>
              <a:rPr lang="en-GB" sz="1400" dirty="0">
                <a:latin typeface="Kristen ITC" panose="03050502040202030202" pitchFamily="66" charset="0"/>
              </a:rPr>
              <a:t>During periods of anxiety, the body triggers the </a:t>
            </a:r>
            <a:r>
              <a:rPr lang="en-GB" sz="1400" b="1" dirty="0">
                <a:latin typeface="Kristen ITC" panose="03050502040202030202" pitchFamily="66" charset="0"/>
              </a:rPr>
              <a:t>Fight or Flight Response</a:t>
            </a:r>
            <a:r>
              <a:rPr lang="en-GB" sz="1400" dirty="0">
                <a:latin typeface="Kristen ITC" panose="03050502040202030202" pitchFamily="66" charset="0"/>
              </a:rPr>
              <a:t>. Breathing is shallow, uncontrolled, and muscles become tense. Deep breathing triggers the </a:t>
            </a:r>
            <a:r>
              <a:rPr lang="en-GB" sz="1400" b="1" dirty="0">
                <a:latin typeface="Kristen ITC" panose="03050502040202030202" pitchFamily="66" charset="0"/>
              </a:rPr>
              <a:t>Relaxation Response</a:t>
            </a:r>
            <a:r>
              <a:rPr lang="en-GB" sz="1400" dirty="0">
                <a:latin typeface="Kristen ITC" panose="03050502040202030202" pitchFamily="66" charset="0"/>
              </a:rPr>
              <a:t>, whereby breathing becomes deeper, controlled, slower, and the symptoms of anxiety reduce.</a:t>
            </a:r>
          </a:p>
        </p:txBody>
      </p:sp>
      <p:grpSp>
        <p:nvGrpSpPr>
          <p:cNvPr id="29" name="Group 28"/>
          <p:cNvGrpSpPr/>
          <p:nvPr/>
        </p:nvGrpSpPr>
        <p:grpSpPr>
          <a:xfrm>
            <a:off x="474272" y="3057395"/>
            <a:ext cx="5635532" cy="6182549"/>
            <a:chOff x="260771" y="2195226"/>
            <a:chExt cx="6059952" cy="6917243"/>
          </a:xfrm>
        </p:grpSpPr>
        <p:grpSp>
          <p:nvGrpSpPr>
            <p:cNvPr id="19" name="Group 18"/>
            <p:cNvGrpSpPr/>
            <p:nvPr/>
          </p:nvGrpSpPr>
          <p:grpSpPr>
            <a:xfrm>
              <a:off x="278965" y="3744804"/>
              <a:ext cx="6028842" cy="5367665"/>
              <a:chOff x="309965" y="3518115"/>
              <a:chExt cx="6028842" cy="5367665"/>
            </a:xfrm>
          </p:grpSpPr>
          <p:grpSp>
            <p:nvGrpSpPr>
              <p:cNvPr id="7" name="Group 6"/>
              <p:cNvGrpSpPr/>
              <p:nvPr/>
            </p:nvGrpSpPr>
            <p:grpSpPr>
              <a:xfrm>
                <a:off x="472695" y="3612136"/>
                <a:ext cx="5866112" cy="5226111"/>
                <a:chOff x="457196" y="3612136"/>
                <a:chExt cx="5866112" cy="5226111"/>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14" t="14195" r="91051" b="76589"/>
                <a:stretch/>
              </p:blipFill>
              <p:spPr bwMode="auto">
                <a:xfrm>
                  <a:off x="492062" y="3612136"/>
                  <a:ext cx="1418097" cy="1210832"/>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8309" t="42237" r="65126" b="49200"/>
                <a:stretch/>
              </p:blipFill>
              <p:spPr bwMode="auto">
                <a:xfrm>
                  <a:off x="536809" y="5145397"/>
                  <a:ext cx="1320862" cy="137829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0254" t="27543" r="61102" b="62923"/>
                <a:stretch/>
              </p:blipFill>
              <p:spPr bwMode="auto">
                <a:xfrm>
                  <a:off x="488199" y="6873046"/>
                  <a:ext cx="1418097" cy="1251263"/>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216258" y="3894387"/>
                  <a:ext cx="4107050" cy="523220"/>
                </a:xfrm>
                <a:prstGeom prst="rect">
                  <a:avLst/>
                </a:prstGeom>
                <a:noFill/>
              </p:spPr>
              <p:txBody>
                <a:bodyPr wrap="square" rtlCol="0">
                  <a:spAutoFit/>
                </a:bodyPr>
                <a:lstStyle/>
                <a:p>
                  <a:r>
                    <a:rPr lang="en-GB" sz="1400" dirty="0">
                      <a:latin typeface="Kristen ITC" panose="03050502040202030202" pitchFamily="66" charset="0"/>
                    </a:rPr>
                    <a:t>1. </a:t>
                  </a:r>
                  <a:r>
                    <a:rPr lang="en-GB" sz="1400" b="1" dirty="0">
                      <a:latin typeface="Kristen ITC" panose="03050502040202030202" pitchFamily="66" charset="0"/>
                    </a:rPr>
                    <a:t>Inhale</a:t>
                  </a:r>
                  <a:r>
                    <a:rPr lang="en-GB" sz="1400" dirty="0">
                      <a:latin typeface="Kristen ITC" panose="03050502040202030202" pitchFamily="66" charset="0"/>
                    </a:rPr>
                    <a:t>. Breath in slowly through your nose for 4-8 seconds.</a:t>
                  </a:r>
                </a:p>
              </p:txBody>
            </p:sp>
            <p:sp>
              <p:nvSpPr>
                <p:cNvPr id="15" name="TextBox 14"/>
                <p:cNvSpPr txBox="1"/>
                <p:nvPr/>
              </p:nvSpPr>
              <p:spPr>
                <a:xfrm>
                  <a:off x="2216258" y="5378652"/>
                  <a:ext cx="4107050" cy="738664"/>
                </a:xfrm>
                <a:prstGeom prst="rect">
                  <a:avLst/>
                </a:prstGeom>
                <a:noFill/>
              </p:spPr>
              <p:txBody>
                <a:bodyPr wrap="square" rtlCol="0">
                  <a:spAutoFit/>
                </a:bodyPr>
                <a:lstStyle/>
                <a:p>
                  <a:r>
                    <a:rPr lang="en-GB" sz="1400" dirty="0">
                      <a:latin typeface="Kristen ITC" panose="03050502040202030202" pitchFamily="66" charset="0"/>
                    </a:rPr>
                    <a:t>2. </a:t>
                  </a:r>
                  <a:r>
                    <a:rPr lang="en-GB" sz="1400" b="1" dirty="0">
                      <a:latin typeface="Kristen ITC" panose="03050502040202030202" pitchFamily="66" charset="0"/>
                    </a:rPr>
                    <a:t>Pause</a:t>
                  </a:r>
                  <a:r>
                    <a:rPr lang="en-GB" sz="1400" dirty="0">
                      <a:latin typeface="Kristen ITC" panose="03050502040202030202" pitchFamily="66" charset="0"/>
                    </a:rPr>
                    <a:t>. Hold the air in your lungs for 4-8 seconds (however long is most comfortable for you).</a:t>
                  </a:r>
                </a:p>
              </p:txBody>
            </p:sp>
            <p:sp>
              <p:nvSpPr>
                <p:cNvPr id="16" name="TextBox 15"/>
                <p:cNvSpPr txBox="1"/>
                <p:nvPr/>
              </p:nvSpPr>
              <p:spPr>
                <a:xfrm>
                  <a:off x="2216257" y="7037013"/>
                  <a:ext cx="4107050" cy="523220"/>
                </a:xfrm>
                <a:prstGeom prst="rect">
                  <a:avLst/>
                </a:prstGeom>
                <a:noFill/>
              </p:spPr>
              <p:txBody>
                <a:bodyPr wrap="square" rtlCol="0">
                  <a:spAutoFit/>
                </a:bodyPr>
                <a:lstStyle/>
                <a:p>
                  <a:r>
                    <a:rPr lang="en-GB" sz="1400" dirty="0">
                      <a:latin typeface="Kristen ITC" panose="03050502040202030202" pitchFamily="66" charset="0"/>
                    </a:rPr>
                    <a:t>3. </a:t>
                  </a:r>
                  <a:r>
                    <a:rPr lang="en-GB" sz="1400" b="1" dirty="0">
                      <a:latin typeface="Kristen ITC" panose="03050502040202030202" pitchFamily="66" charset="0"/>
                    </a:rPr>
                    <a:t>Exhale</a:t>
                  </a:r>
                  <a:r>
                    <a:rPr lang="en-GB" sz="1400" dirty="0">
                      <a:latin typeface="Kristen ITC" panose="03050502040202030202" pitchFamily="66" charset="0"/>
                    </a:rPr>
                    <a:t>. Breath out slowly through your mouth for 4-8 seconds.</a:t>
                  </a:r>
                </a:p>
              </p:txBody>
            </p:sp>
            <p:sp>
              <p:nvSpPr>
                <p:cNvPr id="17" name="TextBox 16"/>
                <p:cNvSpPr txBox="1"/>
                <p:nvPr/>
              </p:nvSpPr>
              <p:spPr>
                <a:xfrm>
                  <a:off x="457196" y="8315027"/>
                  <a:ext cx="5866111" cy="523220"/>
                </a:xfrm>
                <a:prstGeom prst="rect">
                  <a:avLst/>
                </a:prstGeom>
                <a:noFill/>
              </p:spPr>
              <p:txBody>
                <a:bodyPr wrap="square" rtlCol="0">
                  <a:spAutoFit/>
                </a:bodyPr>
                <a:lstStyle/>
                <a:p>
                  <a:r>
                    <a:rPr lang="en-GB" sz="1400" b="1" dirty="0">
                      <a:latin typeface="Kristen ITC" panose="03050502040202030202" pitchFamily="66" charset="0"/>
                    </a:rPr>
                    <a:t>Repeat. </a:t>
                  </a:r>
                  <a:r>
                    <a:rPr lang="en-GB" sz="1400" dirty="0">
                      <a:latin typeface="Kristen ITC" panose="03050502040202030202" pitchFamily="66" charset="0"/>
                    </a:rPr>
                    <a:t>Practice for at least 2 minutes. As your technique improves, practice for 5-10 minutes. </a:t>
                  </a:r>
                  <a:endParaRPr lang="en-GB" sz="1400" b="1" dirty="0">
                    <a:latin typeface="Kristen ITC" panose="03050502040202030202" pitchFamily="66" charset="0"/>
                  </a:endParaRPr>
                </a:p>
              </p:txBody>
            </p:sp>
          </p:grpSp>
          <p:sp>
            <p:nvSpPr>
              <p:cNvPr id="8" name="Rectangle 7"/>
              <p:cNvSpPr/>
              <p:nvPr/>
            </p:nvSpPr>
            <p:spPr>
              <a:xfrm>
                <a:off x="309966" y="3518115"/>
                <a:ext cx="6013341" cy="536766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309966" y="4928461"/>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9965" y="6754678"/>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5465" y="8256875"/>
                <a:ext cx="60133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061277" y="3518117"/>
                <a:ext cx="1" cy="473875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306089" y="2195226"/>
              <a:ext cx="6001719" cy="1549578"/>
            </a:xfrm>
            <a:prstGeom prst="rect">
              <a:avLst/>
            </a:prstGeom>
            <a:noFill/>
          </p:spPr>
          <p:txBody>
            <a:bodyPr wrap="square" rtlCol="0">
              <a:spAutoFit/>
            </a:bodyPr>
            <a:lstStyle/>
            <a:p>
              <a:r>
                <a:rPr lang="en-GB" sz="1400" dirty="0">
                  <a:latin typeface="Kristen ITC" panose="03050502040202030202" pitchFamily="66" charset="0"/>
                </a:rPr>
                <a:t>Sit or lie down comfortably. Close your eyes if it makes you feel more comfortable. Place your hand on your stomach, if you breath deeply enough, you should notice your hand rising and falling with each inhalation and exhalation. Imagine a balloon blowing up in your stomach as you breath in, and deflating as you breath out.</a:t>
              </a:r>
            </a:p>
          </p:txBody>
        </p:sp>
        <p:cxnSp>
          <p:nvCxnSpPr>
            <p:cNvPr id="35" name="Straight Connector 34"/>
            <p:cNvCxnSpPr/>
            <p:nvPr/>
          </p:nvCxnSpPr>
          <p:spPr>
            <a:xfrm>
              <a:off x="260771" y="2214980"/>
              <a:ext cx="6059952" cy="1549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78967" y="2214980"/>
              <a:ext cx="15497" cy="17680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289611" y="2214980"/>
              <a:ext cx="6457" cy="179650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V="1">
            <a:off x="260771" y="9408942"/>
            <a:ext cx="2575419" cy="258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39834" y="9236929"/>
            <a:ext cx="1239864" cy="371959"/>
          </a:xfrm>
          <a:prstGeom prst="rect">
            <a:avLst/>
          </a:prstGeom>
          <a:noFill/>
        </p:spPr>
        <p:txBody>
          <a:bodyPr wrap="square" rtlCol="0">
            <a:spAutoFit/>
          </a:bodyPr>
          <a:lstStyle/>
          <a:p>
            <a:r>
              <a:rPr lang="en-GB" b="1" dirty="0">
                <a:latin typeface="Kristen ITC" panose="03050502040202030202" pitchFamily="66" charset="0"/>
              </a:rPr>
              <a:t>Tips</a:t>
            </a:r>
          </a:p>
        </p:txBody>
      </p:sp>
      <p:cxnSp>
        <p:nvCxnSpPr>
          <p:cNvPr id="45" name="Straight Connector 44"/>
          <p:cNvCxnSpPr/>
          <p:nvPr/>
        </p:nvCxnSpPr>
        <p:spPr>
          <a:xfrm>
            <a:off x="3719593" y="9408942"/>
            <a:ext cx="2570063"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4271" y="9599721"/>
            <a:ext cx="5635533" cy="1169551"/>
          </a:xfrm>
          <a:prstGeom prst="rect">
            <a:avLst/>
          </a:prstGeom>
          <a:solidFill>
            <a:srgbClr val="3399FF">
              <a:alpha val="30000"/>
            </a:srgbClr>
          </a:solidFill>
        </p:spPr>
        <p:txBody>
          <a:bodyPr wrap="square" rtlCol="0">
            <a:spAutoFit/>
          </a:bodyPr>
          <a:lstStyle/>
          <a:p>
            <a:pPr marL="342900" indent="-342900">
              <a:buAutoNum type="arabicPeriod"/>
            </a:pPr>
            <a:r>
              <a:rPr lang="en-GB" sz="1400" dirty="0">
                <a:latin typeface="Kristen ITC" panose="03050502040202030202" pitchFamily="66" charset="0"/>
              </a:rPr>
              <a:t>Slow down. The most common mistake is breathing too quickly. Count each step slowly as you do so. </a:t>
            </a:r>
          </a:p>
          <a:p>
            <a:pPr marL="342900" indent="-342900">
              <a:buAutoNum type="arabicPeriod"/>
            </a:pPr>
            <a:r>
              <a:rPr lang="en-GB" sz="1400" dirty="0">
                <a:latin typeface="Kristen ITC" panose="03050502040202030202" pitchFamily="66" charset="0"/>
              </a:rPr>
              <a:t>Counting your breaths takes your mind off of the source of anxiety. Counting acts as a distraction, whenever you catch your mind wandering, return to counting. </a:t>
            </a:r>
          </a:p>
        </p:txBody>
      </p:sp>
      <p:cxnSp>
        <p:nvCxnSpPr>
          <p:cNvPr id="49" name="Straight Connector 48"/>
          <p:cNvCxnSpPr>
            <a:cxnSpLocks/>
          </p:cNvCxnSpPr>
          <p:nvPr/>
        </p:nvCxnSpPr>
        <p:spPr>
          <a:xfrm flipV="1">
            <a:off x="242591" y="1370788"/>
            <a:ext cx="1557634" cy="773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4729163" y="1365630"/>
            <a:ext cx="1527778" cy="1031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958973" y="1377058"/>
            <a:ext cx="315505" cy="378374"/>
          </a:xfrm>
        </p:spPr>
        <p:txBody>
          <a:bodyPr/>
          <a:lstStyle/>
          <a:p>
            <a:fld id="{0E0EA5D9-FFAC-4864-B705-ADA6735702EB}" type="slidenum">
              <a:rPr lang="en-GB" smtClean="0">
                <a:solidFill>
                  <a:schemeClr val="tx1"/>
                </a:solidFill>
              </a:rPr>
              <a:t>10</a:t>
            </a:fld>
            <a:endParaRPr lang="en-GB" dirty="0">
              <a:solidFill>
                <a:schemeClr val="tx1"/>
              </a:solidFill>
            </a:endParaRPr>
          </a:p>
        </p:txBody>
      </p:sp>
      <p:sp>
        <p:nvSpPr>
          <p:cNvPr id="33" name="Oval 32">
            <a:extLst>
              <a:ext uri="{FF2B5EF4-FFF2-40B4-BE49-F238E27FC236}">
                <a16:creationId xmlns:a16="http://schemas.microsoft.com/office/drawing/2014/main" id="{634EC2BD-27E3-4F2C-BE51-F1013A378FEE}"/>
              </a:ext>
            </a:extLst>
          </p:cNvPr>
          <p:cNvSpPr/>
          <p:nvPr/>
        </p:nvSpPr>
        <p:spPr>
          <a:xfrm>
            <a:off x="3958974" y="1408356"/>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ooter Placeholder 5">
            <a:extLst>
              <a:ext uri="{FF2B5EF4-FFF2-40B4-BE49-F238E27FC236}">
                <a16:creationId xmlns:a16="http://schemas.microsoft.com/office/drawing/2014/main" id="{18239C10-88D9-412B-AC57-002EF84CBC69}"/>
              </a:ext>
            </a:extLst>
          </p:cNvPr>
          <p:cNvSpPr txBox="1">
            <a:spLocks/>
          </p:cNvSpPr>
          <p:nvPr/>
        </p:nvSpPr>
        <p:spPr>
          <a:xfrm>
            <a:off x="798408" y="10642220"/>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59280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aria.Langdrige\AppData\Local\Microsoft\Windows\Temporary Internet Files\Content.IE5\URZJFUDR\number_two_1600_clr_986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98" y="2676874"/>
            <a:ext cx="337930" cy="3187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ria.Langdrige\AppData\Local\Microsoft\Windows\Temporary Internet Files\Content.IE5\E913N55V\4_red.previ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40" y="4377187"/>
            <a:ext cx="272487" cy="34617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Maria.Langdrige\AppData\Local\Microsoft\Windows\Temporary Internet Files\Content.IE5\UV059V5Z\340px-Japanese_Urban_Expwy_Sign_Number_6.svg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52" y="5823558"/>
            <a:ext cx="292487" cy="40432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Maria.Langdrige\AppData\Local\Microsoft\Windows\Temporary Internet Files\Content.IE5\URZJFUDR\seven_blu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692" y="6535139"/>
            <a:ext cx="321775" cy="3217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Maria.Langdrige\AppData\Local\Microsoft\Windows\Temporary Internet Files\Content.IE5\UV059V5Z\8-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937" y="7051289"/>
            <a:ext cx="311250" cy="33214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Maria.Langdrige\AppData\Local\Microsoft\Windows\Temporary Internet Files\Content.IE5\EB18I1EQ\number-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52" y="1462093"/>
            <a:ext cx="410559" cy="41055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Maria.Langdrige\AppData\Local\Microsoft\Windows\Temporary Internet Files\Content.IE5\UV059V5Z\Number-3_(green)[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91" y="3331895"/>
            <a:ext cx="629143" cy="53017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Maria.Langdrige\AppData\Local\Microsoft\Windows\Temporary Internet Files\Content.IE5\UV059V5Z\number__5_by_maykahurkmans-d5f43et[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040" y="5208700"/>
            <a:ext cx="241246" cy="359363"/>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Maria.Langdrige\AppData\Local\Microsoft\Windows\Temporary Internet Files\Content.IE5\UV059V5Z\768px-Blue_circled_9.svg[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4872" y="7581344"/>
            <a:ext cx="320711" cy="320711"/>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C:\Users\Maria.Langdrige\AppData\Local\Microsoft\Windows\Temporary Internet Files\Content.IE5\UV059V5Z\number_one_1600_clr_987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5641" y="8090691"/>
            <a:ext cx="250705" cy="23649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C:\Users\Maria.Langdrige\AppData\Local\Microsoft\Windows\Temporary Internet Files\Content.IE5\URZJFUDR\0_number_LZNQBD[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670" y="8011234"/>
            <a:ext cx="160646" cy="321292"/>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C:\Users\Maria.Langdrige\AppData\Local\Microsoft\Windows\Temporary Internet Files\Content.IE5\EB18I1EQ\11_icon.svg[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846" y="8414414"/>
            <a:ext cx="343213" cy="34321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C:\Users\Maria.Langdrige\AppData\Local\Microsoft\Windows\Temporary Internet Files\Content.IE5\EB18I1EQ\325px-12_white,_yellow_rounded_rectangle.svg[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702" y="8826273"/>
            <a:ext cx="329584" cy="253526"/>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C:\Users\Maria.Langdrige\AppData\Local\Microsoft\Windows\Temporary Internet Files\Content.IE5\UV059V5Z\13_32087139[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8402" y="9208724"/>
            <a:ext cx="376023" cy="376023"/>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Users\Maria.Langdrige\AppData\Local\Microsoft\Windows\Temporary Internet Files\Content.IE5\UV059V5Z\Minnesota_Twins_14[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9198" y="9671441"/>
            <a:ext cx="359663" cy="359663"/>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4802956" y="844777"/>
            <a:ext cx="315505" cy="378374"/>
          </a:xfrm>
        </p:spPr>
        <p:txBody>
          <a:bodyPr/>
          <a:lstStyle/>
          <a:p>
            <a:fld id="{0E0EA5D9-FFAC-4864-B705-ADA6735702EB}" type="slidenum">
              <a:rPr lang="en-GB" smtClean="0">
                <a:solidFill>
                  <a:schemeClr val="tx1"/>
                </a:solidFill>
              </a:rPr>
              <a:t>11</a:t>
            </a:fld>
            <a:endParaRPr lang="en-GB" dirty="0">
              <a:solidFill>
                <a:schemeClr val="tx1"/>
              </a:solidFill>
            </a:endParaRPr>
          </a:p>
        </p:txBody>
      </p:sp>
      <p:sp>
        <p:nvSpPr>
          <p:cNvPr id="22" name="Oval 21">
            <a:extLst>
              <a:ext uri="{FF2B5EF4-FFF2-40B4-BE49-F238E27FC236}">
                <a16:creationId xmlns:a16="http://schemas.microsoft.com/office/drawing/2014/main" id="{634EC2BD-27E3-4F2C-BE51-F1013A378FEE}"/>
              </a:ext>
            </a:extLst>
          </p:cNvPr>
          <p:cNvSpPr/>
          <p:nvPr/>
        </p:nvSpPr>
        <p:spPr>
          <a:xfrm>
            <a:off x="4816605" y="876075"/>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88514" y="2415655"/>
            <a:ext cx="6667126" cy="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8514" y="3100318"/>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1887" y="4042014"/>
            <a:ext cx="6673753" cy="11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887" y="5051947"/>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091" y="5709315"/>
            <a:ext cx="6695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8514" y="636440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0091" y="7039916"/>
            <a:ext cx="669554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8514" y="745622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887" y="7956642"/>
            <a:ext cx="6660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8514" y="8405316"/>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8514" y="8757627"/>
            <a:ext cx="666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887" y="9148039"/>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887" y="9630240"/>
            <a:ext cx="667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196" y="10054768"/>
            <a:ext cx="6688444" cy="13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4302" y="1220352"/>
            <a:ext cx="6681338" cy="24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6002" y="1244746"/>
            <a:ext cx="28423" cy="8786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4424" y="1287496"/>
            <a:ext cx="6303575" cy="1169551"/>
          </a:xfrm>
          <a:prstGeom prst="rect">
            <a:avLst/>
          </a:prstGeom>
        </p:spPr>
        <p:txBody>
          <a:bodyPr wrap="square">
            <a:spAutoFit/>
          </a:bodyPr>
          <a:lstStyle/>
          <a:p>
            <a:r>
              <a:rPr lang="en-GB" sz="1400" dirty="0"/>
              <a:t>Get comfortable in a distraction free environment. You can either lay down or sit upright in a chair. Closing your eyes will help you focus on the different muscle groups, but you do not have to if you don’t want to! </a:t>
            </a:r>
            <a:r>
              <a:rPr lang="en-GB" sz="1400" b="1" dirty="0"/>
              <a:t>For all steps, hold the tense position for a couple of deep breaths, or however long is comfortable for you, then relax. Repeat each step three times.</a:t>
            </a:r>
          </a:p>
        </p:txBody>
      </p:sp>
      <p:sp>
        <p:nvSpPr>
          <p:cNvPr id="14" name="Rectangle 13"/>
          <p:cNvSpPr/>
          <p:nvPr/>
        </p:nvSpPr>
        <p:spPr>
          <a:xfrm>
            <a:off x="540213" y="2417930"/>
            <a:ext cx="6317786" cy="738664"/>
          </a:xfrm>
          <a:prstGeom prst="rect">
            <a:avLst/>
          </a:prstGeom>
        </p:spPr>
        <p:txBody>
          <a:bodyPr wrap="square">
            <a:spAutoFit/>
          </a:bodyPr>
          <a:lstStyle/>
          <a:p>
            <a:r>
              <a:rPr lang="en-GB" sz="1400" dirty="0"/>
              <a:t>Draw a deep breath in through your nose and feel your abdomen rise as you fill your body with air. Then slowly exhale from your mouth, pulling your belly-button towards your spine. </a:t>
            </a:r>
          </a:p>
        </p:txBody>
      </p:sp>
      <p:sp>
        <p:nvSpPr>
          <p:cNvPr id="15" name="Rectangle 14"/>
          <p:cNvSpPr/>
          <p:nvPr/>
        </p:nvSpPr>
        <p:spPr>
          <a:xfrm>
            <a:off x="590111" y="3115650"/>
            <a:ext cx="6267888" cy="954107"/>
          </a:xfrm>
          <a:prstGeom prst="rect">
            <a:avLst/>
          </a:prstGeom>
        </p:spPr>
        <p:txBody>
          <a:bodyPr wrap="square">
            <a:spAutoFit/>
          </a:bodyPr>
          <a:lstStyle/>
          <a:p>
            <a:r>
              <a:rPr lang="en-GB" sz="1400" dirty="0"/>
              <a:t>Start with your feet. Clench your toes with your heel pressing towards the ground. Squeeze tightly for a couple of breaths and then release. It may help to say ‘relax’ whilst you release the tension. Next, flex your feet with your toes pointing towards your head. </a:t>
            </a:r>
          </a:p>
        </p:txBody>
      </p:sp>
      <p:sp>
        <p:nvSpPr>
          <p:cNvPr id="16" name="Rectangle 15"/>
          <p:cNvSpPr/>
          <p:nvPr/>
        </p:nvSpPr>
        <p:spPr>
          <a:xfrm>
            <a:off x="590111" y="4095719"/>
            <a:ext cx="6267888" cy="954107"/>
          </a:xfrm>
          <a:prstGeom prst="rect">
            <a:avLst/>
          </a:prstGeom>
        </p:spPr>
        <p:txBody>
          <a:bodyPr wrap="square">
            <a:spAutoFit/>
          </a:bodyPr>
          <a:lstStyle/>
          <a:p>
            <a:r>
              <a:rPr lang="en-GB" sz="1400" dirty="0"/>
              <a:t>Next move to your legs. Stretch your leg out, with your toes pointing towards the sky, feel the back of your leg tightening. Hold this for a couple of deep breaths and then release. Then, point your toes down into the ground with your leg straight for a couple of deep breaths. </a:t>
            </a:r>
          </a:p>
        </p:txBody>
      </p:sp>
      <p:sp>
        <p:nvSpPr>
          <p:cNvPr id="17" name="Rectangle 16"/>
          <p:cNvSpPr/>
          <p:nvPr/>
        </p:nvSpPr>
        <p:spPr>
          <a:xfrm>
            <a:off x="590112" y="5084670"/>
            <a:ext cx="6267888" cy="523220"/>
          </a:xfrm>
          <a:prstGeom prst="rect">
            <a:avLst/>
          </a:prstGeom>
        </p:spPr>
        <p:txBody>
          <a:bodyPr wrap="square">
            <a:spAutoFit/>
          </a:bodyPr>
          <a:lstStyle/>
          <a:p>
            <a:r>
              <a:rPr lang="en-GB" sz="1400" dirty="0"/>
              <a:t>Now move onto your glutes. Squeeze your buttocks muscles for a couple of deep breaths. Remember, you should only feel tension and not pain. </a:t>
            </a:r>
          </a:p>
        </p:txBody>
      </p:sp>
      <p:sp>
        <p:nvSpPr>
          <p:cNvPr id="18" name="Rectangle 17"/>
          <p:cNvSpPr/>
          <p:nvPr/>
        </p:nvSpPr>
        <p:spPr>
          <a:xfrm>
            <a:off x="590111" y="5740035"/>
            <a:ext cx="6267888" cy="523220"/>
          </a:xfrm>
          <a:prstGeom prst="rect">
            <a:avLst/>
          </a:prstGeom>
        </p:spPr>
        <p:txBody>
          <a:bodyPr wrap="square">
            <a:spAutoFit/>
          </a:bodyPr>
          <a:lstStyle/>
          <a:p>
            <a:r>
              <a:rPr lang="en-GB" sz="1400" dirty="0"/>
              <a:t>To tense your stomach and chest, pull your belly button in towards your naval as tight as you can. Breath in deeply, filling up your chest and lungs with air.</a:t>
            </a:r>
            <a:endParaRPr lang="en-GB" sz="1400" i="1" dirty="0"/>
          </a:p>
        </p:txBody>
      </p:sp>
      <p:sp>
        <p:nvSpPr>
          <p:cNvPr id="19" name="Rectangle 18"/>
          <p:cNvSpPr/>
          <p:nvPr/>
        </p:nvSpPr>
        <p:spPr>
          <a:xfrm>
            <a:off x="554425" y="6391244"/>
            <a:ext cx="6303574" cy="523220"/>
          </a:xfrm>
          <a:prstGeom prst="rect">
            <a:avLst/>
          </a:prstGeom>
        </p:spPr>
        <p:txBody>
          <a:bodyPr wrap="square">
            <a:spAutoFit/>
          </a:bodyPr>
          <a:lstStyle/>
          <a:p>
            <a:r>
              <a:rPr lang="en-GB" sz="1400" dirty="0"/>
              <a:t>Next, tense your shoulder blades and back. Push your shoulder blades backwards, as if you are trying to get them to touch. This will push your chest forwards.</a:t>
            </a:r>
          </a:p>
        </p:txBody>
      </p:sp>
      <p:sp>
        <p:nvSpPr>
          <p:cNvPr id="20" name="Rectangle 19"/>
          <p:cNvSpPr/>
          <p:nvPr/>
        </p:nvSpPr>
        <p:spPr>
          <a:xfrm>
            <a:off x="554425" y="7000131"/>
            <a:ext cx="6303574" cy="523220"/>
          </a:xfrm>
          <a:prstGeom prst="rect">
            <a:avLst/>
          </a:prstGeom>
        </p:spPr>
        <p:txBody>
          <a:bodyPr wrap="square">
            <a:spAutoFit/>
          </a:bodyPr>
          <a:lstStyle/>
          <a:p>
            <a:r>
              <a:rPr lang="en-GB" sz="1400" dirty="0"/>
              <a:t>Now tense the muscles in your shoulders as you bring your shoulders up towards your ears.</a:t>
            </a:r>
          </a:p>
        </p:txBody>
      </p:sp>
      <p:sp>
        <p:nvSpPr>
          <p:cNvPr id="25" name="Rectangle 24"/>
          <p:cNvSpPr/>
          <p:nvPr/>
        </p:nvSpPr>
        <p:spPr>
          <a:xfrm>
            <a:off x="590111" y="7490526"/>
            <a:ext cx="6267888" cy="523220"/>
          </a:xfrm>
          <a:prstGeom prst="rect">
            <a:avLst/>
          </a:prstGeom>
        </p:spPr>
        <p:txBody>
          <a:bodyPr wrap="square">
            <a:spAutoFit/>
          </a:bodyPr>
          <a:lstStyle/>
          <a:p>
            <a:r>
              <a:rPr lang="en-GB" sz="1400" dirty="0"/>
              <a:t>Be careful when tensing your neck muscles! Face forward, and </a:t>
            </a:r>
            <a:r>
              <a:rPr lang="en-GB" sz="1400" u="sng" dirty="0"/>
              <a:t>SLOWLY</a:t>
            </a:r>
            <a:r>
              <a:rPr lang="en-GB" sz="1400" dirty="0"/>
              <a:t> pull your head back to look up at the ceiling. </a:t>
            </a:r>
          </a:p>
        </p:txBody>
      </p:sp>
      <p:sp>
        <p:nvSpPr>
          <p:cNvPr id="26" name="Rectangle 25"/>
          <p:cNvSpPr/>
          <p:nvPr/>
        </p:nvSpPr>
        <p:spPr>
          <a:xfrm>
            <a:off x="590111" y="7956642"/>
            <a:ext cx="6267888" cy="523220"/>
          </a:xfrm>
          <a:prstGeom prst="rect">
            <a:avLst/>
          </a:prstGeom>
        </p:spPr>
        <p:txBody>
          <a:bodyPr wrap="square">
            <a:spAutoFit/>
          </a:bodyPr>
          <a:lstStyle/>
          <a:p>
            <a:r>
              <a:rPr lang="en-GB" sz="1400" dirty="0"/>
              <a:t>Squeeze your teeth together to tense your jaw. Open your mouth as wide as you can, as if you are yawning, to relax your mouth and jaw.</a:t>
            </a:r>
          </a:p>
        </p:txBody>
      </p:sp>
      <p:sp>
        <p:nvSpPr>
          <p:cNvPr id="28" name="Rectangle 27"/>
          <p:cNvSpPr/>
          <p:nvPr/>
        </p:nvSpPr>
        <p:spPr>
          <a:xfrm>
            <a:off x="590110" y="8434461"/>
            <a:ext cx="6151883" cy="307777"/>
          </a:xfrm>
          <a:prstGeom prst="rect">
            <a:avLst/>
          </a:prstGeom>
        </p:spPr>
        <p:txBody>
          <a:bodyPr wrap="square">
            <a:spAutoFit/>
          </a:bodyPr>
          <a:lstStyle/>
          <a:p>
            <a:r>
              <a:rPr lang="en-GB" sz="1400" dirty="0"/>
              <a:t>To tense your eyes and cheeks, squeeze your eyes tight shut. </a:t>
            </a:r>
          </a:p>
        </p:txBody>
      </p:sp>
      <p:sp>
        <p:nvSpPr>
          <p:cNvPr id="29" name="Rectangle 28"/>
          <p:cNvSpPr/>
          <p:nvPr/>
        </p:nvSpPr>
        <p:spPr>
          <a:xfrm>
            <a:off x="590111" y="8701919"/>
            <a:ext cx="6267888" cy="523220"/>
          </a:xfrm>
          <a:prstGeom prst="rect">
            <a:avLst/>
          </a:prstGeom>
        </p:spPr>
        <p:txBody>
          <a:bodyPr wrap="square">
            <a:spAutoFit/>
          </a:bodyPr>
          <a:lstStyle/>
          <a:p>
            <a:r>
              <a:rPr lang="en-GB" sz="1400" dirty="0"/>
              <a:t>Raise your eyebrows as high as they will go, as if you were surprised, to tense your forehead. </a:t>
            </a:r>
          </a:p>
        </p:txBody>
      </p:sp>
      <p:sp>
        <p:nvSpPr>
          <p:cNvPr id="30" name="Rectangle 29"/>
          <p:cNvSpPr/>
          <p:nvPr/>
        </p:nvSpPr>
        <p:spPr>
          <a:xfrm>
            <a:off x="590111" y="9168575"/>
            <a:ext cx="6151882" cy="523220"/>
          </a:xfrm>
          <a:prstGeom prst="rect">
            <a:avLst/>
          </a:prstGeom>
        </p:spPr>
        <p:txBody>
          <a:bodyPr wrap="square">
            <a:spAutoFit/>
          </a:bodyPr>
          <a:lstStyle/>
          <a:p>
            <a:r>
              <a:rPr lang="en-GB" sz="1400" dirty="0"/>
              <a:t>To tense  your upper arms, bring your forearms up to your shoulder to ‘make a muscle’. </a:t>
            </a:r>
          </a:p>
        </p:txBody>
      </p:sp>
      <p:sp>
        <p:nvSpPr>
          <p:cNvPr id="44" name="Rectangle 43"/>
          <p:cNvSpPr/>
          <p:nvPr/>
        </p:nvSpPr>
        <p:spPr>
          <a:xfrm>
            <a:off x="590111" y="9691795"/>
            <a:ext cx="6151881" cy="307777"/>
          </a:xfrm>
          <a:prstGeom prst="rect">
            <a:avLst/>
          </a:prstGeom>
        </p:spPr>
        <p:txBody>
          <a:bodyPr wrap="square">
            <a:spAutoFit/>
          </a:bodyPr>
          <a:lstStyle/>
          <a:p>
            <a:r>
              <a:rPr lang="en-GB" sz="1400" dirty="0"/>
              <a:t>Finally, to tense your hand and forearm, make fists with both of your hands.</a:t>
            </a:r>
          </a:p>
        </p:txBody>
      </p:sp>
      <p:sp>
        <p:nvSpPr>
          <p:cNvPr id="45" name="Rectangle 44"/>
          <p:cNvSpPr/>
          <p:nvPr/>
        </p:nvSpPr>
        <p:spPr>
          <a:xfrm>
            <a:off x="178402" y="10081614"/>
            <a:ext cx="6563591" cy="738664"/>
          </a:xfrm>
          <a:prstGeom prst="rect">
            <a:avLst/>
          </a:prstGeom>
          <a:solidFill>
            <a:schemeClr val="accent4">
              <a:lumMod val="20000"/>
              <a:lumOff val="80000"/>
              <a:alpha val="35000"/>
            </a:schemeClr>
          </a:solidFill>
        </p:spPr>
        <p:txBody>
          <a:bodyPr wrap="square">
            <a:spAutoFit/>
          </a:bodyPr>
          <a:lstStyle/>
          <a:p>
            <a:pPr algn="ctr"/>
            <a:r>
              <a:rPr lang="en-GB" sz="1400" i="1" dirty="0"/>
              <a:t>Practice means progress. Only through practice can you become more aware of how your muscles respond to tensions and relaxation. Training your body to respond differently to stress is like any training – practice is the key!</a:t>
            </a:r>
          </a:p>
        </p:txBody>
      </p:sp>
      <p:sp>
        <p:nvSpPr>
          <p:cNvPr id="46" name="Rectangle 45"/>
          <p:cNvSpPr/>
          <p:nvPr/>
        </p:nvSpPr>
        <p:spPr>
          <a:xfrm>
            <a:off x="1808025" y="851020"/>
            <a:ext cx="3008580" cy="369332"/>
          </a:xfrm>
          <a:prstGeom prst="rect">
            <a:avLst/>
          </a:prstGeom>
        </p:spPr>
        <p:txBody>
          <a:bodyPr wrap="none">
            <a:spAutoFit/>
          </a:bodyPr>
          <a:lstStyle/>
          <a:p>
            <a:pPr algn="ctr"/>
            <a:r>
              <a:rPr lang="en-GB" u="sng" dirty="0"/>
              <a:t>Progressive Muscle Relaxation</a:t>
            </a:r>
          </a:p>
        </p:txBody>
      </p:sp>
      <p:cxnSp>
        <p:nvCxnSpPr>
          <p:cNvPr id="63" name="Straight Connector 62"/>
          <p:cNvCxnSpPr/>
          <p:nvPr/>
        </p:nvCxnSpPr>
        <p:spPr>
          <a:xfrm>
            <a:off x="60091" y="1244746"/>
            <a:ext cx="7105" cy="8836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755640" y="1232797"/>
            <a:ext cx="0" cy="8821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ooter Placeholder 5">
            <a:extLst>
              <a:ext uri="{FF2B5EF4-FFF2-40B4-BE49-F238E27FC236}">
                <a16:creationId xmlns:a16="http://schemas.microsoft.com/office/drawing/2014/main" id="{CBE4B73A-A2BF-4C93-AC00-A1CA09704FD0}"/>
              </a:ext>
            </a:extLst>
          </p:cNvPr>
          <p:cNvSpPr txBox="1">
            <a:spLocks/>
          </p:cNvSpPr>
          <p:nvPr/>
        </p:nvSpPr>
        <p:spPr>
          <a:xfrm>
            <a:off x="888447" y="10771057"/>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32386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427" y="928024"/>
            <a:ext cx="5915025" cy="7735712"/>
          </a:xfrm>
        </p:spPr>
        <p:txBody>
          <a:bodyPr>
            <a:normAutofit/>
          </a:bodyPr>
          <a:lstStyle/>
          <a:p>
            <a:pPr marL="0" indent="0" algn="ctr">
              <a:buNone/>
            </a:pPr>
            <a:r>
              <a:rPr lang="en-GB" sz="1800" u="sng" dirty="0"/>
              <a:t>Calming The Mind</a:t>
            </a:r>
          </a:p>
          <a:p>
            <a:pPr marL="0" indent="0">
              <a:buNone/>
            </a:pPr>
            <a:endParaRPr lang="en-GB" sz="1600" b="1" dirty="0"/>
          </a:p>
          <a:p>
            <a:pPr marL="0" indent="0">
              <a:buNone/>
            </a:pPr>
            <a:r>
              <a:rPr lang="en-GB" sz="1600" b="1" dirty="0"/>
              <a:t>Worry Tree……………………………………………………………………….(see p.14)</a:t>
            </a:r>
          </a:p>
          <a:p>
            <a:pPr marL="0" indent="0">
              <a:buNone/>
            </a:pPr>
            <a:r>
              <a:rPr lang="en-GB" sz="1600" dirty="0"/>
              <a:t>Worry Trees are helpful for feelings of anxiety surrounding both hypothetical situations and current problems.</a:t>
            </a:r>
            <a:r>
              <a:rPr lang="en-GB" sz="1600" dirty="0">
                <a:solidFill>
                  <a:srgbClr val="FF0000"/>
                </a:solidFill>
              </a:rPr>
              <a:t> </a:t>
            </a:r>
            <a:r>
              <a:rPr lang="en-GB" sz="1600" dirty="0"/>
              <a:t>A copy of a Worry Tree has been provided in this pack.</a:t>
            </a:r>
          </a:p>
          <a:p>
            <a:endParaRPr lang="en-GB" dirty="0"/>
          </a:p>
          <a:p>
            <a:pPr marL="0" indent="0">
              <a:buNone/>
            </a:pPr>
            <a:r>
              <a:rPr lang="en-GB" sz="1600" b="1" dirty="0"/>
              <a:t>Visualisation………………………………………………………………….…(see p.15)</a:t>
            </a:r>
          </a:p>
          <a:p>
            <a:pPr marL="0" indent="0">
              <a:buNone/>
            </a:pPr>
            <a:r>
              <a:rPr lang="en-GB" sz="1600" dirty="0"/>
              <a:t>Help yourself to feel more relaxed by thinking about things that make you feel calm and rested. For example, picturing your favourite place. This can be either independent, or you can take a guided visualisation approach. A guided visual imagery relaxation task has been provided in this pack. </a:t>
            </a:r>
          </a:p>
          <a:p>
            <a:pPr marL="0" indent="0">
              <a:buNone/>
            </a:pPr>
            <a:endParaRPr lang="en-GB" sz="1600" dirty="0"/>
          </a:p>
          <a:p>
            <a:pPr marL="0" indent="0">
              <a:buNone/>
            </a:pPr>
            <a:r>
              <a:rPr lang="en-GB" sz="1600" b="1" dirty="0"/>
              <a:t>Safe Place Visualisation……………………………………………………(see p.16)</a:t>
            </a:r>
          </a:p>
          <a:p>
            <a:pPr marL="0" indent="0">
              <a:buNone/>
            </a:pPr>
            <a:r>
              <a:rPr lang="en-GB" sz="1600" dirty="0"/>
              <a:t>A powerful stress reduction and relaxation  tool, that can be applied t any time, in any location. </a:t>
            </a:r>
          </a:p>
          <a:p>
            <a:pPr marL="0" indent="0">
              <a:buNone/>
            </a:pPr>
            <a:endParaRPr lang="en-GB" b="1" dirty="0"/>
          </a:p>
          <a:p>
            <a:pPr marL="0" indent="0">
              <a:buNone/>
            </a:pPr>
            <a:r>
              <a:rPr lang="en-GB" sz="1600" b="1" dirty="0"/>
              <a:t>Self Soothing Strategies……………………………..…………………….(see p.17)</a:t>
            </a:r>
          </a:p>
          <a:p>
            <a:pPr marL="0" indent="0">
              <a:buNone/>
            </a:pPr>
            <a:r>
              <a:rPr lang="en-GB" sz="1600" dirty="0"/>
              <a:t>Develop self-soothing strategies so that you don’t have to always rely on family and friends.</a:t>
            </a:r>
          </a:p>
          <a:p>
            <a:pPr marL="0" indent="0">
              <a:buNone/>
            </a:pPr>
            <a:endParaRPr lang="en-GB" b="1" dirty="0"/>
          </a:p>
          <a:p>
            <a:endParaRPr lang="en-GB" b="1" dirty="0">
              <a:solidFill>
                <a:srgbClr val="FF0000"/>
              </a:solidFill>
            </a:endParaRPr>
          </a:p>
          <a:p>
            <a:pPr marL="0" indent="0">
              <a:buNone/>
            </a:pPr>
            <a:endParaRPr lang="en-GB" dirty="0"/>
          </a:p>
          <a:p>
            <a:endParaRPr lang="en-GB" dirty="0"/>
          </a:p>
        </p:txBody>
      </p:sp>
      <p:pic>
        <p:nvPicPr>
          <p:cNvPr id="5127" name="Picture 7" descr="C:\Users\Maria.Langdrige\AppData\Local\Microsoft\Windows\Temporary Internet Files\Content.IE5\EB18I1EQ\supermemoria-478x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553" y="7182619"/>
            <a:ext cx="2331654" cy="292188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8548900-EFFE-47C4-9189-78F10B1654DB}"/>
              </a:ext>
            </a:extLst>
          </p:cNvPr>
          <p:cNvSpPr>
            <a:spLocks noGrp="1"/>
          </p:cNvSpPr>
          <p:nvPr>
            <p:ph type="sldNum" sz="quarter" idx="12"/>
          </p:nvPr>
        </p:nvSpPr>
        <p:spPr/>
        <p:txBody>
          <a:bodyPr/>
          <a:lstStyle/>
          <a:p>
            <a:fld id="{0E0EA5D9-FFAC-4864-B705-ADA6735702EB}" type="slidenum">
              <a:rPr lang="en-GB" smtClean="0"/>
              <a:t>12</a:t>
            </a:fld>
            <a:endParaRPr lang="en-GB"/>
          </a:p>
        </p:txBody>
      </p:sp>
      <p:sp>
        <p:nvSpPr>
          <p:cNvPr id="2" name="Rectangle 1"/>
          <p:cNvSpPr/>
          <p:nvPr/>
        </p:nvSpPr>
        <p:spPr>
          <a:xfrm>
            <a:off x="422030" y="7291803"/>
            <a:ext cx="3165232" cy="1815882"/>
          </a:xfrm>
          <a:prstGeom prst="rect">
            <a:avLst/>
          </a:prstGeom>
        </p:spPr>
        <p:txBody>
          <a:bodyPr wrap="square">
            <a:spAutoFit/>
          </a:bodyPr>
          <a:lstStyle/>
          <a:p>
            <a:r>
              <a:rPr lang="en-GB" sz="1600" b="1" dirty="0"/>
              <a:t>Developing  Coping-Self Talk……………………………....(see p.18)</a:t>
            </a:r>
          </a:p>
          <a:p>
            <a:r>
              <a:rPr lang="en-GB" sz="1600" dirty="0"/>
              <a:t>These are phrases that you can say to yourself that are supportive.  For example “Just because it has happened before it does not mean it will happen again”</a:t>
            </a:r>
          </a:p>
        </p:txBody>
      </p:sp>
      <p:sp>
        <p:nvSpPr>
          <p:cNvPr id="7" name="Slide Number Placeholder 7">
            <a:extLst>
              <a:ext uri="{FF2B5EF4-FFF2-40B4-BE49-F238E27FC236}">
                <a16:creationId xmlns:a16="http://schemas.microsoft.com/office/drawing/2014/main" id="{23FA1EE9-8845-40CF-85A3-FA7EC889286E}"/>
              </a:ext>
            </a:extLst>
          </p:cNvPr>
          <p:cNvSpPr txBox="1">
            <a:spLocks/>
          </p:cNvSpPr>
          <p:nvPr/>
        </p:nvSpPr>
        <p:spPr>
          <a:xfrm>
            <a:off x="3273128" y="1178272"/>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12</a:t>
            </a:fld>
            <a:endParaRPr lang="en-GB" dirty="0">
              <a:solidFill>
                <a:schemeClr val="tx1"/>
              </a:solidFill>
            </a:endParaRPr>
          </a:p>
        </p:txBody>
      </p:sp>
      <p:sp>
        <p:nvSpPr>
          <p:cNvPr id="8" name="Oval 7">
            <a:extLst>
              <a:ext uri="{FF2B5EF4-FFF2-40B4-BE49-F238E27FC236}">
                <a16:creationId xmlns:a16="http://schemas.microsoft.com/office/drawing/2014/main" id="{4C02B2A7-EF7C-49B2-9639-797FDB3ACBD6}"/>
              </a:ext>
            </a:extLst>
          </p:cNvPr>
          <p:cNvSpPr/>
          <p:nvPr/>
        </p:nvSpPr>
        <p:spPr>
          <a:xfrm>
            <a:off x="3303892" y="1259026"/>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5">
            <a:extLst>
              <a:ext uri="{FF2B5EF4-FFF2-40B4-BE49-F238E27FC236}">
                <a16:creationId xmlns:a16="http://schemas.microsoft.com/office/drawing/2014/main" id="{2A670211-A8C0-4082-8D6B-4FFDAF9E7C71}"/>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26720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C:\Users\Maria.Langdrige\AppData\Local\Microsoft\Windows\Temporary Internet Files\Content.IE5\EB18I1EQ\tree_of_life_by_scaryhoboclown[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rcRect l="18310" r="20321"/>
          <a:stretch/>
        </p:blipFill>
        <p:spPr bwMode="auto">
          <a:xfrm>
            <a:off x="0" y="956120"/>
            <a:ext cx="6858000" cy="11175024"/>
          </a:xfrm>
          <a:prstGeom prst="rect">
            <a:avLst/>
          </a:prstGeom>
          <a:solidFill>
            <a:schemeClr val="accent6">
              <a:lumMod val="60000"/>
              <a:lumOff val="40000"/>
            </a:schemeClr>
          </a:solidFill>
        </p:spPr>
      </p:pic>
      <p:sp>
        <p:nvSpPr>
          <p:cNvPr id="5" name="TextBox 4"/>
          <p:cNvSpPr txBox="1"/>
          <p:nvPr/>
        </p:nvSpPr>
        <p:spPr>
          <a:xfrm>
            <a:off x="627683" y="1433126"/>
            <a:ext cx="5827362" cy="677108"/>
          </a:xfrm>
          <a:prstGeom prst="rect">
            <a:avLst/>
          </a:prstGeom>
          <a:solidFill>
            <a:schemeClr val="accent2">
              <a:lumMod val="20000"/>
              <a:lumOff val="80000"/>
            </a:schemeClr>
          </a:solidFill>
          <a:ln>
            <a:solidFill>
              <a:schemeClr val="tx1"/>
            </a:solidFill>
          </a:ln>
        </p:spPr>
        <p:txBody>
          <a:bodyPr wrap="square" rtlCol="0">
            <a:spAutoFit/>
          </a:bodyPr>
          <a:lstStyle/>
          <a:p>
            <a:r>
              <a:rPr lang="en-GB" sz="1200" dirty="0"/>
              <a:t>1</a:t>
            </a:r>
            <a:r>
              <a:rPr lang="en-GB" sz="1400" dirty="0"/>
              <a:t>. What is making you worry?</a:t>
            </a:r>
          </a:p>
          <a:p>
            <a:r>
              <a:rPr lang="en-GB" sz="1200" dirty="0"/>
              <a:t>____________________________________________________________________________________________________________________________________________________</a:t>
            </a:r>
          </a:p>
        </p:txBody>
      </p:sp>
      <p:sp>
        <p:nvSpPr>
          <p:cNvPr id="6" name="TextBox 5"/>
          <p:cNvSpPr txBox="1"/>
          <p:nvPr/>
        </p:nvSpPr>
        <p:spPr>
          <a:xfrm>
            <a:off x="1998637" y="2170980"/>
            <a:ext cx="3085454" cy="307777"/>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2. Can I do anything about this issue?</a:t>
            </a:r>
          </a:p>
        </p:txBody>
      </p:sp>
      <p:sp>
        <p:nvSpPr>
          <p:cNvPr id="7" name="TextBox 6"/>
          <p:cNvSpPr txBox="1"/>
          <p:nvPr/>
        </p:nvSpPr>
        <p:spPr>
          <a:xfrm>
            <a:off x="750373" y="3307463"/>
            <a:ext cx="2249836" cy="523220"/>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Try to distract myself to ease my worry</a:t>
            </a:r>
          </a:p>
        </p:txBody>
      </p:sp>
      <p:sp>
        <p:nvSpPr>
          <p:cNvPr id="8" name="TextBox 7"/>
          <p:cNvSpPr txBox="1"/>
          <p:nvPr/>
        </p:nvSpPr>
        <p:spPr>
          <a:xfrm>
            <a:off x="3852621" y="3215131"/>
            <a:ext cx="2774196" cy="738664"/>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Make a mind-map or list showing what different things I can do to stop or improve my worry.</a:t>
            </a:r>
          </a:p>
        </p:txBody>
      </p:sp>
      <p:sp>
        <p:nvSpPr>
          <p:cNvPr id="9" name="TextBox 8"/>
          <p:cNvSpPr txBox="1"/>
          <p:nvPr/>
        </p:nvSpPr>
        <p:spPr>
          <a:xfrm>
            <a:off x="3988238" y="10058938"/>
            <a:ext cx="2774196" cy="1169551"/>
          </a:xfrm>
          <a:prstGeom prst="rect">
            <a:avLst/>
          </a:prstGeom>
          <a:solidFill>
            <a:schemeClr val="accent2">
              <a:lumMod val="20000"/>
              <a:lumOff val="80000"/>
            </a:schemeClr>
          </a:solidFill>
          <a:ln>
            <a:solidFill>
              <a:schemeClr val="tx1"/>
            </a:solidFill>
          </a:ln>
        </p:spPr>
        <p:txBody>
          <a:bodyPr wrap="square" rtlCol="0">
            <a:spAutoFit/>
          </a:bodyPr>
          <a:lstStyle/>
          <a:p>
            <a:r>
              <a:rPr lang="en-GB" sz="1400" dirty="0"/>
              <a:t>Tip: make your mind-maps and lists colourful, you will be more likely to remember what you have written, and engage with the material more!</a:t>
            </a:r>
          </a:p>
        </p:txBody>
      </p:sp>
      <p:sp>
        <p:nvSpPr>
          <p:cNvPr id="10" name="TextBox 9"/>
          <p:cNvSpPr txBox="1"/>
          <p:nvPr/>
        </p:nvSpPr>
        <p:spPr>
          <a:xfrm>
            <a:off x="1650571" y="4369978"/>
            <a:ext cx="3781586" cy="307777"/>
          </a:xfrm>
          <a:prstGeom prst="rect">
            <a:avLst/>
          </a:prstGeom>
          <a:solidFill>
            <a:schemeClr val="accent6">
              <a:lumMod val="60000"/>
              <a:lumOff val="40000"/>
            </a:schemeClr>
          </a:solidFill>
          <a:ln>
            <a:solidFill>
              <a:schemeClr val="tx1"/>
            </a:solidFill>
          </a:ln>
        </p:spPr>
        <p:txBody>
          <a:bodyPr wrap="square" rtlCol="0">
            <a:spAutoFit/>
          </a:bodyPr>
          <a:lstStyle/>
          <a:p>
            <a:r>
              <a:rPr lang="en-GB" sz="1200" dirty="0"/>
              <a:t>3. </a:t>
            </a:r>
            <a:r>
              <a:rPr lang="en-GB" sz="1400" dirty="0"/>
              <a:t>Can I do anything about it </a:t>
            </a:r>
            <a:r>
              <a:rPr lang="en-GB" sz="1400" b="1" dirty="0"/>
              <a:t>right now</a:t>
            </a:r>
            <a:r>
              <a:rPr lang="en-GB" sz="1400" dirty="0"/>
              <a:t>?</a:t>
            </a:r>
          </a:p>
        </p:txBody>
      </p:sp>
      <p:sp>
        <p:nvSpPr>
          <p:cNvPr id="11" name="TextBox 10"/>
          <p:cNvSpPr txBox="1"/>
          <p:nvPr/>
        </p:nvSpPr>
        <p:spPr>
          <a:xfrm>
            <a:off x="503699" y="5208918"/>
            <a:ext cx="2774196" cy="677108"/>
          </a:xfrm>
          <a:prstGeom prst="rect">
            <a:avLst/>
          </a:prstGeom>
          <a:solidFill>
            <a:schemeClr val="accent6">
              <a:lumMod val="60000"/>
              <a:lumOff val="40000"/>
            </a:schemeClr>
          </a:solidFill>
          <a:ln>
            <a:solidFill>
              <a:schemeClr val="tx1"/>
            </a:solidFill>
          </a:ln>
        </p:spPr>
        <p:txBody>
          <a:bodyPr wrap="square" rtlCol="0">
            <a:spAutoFit/>
          </a:bodyPr>
          <a:lstStyle/>
          <a:p>
            <a:r>
              <a:rPr lang="en-GB" sz="1400" b="1" dirty="0"/>
              <a:t>Yes</a:t>
            </a:r>
            <a:r>
              <a:rPr lang="en-GB" sz="1400" dirty="0"/>
              <a:t>,</a:t>
            </a:r>
            <a:r>
              <a:rPr lang="en-GB" sz="1400" b="1" dirty="0"/>
              <a:t> </a:t>
            </a:r>
            <a:r>
              <a:rPr lang="en-GB" sz="1400" dirty="0"/>
              <a:t>I can…</a:t>
            </a:r>
          </a:p>
          <a:p>
            <a:r>
              <a:rPr lang="en-GB" sz="1200" dirty="0"/>
              <a:t>____________________________________________________________________</a:t>
            </a:r>
            <a:endParaRPr lang="en-GB" sz="1200" b="1" dirty="0"/>
          </a:p>
        </p:txBody>
      </p:sp>
      <p:sp>
        <p:nvSpPr>
          <p:cNvPr id="12" name="TextBox 11"/>
          <p:cNvSpPr txBox="1"/>
          <p:nvPr/>
        </p:nvSpPr>
        <p:spPr>
          <a:xfrm>
            <a:off x="3882331" y="5261765"/>
            <a:ext cx="2774196" cy="523220"/>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No, I cannot do anything about it in this moment.</a:t>
            </a:r>
          </a:p>
        </p:txBody>
      </p:sp>
      <p:sp>
        <p:nvSpPr>
          <p:cNvPr id="13" name="TextBox 12"/>
          <p:cNvSpPr txBox="1"/>
          <p:nvPr/>
        </p:nvSpPr>
        <p:spPr>
          <a:xfrm>
            <a:off x="4574587" y="6364960"/>
            <a:ext cx="1947620" cy="954107"/>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Make a mind-map or action plan of what I can do in the future to help ease my worry.</a:t>
            </a:r>
          </a:p>
        </p:txBody>
      </p:sp>
      <p:sp>
        <p:nvSpPr>
          <p:cNvPr id="14" name="TextBox 13"/>
          <p:cNvSpPr txBox="1"/>
          <p:nvPr/>
        </p:nvSpPr>
        <p:spPr>
          <a:xfrm>
            <a:off x="4407977" y="8293471"/>
            <a:ext cx="2249836" cy="738664"/>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Do my best to stop worrying by distracting  myself, until I can action my plan.</a:t>
            </a:r>
          </a:p>
        </p:txBody>
      </p:sp>
      <p:sp>
        <p:nvSpPr>
          <p:cNvPr id="15" name="TextBox 14"/>
          <p:cNvSpPr txBox="1"/>
          <p:nvPr/>
        </p:nvSpPr>
        <p:spPr>
          <a:xfrm>
            <a:off x="968640" y="6927477"/>
            <a:ext cx="1813302" cy="307777"/>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Do this now!</a:t>
            </a:r>
          </a:p>
        </p:txBody>
      </p:sp>
      <p:sp>
        <p:nvSpPr>
          <p:cNvPr id="16" name="TextBox 15"/>
          <p:cNvSpPr txBox="1"/>
          <p:nvPr/>
        </p:nvSpPr>
        <p:spPr>
          <a:xfrm>
            <a:off x="786537" y="8232185"/>
            <a:ext cx="1813302" cy="523220"/>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a:t>Stop worrying and distract yourself.</a:t>
            </a:r>
          </a:p>
        </p:txBody>
      </p:sp>
      <p:cxnSp>
        <p:nvCxnSpPr>
          <p:cNvPr id="20" name="Straight Arrow Connector 19"/>
          <p:cNvCxnSpPr/>
          <p:nvPr/>
        </p:nvCxnSpPr>
        <p:spPr>
          <a:xfrm>
            <a:off x="5548397" y="5769050"/>
            <a:ext cx="0" cy="5256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532895" y="7296481"/>
            <a:ext cx="15502" cy="9357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556502" y="2469089"/>
            <a:ext cx="0" cy="6995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327334" y="2469089"/>
            <a:ext cx="0" cy="6995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883044" y="2618699"/>
            <a:ext cx="728419" cy="369332"/>
          </a:xfrm>
          <a:prstGeom prst="rect">
            <a:avLst/>
          </a:prstGeom>
          <a:noFill/>
        </p:spPr>
        <p:txBody>
          <a:bodyPr wrap="square" rtlCol="0">
            <a:spAutoFit/>
          </a:bodyPr>
          <a:lstStyle/>
          <a:p>
            <a:r>
              <a:rPr lang="en-GB" b="1" dirty="0"/>
              <a:t>NO</a:t>
            </a:r>
          </a:p>
        </p:txBody>
      </p:sp>
      <p:sp>
        <p:nvSpPr>
          <p:cNvPr id="51" name="TextBox 50"/>
          <p:cNvSpPr txBox="1"/>
          <p:nvPr/>
        </p:nvSpPr>
        <p:spPr>
          <a:xfrm>
            <a:off x="4556502" y="2600059"/>
            <a:ext cx="728419" cy="369332"/>
          </a:xfrm>
          <a:prstGeom prst="rect">
            <a:avLst/>
          </a:prstGeom>
          <a:noFill/>
        </p:spPr>
        <p:txBody>
          <a:bodyPr wrap="square" rtlCol="0">
            <a:spAutoFit/>
          </a:bodyPr>
          <a:lstStyle/>
          <a:p>
            <a:r>
              <a:rPr lang="en-GB" b="1" dirty="0"/>
              <a:t>YES</a:t>
            </a:r>
          </a:p>
        </p:txBody>
      </p:sp>
      <p:cxnSp>
        <p:nvCxnSpPr>
          <p:cNvPr id="52" name="Straight Arrow Connector 51"/>
          <p:cNvCxnSpPr/>
          <p:nvPr/>
        </p:nvCxnSpPr>
        <p:spPr>
          <a:xfrm>
            <a:off x="5239719" y="4646977"/>
            <a:ext cx="0" cy="5256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875291" y="4639970"/>
            <a:ext cx="0" cy="5256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569421" y="3861462"/>
            <a:ext cx="0" cy="5085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875291" y="5911809"/>
            <a:ext cx="0" cy="9846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864964" y="7204476"/>
            <a:ext cx="0" cy="93350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762536" y="1090518"/>
            <a:ext cx="3675676" cy="800219"/>
          </a:xfrm>
          <a:prstGeom prst="rect">
            <a:avLst/>
          </a:prstGeom>
          <a:noFill/>
        </p:spPr>
        <p:txBody>
          <a:bodyPr wrap="square" rtlCol="0">
            <a:spAutoFit/>
          </a:bodyPr>
          <a:lstStyle/>
          <a:p>
            <a:pPr algn="ctr"/>
            <a:r>
              <a:rPr lang="en-GB" u="sng" dirty="0"/>
              <a:t>Worry Tree</a:t>
            </a:r>
          </a:p>
          <a:p>
            <a:pPr algn="ctr"/>
            <a:endParaRPr lang="en-GB" sz="2800" u="sng" dirty="0"/>
          </a:p>
        </p:txBody>
      </p:sp>
      <p:pic>
        <p:nvPicPr>
          <p:cNvPr id="1029" name="Picture 5" descr="C:\Users\Maria.Langdrige\AppData\Local\Microsoft\Windows\Temporary Internet Files\Content.IE5\E913N55V\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6091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Maria.Langdrige\AppData\Local\Microsoft\Windows\Temporary Internet Files\Content.IE5\EB18I1EQ\blockpage[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6091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0" descr="C:\Users\Maria.Langdrige\AppData\Local\Microsoft\Windows\Temporary Internet Files\Content.IE5\URZJFUDR\14154-illustration-of-a-cartoon-bee-pv[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5888" y="2117588"/>
            <a:ext cx="406490" cy="4064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0" descr="C:\Users\Maria.Langdrige\AppData\Local\Microsoft\Windows\Temporary Internet Files\Content.IE5\URZJFUDR\14154-illustration-of-a-cartoon-bee-pv[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18683" y="3116933"/>
            <a:ext cx="421363" cy="42136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1" descr="C:\Users\Maria.Langdrige\AppData\Local\Microsoft\Windows\Temporary Internet Files\Content.IE5\EB18I1EQ\clipart-butterfly-5[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6091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C:\Users\Maria.Langdrige\AppData\Local\Microsoft\Windows\Temporary Internet Files\Content.IE5\EB18I1EQ\398847-pretty-pink-butterfly_(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94825">
            <a:off x="2062733" y="873542"/>
            <a:ext cx="524042" cy="43858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4" descr="C:\Users\Maria.Langdrige\AppData\Local\Microsoft\Windows\Temporary Internet Files\Content.IE5\EB18I1EQ\398847-pretty-pink-butterfly_(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626752" flipH="1" flipV="1">
            <a:off x="3659348" y="5847773"/>
            <a:ext cx="476961" cy="3991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7" descr="C:\Users\Maria.Langdrige\AppData\Local\Microsoft\Windows\Temporary Internet Files\Content.IE5\UV059V5Z\stock-photo-hummingbird-watercolor-drawing-262084259[1].jpg"/>
          <p:cNvPicPr>
            <a:picLocks noChangeAspect="1" noChangeArrowheads="1"/>
          </p:cNvPicPr>
          <p:nvPr/>
        </p:nvPicPr>
        <p:blipFill rotWithShape="1">
          <a:blip r:embed="rId10">
            <a:extLst>
              <a:ext uri="{28A0092B-C50C-407E-A947-70E740481C1C}">
                <a14:useLocalDpi xmlns:a14="http://schemas.microsoft.com/office/drawing/2010/main" val="0"/>
              </a:ext>
            </a:extLst>
          </a:blip>
          <a:srcRect b="14098"/>
          <a:stretch/>
        </p:blipFill>
        <p:spPr bwMode="auto">
          <a:xfrm rot="1184477" flipH="1">
            <a:off x="2224576" y="6073510"/>
            <a:ext cx="676712" cy="5340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7" descr="C:\Users\Maria.Langdrige\AppData\Local\Microsoft\Windows\Temporary Internet Files\Content.IE5\UV059V5Z\stock-photo-hummingbird-watercolor-drawing-262084259[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4098"/>
          <a:stretch/>
        </p:blipFill>
        <p:spPr bwMode="auto">
          <a:xfrm>
            <a:off x="3792366" y="7897678"/>
            <a:ext cx="518403" cy="41321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B826B57-108D-4BCF-901B-02358DD70D70}"/>
              </a:ext>
            </a:extLst>
          </p:cNvPr>
          <p:cNvSpPr>
            <a:spLocks noGrp="1"/>
          </p:cNvSpPr>
          <p:nvPr>
            <p:ph type="sldNum" sz="quarter" idx="12"/>
          </p:nvPr>
        </p:nvSpPr>
        <p:spPr/>
        <p:txBody>
          <a:bodyPr/>
          <a:lstStyle/>
          <a:p>
            <a:fld id="{0E0EA5D9-FFAC-4864-B705-ADA6735702EB}" type="slidenum">
              <a:rPr lang="en-GB" smtClean="0"/>
              <a:t>13</a:t>
            </a:fld>
            <a:endParaRPr lang="en-GB"/>
          </a:p>
        </p:txBody>
      </p:sp>
      <p:sp>
        <p:nvSpPr>
          <p:cNvPr id="41" name="Slide Number Placeholder 7">
            <a:extLst>
              <a:ext uri="{FF2B5EF4-FFF2-40B4-BE49-F238E27FC236}">
                <a16:creationId xmlns:a16="http://schemas.microsoft.com/office/drawing/2014/main" id="{23FA1EE9-8845-40CF-85A3-FA7EC889286E}"/>
              </a:ext>
            </a:extLst>
          </p:cNvPr>
          <p:cNvSpPr txBox="1">
            <a:spLocks/>
          </p:cNvSpPr>
          <p:nvPr/>
        </p:nvSpPr>
        <p:spPr>
          <a:xfrm>
            <a:off x="4161884" y="984042"/>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13</a:t>
            </a:fld>
            <a:endParaRPr lang="en-GB" dirty="0">
              <a:solidFill>
                <a:schemeClr val="tx1"/>
              </a:solidFill>
            </a:endParaRPr>
          </a:p>
        </p:txBody>
      </p:sp>
      <p:sp>
        <p:nvSpPr>
          <p:cNvPr id="42" name="Oval 41">
            <a:extLst>
              <a:ext uri="{FF2B5EF4-FFF2-40B4-BE49-F238E27FC236}">
                <a16:creationId xmlns:a16="http://schemas.microsoft.com/office/drawing/2014/main" id="{4C02B2A7-EF7C-49B2-9639-797FDB3ACBD6}"/>
              </a:ext>
            </a:extLst>
          </p:cNvPr>
          <p:cNvSpPr/>
          <p:nvPr/>
        </p:nvSpPr>
        <p:spPr>
          <a:xfrm>
            <a:off x="4192648" y="1064796"/>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ooter Placeholder 5">
            <a:extLst>
              <a:ext uri="{FF2B5EF4-FFF2-40B4-BE49-F238E27FC236}">
                <a16:creationId xmlns:a16="http://schemas.microsoft.com/office/drawing/2014/main" id="{4B99650C-A4A8-4954-AF1F-D146BC1813D1}"/>
              </a:ext>
            </a:extLst>
          </p:cNvPr>
          <p:cNvSpPr txBox="1">
            <a:spLocks/>
          </p:cNvSpPr>
          <p:nvPr/>
        </p:nvSpPr>
        <p:spPr>
          <a:xfrm>
            <a:off x="727662" y="11107513"/>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81247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a.Langdrige\AppData\Local\Microsoft\Windows\Temporary Internet Files\Content.IE5\EB18I1EQ\Waves_on_Straddie_beach[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8000"/>
                    </a14:imgEffect>
                    <a14:imgEffect>
                      <a14:brightnessContrast bright="24000"/>
                    </a14:imgEffect>
                  </a14:imgLayer>
                </a14:imgProps>
              </a:ext>
              <a:ext uri="{28A0092B-C50C-407E-A947-70E740481C1C}">
                <a14:useLocalDpi xmlns:a14="http://schemas.microsoft.com/office/drawing/2010/main" val="0"/>
              </a:ext>
            </a:extLst>
          </a:blip>
          <a:srcRect l="11440" r="60744"/>
          <a:stretch/>
        </p:blipFill>
        <p:spPr bwMode="auto">
          <a:xfrm>
            <a:off x="0" y="0"/>
            <a:ext cx="6858000" cy="1194929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8029" y="1472333"/>
            <a:ext cx="6241942" cy="11515241"/>
          </a:xfrm>
        </p:spPr>
        <p:txBody>
          <a:bodyPr>
            <a:normAutofit/>
          </a:bodyPr>
          <a:lstStyle/>
          <a:p>
            <a:pPr marL="0" indent="0" algn="ctr">
              <a:buNone/>
            </a:pPr>
            <a:endParaRPr lang="en-GB" sz="1600" b="1" u="sng" dirty="0"/>
          </a:p>
          <a:p>
            <a:pPr marL="0" indent="0" algn="ctr">
              <a:buNone/>
            </a:pPr>
            <a:endParaRPr lang="en-GB" sz="1600" b="1" u="sng" dirty="0"/>
          </a:p>
          <a:p>
            <a:pPr marL="0" indent="0">
              <a:buNone/>
            </a:pPr>
            <a:r>
              <a:rPr lang="en-GB" sz="1200" i="1" dirty="0"/>
              <a:t>Lay down, or sit comfortably in a quiet room. Use the deep breathing techniques you learnt earlier in this pack, close your eyes and listen to somebody read you the following script. You can also read this script to yourself. You may find it more relaxing to play an audio track of crashing waves on the beach; this can be sourced on YouTube, Spotify, and most other online music platforms.</a:t>
            </a:r>
          </a:p>
          <a:p>
            <a:pPr marL="0" indent="0">
              <a:buNone/>
            </a:pPr>
            <a:endParaRPr lang="en-GB" sz="1200" i="1" dirty="0"/>
          </a:p>
          <a:p>
            <a:pPr marL="0" indent="0">
              <a:buNone/>
            </a:pPr>
            <a:r>
              <a:rPr lang="en-GB" sz="1600" dirty="0"/>
              <a:t>You’re walking down a long wooden stairway to a big, beautiful beach. It is very quiet and stretches off into the distance as far as you can see. As you look down you notice that the sunlight is reflecting off of the golden sand. You step into the sand, it feels warm so you wriggle your toes. You notice the warmth from the sand between your toes and around your feet. You notice the sounds of the waves crashing and chasing you up the shore, the water sparkles like a diamond as it retreats back. The roaring sound of the waves is so soothing that you can just let go of any worries. </a:t>
            </a:r>
          </a:p>
          <a:p>
            <a:pPr marL="0" indent="0">
              <a:buNone/>
            </a:pPr>
            <a:r>
              <a:rPr lang="en-GB" sz="1600" dirty="0"/>
              <a:t>The ocean is a beautiful light blue, with patches of darker sapphire in the deep. As you look at these deep blue areas you notice a small sailboat on the horizon. All of these sights help you to let go of any worries and relax even more.</a:t>
            </a:r>
          </a:p>
          <a:p>
            <a:pPr marL="0" indent="0">
              <a:buNone/>
            </a:pPr>
            <a:r>
              <a:rPr lang="en-GB" sz="1600" dirty="0"/>
              <a:t>As you continue walking along the beach, you become aware of the fresh salty sea air. You look up take a slow deep breath in, and breath out. This breath makes you feel refreshed and relaxed. As you look up you notice two seagulls, the wind gusts and they appear to dance in graceful circles above you. It makes you wonder how it would feel if you could fly under the warm sun. </a:t>
            </a:r>
          </a:p>
          <a:p>
            <a:pPr marL="0" indent="0">
              <a:buNone/>
            </a:pPr>
            <a:r>
              <a:rPr lang="en-GB" sz="1600" dirty="0"/>
              <a:t>You find yourself settling into a deep state of relaxation as you walk further down the beach. You feel the sun wrap its warm arms around you, the warmth relaxes all of your muscles. You notice a beach chair as you walk down the beach, once you reach it you take a seat. Laying back in this comfortable chair makes you reflect on everything you have felt, seen and thought at this beach. You drift into a deeper state of relaxation. </a:t>
            </a:r>
          </a:p>
          <a:p>
            <a:pPr marL="0" indent="0">
              <a:buNone/>
            </a:pPr>
            <a:r>
              <a:rPr lang="en-GB" sz="1600" dirty="0"/>
              <a:t>Now, feeling relaxed and at peace, you slowly rise from the beach chair and step into the warm sand to walk home. As you walk, you remember how relaxing this beach has been, and you know that you can come back to this place anytime you like. You start to climb the wooden stairs and gradually bring yourself back into the room. When you are ready, you can open your eyes.</a:t>
            </a:r>
          </a:p>
        </p:txBody>
      </p:sp>
      <p:sp>
        <p:nvSpPr>
          <p:cNvPr id="4" name="Rectangle 3"/>
          <p:cNvSpPr/>
          <p:nvPr/>
        </p:nvSpPr>
        <p:spPr>
          <a:xfrm>
            <a:off x="1714500" y="950021"/>
            <a:ext cx="3429000" cy="646331"/>
          </a:xfrm>
          <a:prstGeom prst="rect">
            <a:avLst/>
          </a:prstGeom>
        </p:spPr>
        <p:txBody>
          <a:bodyPr>
            <a:spAutoFit/>
          </a:bodyPr>
          <a:lstStyle/>
          <a:p>
            <a:pPr algn="ctr"/>
            <a:r>
              <a:rPr lang="en-GB" u="sng" dirty="0"/>
              <a:t>Guided Visual Imagery Relaxation: The Beach</a:t>
            </a:r>
          </a:p>
        </p:txBody>
      </p:sp>
      <p:sp>
        <p:nvSpPr>
          <p:cNvPr id="11"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271247" y="1565054"/>
            <a:ext cx="315505" cy="378374"/>
          </a:xfrm>
        </p:spPr>
        <p:txBody>
          <a:bodyPr/>
          <a:lstStyle/>
          <a:p>
            <a:fld id="{0E0EA5D9-FFAC-4864-B705-ADA6735702EB}" type="slidenum">
              <a:rPr lang="en-GB" smtClean="0">
                <a:solidFill>
                  <a:schemeClr val="tx1"/>
                </a:solidFill>
              </a:rPr>
              <a:t>14</a:t>
            </a:fld>
            <a:endParaRPr lang="en-GB" dirty="0">
              <a:solidFill>
                <a:schemeClr val="tx1"/>
              </a:solidFill>
            </a:endParaRPr>
          </a:p>
        </p:txBody>
      </p:sp>
      <p:sp>
        <p:nvSpPr>
          <p:cNvPr id="12" name="Oval 11">
            <a:extLst>
              <a:ext uri="{FF2B5EF4-FFF2-40B4-BE49-F238E27FC236}">
                <a16:creationId xmlns:a16="http://schemas.microsoft.com/office/drawing/2014/main" id="{634EC2BD-27E3-4F2C-BE51-F1013A378FEE}"/>
              </a:ext>
            </a:extLst>
          </p:cNvPr>
          <p:cNvSpPr/>
          <p:nvPr/>
        </p:nvSpPr>
        <p:spPr>
          <a:xfrm>
            <a:off x="3260615" y="1596352"/>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5">
            <a:extLst>
              <a:ext uri="{FF2B5EF4-FFF2-40B4-BE49-F238E27FC236}">
                <a16:creationId xmlns:a16="http://schemas.microsoft.com/office/drawing/2014/main" id="{6BCD7689-29EE-4C72-B8F9-0601FFD684F1}"/>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38525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D6FBBAC-2DD7-4732-9E13-FFAAFBF8E0E8}"/>
              </a:ext>
            </a:extLst>
          </p:cNvPr>
          <p:cNvPicPr>
            <a:picLocks noChangeAspect="1"/>
          </p:cNvPicPr>
          <p:nvPr/>
        </p:nvPicPr>
        <p:blipFill rotWithShape="1">
          <a:blip r:embed="rId3">
            <a:extLst>
              <a:ext uri="{28A0092B-C50C-407E-A947-70E740481C1C}">
                <a14:useLocalDpi xmlns:a14="http://schemas.microsoft.com/office/drawing/2010/main" val="0"/>
              </a:ext>
            </a:extLst>
          </a:blip>
          <a:srcRect l="59438" t="9302" r="22405" b="59492"/>
          <a:stretch/>
        </p:blipFill>
        <p:spPr>
          <a:xfrm>
            <a:off x="6120771" y="8210917"/>
            <a:ext cx="650631" cy="638065"/>
          </a:xfrm>
          <a:prstGeom prst="rect">
            <a:avLst/>
          </a:prstGeom>
        </p:spPr>
      </p:pic>
      <p:sp>
        <p:nvSpPr>
          <p:cNvPr id="2" name="Title 1"/>
          <p:cNvSpPr>
            <a:spLocks noGrp="1"/>
          </p:cNvSpPr>
          <p:nvPr>
            <p:ph type="title"/>
          </p:nvPr>
        </p:nvSpPr>
        <p:spPr>
          <a:xfrm>
            <a:off x="1501630" y="990913"/>
            <a:ext cx="3854738" cy="1218597"/>
          </a:xfrm>
        </p:spPr>
        <p:txBody>
          <a:bodyPr>
            <a:normAutofit/>
          </a:bodyPr>
          <a:lstStyle/>
          <a:p>
            <a:pPr algn="ctr"/>
            <a:r>
              <a:rPr lang="en-GB" sz="1800" u="sng" dirty="0"/>
              <a:t>Relaxing Safe Place Imagery</a:t>
            </a:r>
          </a:p>
        </p:txBody>
      </p:sp>
      <p:sp>
        <p:nvSpPr>
          <p:cNvPr id="5" name="Rectangle 4">
            <a:extLst>
              <a:ext uri="{FF2B5EF4-FFF2-40B4-BE49-F238E27FC236}">
                <a16:creationId xmlns:a16="http://schemas.microsoft.com/office/drawing/2014/main" id="{FBED26DE-4981-4E45-A800-A746CF8EE8C4}"/>
              </a:ext>
            </a:extLst>
          </p:cNvPr>
          <p:cNvSpPr/>
          <p:nvPr/>
        </p:nvSpPr>
        <p:spPr>
          <a:xfrm>
            <a:off x="416764" y="1985223"/>
            <a:ext cx="6275698" cy="738664"/>
          </a:xfrm>
          <a:prstGeom prst="rect">
            <a:avLst/>
          </a:prstGeom>
        </p:spPr>
        <p:txBody>
          <a:bodyPr wrap="square">
            <a:spAutoFit/>
          </a:bodyPr>
          <a:lstStyle/>
          <a:p>
            <a:r>
              <a:rPr lang="en-GB" sz="1400" dirty="0"/>
              <a:t>All visualisations can be strengthened by engaging all of your senses in creating your ‘Safe Place’. If you any negative thoughts enter your positive imagery, discard that image and create another one. </a:t>
            </a:r>
          </a:p>
        </p:txBody>
      </p:sp>
      <p:pic>
        <p:nvPicPr>
          <p:cNvPr id="7" name="Picture 6">
            <a:extLst>
              <a:ext uri="{FF2B5EF4-FFF2-40B4-BE49-F238E27FC236}">
                <a16:creationId xmlns:a16="http://schemas.microsoft.com/office/drawing/2014/main" id="{4D6FBBAC-2DD7-4732-9E13-FFAAFBF8E0E8}"/>
              </a:ext>
            </a:extLst>
          </p:cNvPr>
          <p:cNvPicPr>
            <a:picLocks noChangeAspect="1"/>
          </p:cNvPicPr>
          <p:nvPr/>
        </p:nvPicPr>
        <p:blipFill rotWithShape="1">
          <a:blip r:embed="rId3">
            <a:extLst>
              <a:ext uri="{28A0092B-C50C-407E-A947-70E740481C1C}">
                <a14:useLocalDpi xmlns:a14="http://schemas.microsoft.com/office/drawing/2010/main" val="0"/>
              </a:ext>
            </a:extLst>
          </a:blip>
          <a:srcRect l="4276" t="7376" r="2414" b="45961"/>
          <a:stretch/>
        </p:blipFill>
        <p:spPr>
          <a:xfrm>
            <a:off x="2310821" y="2694274"/>
            <a:ext cx="2415789" cy="689354"/>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B0AD61BD-EF08-4278-A7EC-24F2D7671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60" y="3468822"/>
            <a:ext cx="1144929" cy="954108"/>
          </a:xfrm>
          <a:prstGeom prst="rect">
            <a:avLst/>
          </a:prstGeom>
        </p:spPr>
      </p:pic>
      <p:sp>
        <p:nvSpPr>
          <p:cNvPr id="10" name="Rectangle 9">
            <a:extLst>
              <a:ext uri="{FF2B5EF4-FFF2-40B4-BE49-F238E27FC236}">
                <a16:creationId xmlns:a16="http://schemas.microsoft.com/office/drawing/2014/main" id="{700891D4-848B-4BC7-A14E-0C532C9D162E}"/>
              </a:ext>
            </a:extLst>
          </p:cNvPr>
          <p:cNvSpPr/>
          <p:nvPr/>
        </p:nvSpPr>
        <p:spPr>
          <a:xfrm>
            <a:off x="1481557" y="3468821"/>
            <a:ext cx="4850232" cy="954107"/>
          </a:xfrm>
          <a:prstGeom prst="rect">
            <a:avLst/>
          </a:prstGeom>
          <a:solidFill>
            <a:schemeClr val="accent5">
              <a:lumMod val="20000"/>
              <a:lumOff val="80000"/>
            </a:schemeClr>
          </a:solidFill>
        </p:spPr>
        <p:txBody>
          <a:bodyPr wrap="square">
            <a:spAutoFit/>
          </a:bodyPr>
          <a:lstStyle/>
          <a:p>
            <a:r>
              <a:rPr lang="en-GB" sz="1400" dirty="0"/>
              <a:t>Get comfortable in a quiet place where you won’t be disturbed. Sit, or lie, comfortably. Take a few minutes to practice some deep breathing, become aware of any tension in your body, and release it with each breath. </a:t>
            </a:r>
          </a:p>
        </p:txBody>
      </p:sp>
      <p:sp>
        <p:nvSpPr>
          <p:cNvPr id="11" name="Rectangle 10">
            <a:extLst>
              <a:ext uri="{FF2B5EF4-FFF2-40B4-BE49-F238E27FC236}">
                <a16:creationId xmlns:a16="http://schemas.microsoft.com/office/drawing/2014/main" id="{59EB04EC-964B-43C3-A81E-5EB217A47221}"/>
              </a:ext>
            </a:extLst>
          </p:cNvPr>
          <p:cNvSpPr/>
          <p:nvPr/>
        </p:nvSpPr>
        <p:spPr>
          <a:xfrm>
            <a:off x="416764" y="4579926"/>
            <a:ext cx="5915025" cy="954107"/>
          </a:xfrm>
          <a:prstGeom prst="rect">
            <a:avLst/>
          </a:prstGeom>
          <a:solidFill>
            <a:schemeClr val="accent6">
              <a:lumMod val="20000"/>
              <a:lumOff val="80000"/>
            </a:schemeClr>
          </a:solidFill>
        </p:spPr>
        <p:txBody>
          <a:bodyPr wrap="square">
            <a:spAutoFit/>
          </a:bodyPr>
          <a:lstStyle/>
          <a:p>
            <a:r>
              <a:rPr lang="en-GB" sz="1400" dirty="0"/>
              <a:t>Imagine a place where you can feel safe and relaxed. Your safe place can be somewhere you have been on holiday, somewhere you have seen a picture of, or a completely new place you create. Avoid using your home as your safe place. </a:t>
            </a:r>
          </a:p>
        </p:txBody>
      </p:sp>
      <p:pic>
        <p:nvPicPr>
          <p:cNvPr id="12" name="Picture 11">
            <a:extLst>
              <a:ext uri="{FF2B5EF4-FFF2-40B4-BE49-F238E27FC236}">
                <a16:creationId xmlns:a16="http://schemas.microsoft.com/office/drawing/2014/main" id="{47C06206-BE29-4C1C-866E-F49855C4E069}"/>
              </a:ext>
            </a:extLst>
          </p:cNvPr>
          <p:cNvPicPr>
            <a:picLocks noChangeAspect="1"/>
          </p:cNvPicPr>
          <p:nvPr/>
        </p:nvPicPr>
        <p:blipFill rotWithShape="1">
          <a:blip r:embed="rId3">
            <a:extLst>
              <a:ext uri="{28A0092B-C50C-407E-A947-70E740481C1C}">
                <a14:useLocalDpi xmlns:a14="http://schemas.microsoft.com/office/drawing/2010/main" val="0"/>
              </a:ext>
            </a:extLst>
          </a:blip>
          <a:srcRect l="4277" t="7376" r="77730" b="60315"/>
          <a:stretch/>
        </p:blipFill>
        <p:spPr>
          <a:xfrm>
            <a:off x="6061165" y="5605083"/>
            <a:ext cx="644766" cy="660616"/>
          </a:xfrm>
          <a:prstGeom prst="rect">
            <a:avLst/>
          </a:prstGeom>
        </p:spPr>
      </p:pic>
      <p:sp>
        <p:nvSpPr>
          <p:cNvPr id="13" name="Rectangle 12">
            <a:extLst>
              <a:ext uri="{FF2B5EF4-FFF2-40B4-BE49-F238E27FC236}">
                <a16:creationId xmlns:a16="http://schemas.microsoft.com/office/drawing/2014/main" id="{29E80276-7921-4806-BDF9-D47250D7F005}"/>
              </a:ext>
            </a:extLst>
          </p:cNvPr>
          <p:cNvSpPr/>
          <p:nvPr/>
        </p:nvSpPr>
        <p:spPr>
          <a:xfrm>
            <a:off x="402236" y="5684854"/>
            <a:ext cx="5607170" cy="523220"/>
          </a:xfrm>
          <a:prstGeom prst="rect">
            <a:avLst/>
          </a:prstGeom>
          <a:solidFill>
            <a:schemeClr val="accent5">
              <a:lumMod val="20000"/>
              <a:lumOff val="80000"/>
            </a:schemeClr>
          </a:solidFill>
        </p:spPr>
        <p:txBody>
          <a:bodyPr wrap="square">
            <a:spAutoFit/>
          </a:bodyPr>
          <a:lstStyle/>
          <a:p>
            <a:r>
              <a:rPr lang="en-GB" sz="1400" dirty="0"/>
              <a:t>Look around your safe place, pay attention all the colours and shapes around you. Describe what you see aloud.</a:t>
            </a:r>
          </a:p>
        </p:txBody>
      </p:sp>
      <p:pic>
        <p:nvPicPr>
          <p:cNvPr id="14" name="Picture 13">
            <a:extLst>
              <a:ext uri="{FF2B5EF4-FFF2-40B4-BE49-F238E27FC236}">
                <a16:creationId xmlns:a16="http://schemas.microsoft.com/office/drawing/2014/main" id="{5515F91F-C5F4-48E5-B7F0-F5F562D22ABA}"/>
              </a:ext>
            </a:extLst>
          </p:cNvPr>
          <p:cNvPicPr>
            <a:picLocks noChangeAspect="1"/>
          </p:cNvPicPr>
          <p:nvPr/>
        </p:nvPicPr>
        <p:blipFill rotWithShape="1">
          <a:blip r:embed="rId3">
            <a:extLst>
              <a:ext uri="{28A0092B-C50C-407E-A947-70E740481C1C}">
                <a14:useLocalDpi xmlns:a14="http://schemas.microsoft.com/office/drawing/2010/main" val="0"/>
              </a:ext>
            </a:extLst>
          </a:blip>
          <a:srcRect l="22991" t="8067" r="59194" b="56495"/>
          <a:stretch/>
        </p:blipFill>
        <p:spPr>
          <a:xfrm>
            <a:off x="97586" y="6407571"/>
            <a:ext cx="638355" cy="724618"/>
          </a:xfrm>
          <a:prstGeom prst="rect">
            <a:avLst/>
          </a:prstGeom>
        </p:spPr>
      </p:pic>
      <p:sp>
        <p:nvSpPr>
          <p:cNvPr id="15" name="Rectangle 14">
            <a:extLst>
              <a:ext uri="{FF2B5EF4-FFF2-40B4-BE49-F238E27FC236}">
                <a16:creationId xmlns:a16="http://schemas.microsoft.com/office/drawing/2014/main" id="{4CA5351B-CA8F-4A1E-9686-FD7BC253ED19}"/>
              </a:ext>
            </a:extLst>
          </p:cNvPr>
          <p:cNvSpPr/>
          <p:nvPr/>
        </p:nvSpPr>
        <p:spPr>
          <a:xfrm>
            <a:off x="694323" y="6373065"/>
            <a:ext cx="5607169" cy="738664"/>
          </a:xfrm>
          <a:prstGeom prst="rect">
            <a:avLst/>
          </a:prstGeom>
          <a:solidFill>
            <a:schemeClr val="accent6">
              <a:lumMod val="20000"/>
              <a:lumOff val="80000"/>
            </a:schemeClr>
          </a:solidFill>
        </p:spPr>
        <p:txBody>
          <a:bodyPr wrap="square">
            <a:spAutoFit/>
          </a:bodyPr>
          <a:lstStyle/>
          <a:p>
            <a:r>
              <a:rPr lang="en-GB" sz="1400" dirty="0"/>
              <a:t>Now focus on what you can hear. Listen to the sounds far away from you, and those close to you. Perhaps you hear is silence. You may hear the sound of running water, or the crunch of leaves under your feet.</a:t>
            </a:r>
          </a:p>
        </p:txBody>
      </p:sp>
      <p:sp>
        <p:nvSpPr>
          <p:cNvPr id="16" name="Rectangle 15">
            <a:extLst>
              <a:ext uri="{FF2B5EF4-FFF2-40B4-BE49-F238E27FC236}">
                <a16:creationId xmlns:a16="http://schemas.microsoft.com/office/drawing/2014/main" id="{3970623C-F3AA-4619-9030-9EBBA7E20392}"/>
              </a:ext>
            </a:extLst>
          </p:cNvPr>
          <p:cNvSpPr/>
          <p:nvPr/>
        </p:nvSpPr>
        <p:spPr>
          <a:xfrm>
            <a:off x="416765" y="7256821"/>
            <a:ext cx="5592641" cy="738664"/>
          </a:xfrm>
          <a:prstGeom prst="rect">
            <a:avLst/>
          </a:prstGeom>
          <a:solidFill>
            <a:schemeClr val="accent5">
              <a:lumMod val="20000"/>
              <a:lumOff val="80000"/>
            </a:schemeClr>
          </a:solidFill>
        </p:spPr>
        <p:txBody>
          <a:bodyPr wrap="square">
            <a:spAutoFit/>
          </a:bodyPr>
          <a:lstStyle/>
          <a:p>
            <a:r>
              <a:rPr lang="en-GB" sz="1400" dirty="0"/>
              <a:t>Now focus on any skin sensations. Notice the feel of the ground beneath your feet, or whatever is supporting you in this place. Pay attention to the temperature and direction of the wind, and anything else you can feel.</a:t>
            </a:r>
          </a:p>
        </p:txBody>
      </p:sp>
      <p:pic>
        <p:nvPicPr>
          <p:cNvPr id="17" name="Picture 16">
            <a:extLst>
              <a:ext uri="{FF2B5EF4-FFF2-40B4-BE49-F238E27FC236}">
                <a16:creationId xmlns:a16="http://schemas.microsoft.com/office/drawing/2014/main" id="{2F159541-E076-45A1-8DBE-542F12AADD43}"/>
              </a:ext>
            </a:extLst>
          </p:cNvPr>
          <p:cNvPicPr>
            <a:picLocks noChangeAspect="1"/>
          </p:cNvPicPr>
          <p:nvPr/>
        </p:nvPicPr>
        <p:blipFill rotWithShape="1">
          <a:blip r:embed="rId3">
            <a:extLst>
              <a:ext uri="{28A0092B-C50C-407E-A947-70E740481C1C}">
                <a14:useLocalDpi xmlns:a14="http://schemas.microsoft.com/office/drawing/2010/main" val="0"/>
              </a:ext>
            </a:extLst>
          </a:blip>
          <a:srcRect l="79806" t="7376" r="2414" b="58185"/>
          <a:stretch/>
        </p:blipFill>
        <p:spPr>
          <a:xfrm>
            <a:off x="6086187" y="7338057"/>
            <a:ext cx="637107" cy="704158"/>
          </a:xfrm>
          <a:prstGeom prst="rect">
            <a:avLst/>
          </a:prstGeom>
        </p:spPr>
      </p:pic>
      <p:sp>
        <p:nvSpPr>
          <p:cNvPr id="18" name="Rectangle 17">
            <a:extLst>
              <a:ext uri="{FF2B5EF4-FFF2-40B4-BE49-F238E27FC236}">
                <a16:creationId xmlns:a16="http://schemas.microsoft.com/office/drawing/2014/main" id="{304F7C2B-D0B0-404B-A1B0-BF72EC6FFA2F}"/>
              </a:ext>
            </a:extLst>
          </p:cNvPr>
          <p:cNvSpPr/>
          <p:nvPr/>
        </p:nvSpPr>
        <p:spPr>
          <a:xfrm>
            <a:off x="479555" y="8975440"/>
            <a:ext cx="5637466" cy="523220"/>
          </a:xfrm>
          <a:prstGeom prst="rect">
            <a:avLst/>
          </a:prstGeom>
          <a:solidFill>
            <a:schemeClr val="accent5">
              <a:lumMod val="20000"/>
              <a:lumOff val="80000"/>
            </a:schemeClr>
          </a:solidFill>
        </p:spPr>
        <p:txBody>
          <a:bodyPr wrap="square">
            <a:spAutoFit/>
          </a:bodyPr>
          <a:lstStyle/>
          <a:p>
            <a:r>
              <a:rPr lang="en-GB" sz="1400" dirty="0"/>
              <a:t>Pay attention to all of these sensations whilst you spend time relaxing in your safe place.</a:t>
            </a:r>
          </a:p>
        </p:txBody>
      </p:sp>
      <p:pic>
        <p:nvPicPr>
          <p:cNvPr id="19" name="Picture 18">
            <a:extLst>
              <a:ext uri="{FF2B5EF4-FFF2-40B4-BE49-F238E27FC236}">
                <a16:creationId xmlns:a16="http://schemas.microsoft.com/office/drawing/2014/main" id="{A992775D-2F78-4198-B558-91C20189538A}"/>
              </a:ext>
            </a:extLst>
          </p:cNvPr>
          <p:cNvPicPr>
            <a:picLocks noChangeAspect="1"/>
          </p:cNvPicPr>
          <p:nvPr/>
        </p:nvPicPr>
        <p:blipFill rotWithShape="1">
          <a:blip r:embed="rId3">
            <a:extLst>
              <a:ext uri="{28A0092B-C50C-407E-A947-70E740481C1C}">
                <a14:useLocalDpi xmlns:a14="http://schemas.microsoft.com/office/drawing/2010/main" val="0"/>
              </a:ext>
            </a:extLst>
          </a:blip>
          <a:srcRect l="42474" t="7376" r="40841" b="61013"/>
          <a:stretch/>
        </p:blipFill>
        <p:spPr>
          <a:xfrm>
            <a:off x="50542" y="8110174"/>
            <a:ext cx="597878" cy="646331"/>
          </a:xfrm>
          <a:prstGeom prst="rect">
            <a:avLst/>
          </a:prstGeom>
        </p:spPr>
      </p:pic>
      <p:sp>
        <p:nvSpPr>
          <p:cNvPr id="20" name="TextBox 19">
            <a:extLst>
              <a:ext uri="{FF2B5EF4-FFF2-40B4-BE49-F238E27FC236}">
                <a16:creationId xmlns:a16="http://schemas.microsoft.com/office/drawing/2014/main" id="{5061E6A7-7AFD-4A46-875C-6CAF8B8FCAF2}"/>
              </a:ext>
            </a:extLst>
          </p:cNvPr>
          <p:cNvSpPr txBox="1"/>
          <p:nvPr/>
        </p:nvSpPr>
        <p:spPr>
          <a:xfrm>
            <a:off x="620925" y="8140577"/>
            <a:ext cx="5592642" cy="738664"/>
          </a:xfrm>
          <a:prstGeom prst="rect">
            <a:avLst/>
          </a:prstGeom>
          <a:solidFill>
            <a:schemeClr val="accent6">
              <a:lumMod val="20000"/>
              <a:lumOff val="80000"/>
            </a:schemeClr>
          </a:solidFill>
        </p:spPr>
        <p:txBody>
          <a:bodyPr wrap="square" rtlCol="0">
            <a:spAutoFit/>
          </a:bodyPr>
          <a:lstStyle/>
          <a:p>
            <a:r>
              <a:rPr lang="en-GB" sz="1400" dirty="0"/>
              <a:t>Take a deep breath in. Place your hand on your stomach, and imagine a balloon inflating in your stomach. Can you notice any smells there? Maybe you can taste the salty sea air as you inhale?</a:t>
            </a:r>
          </a:p>
        </p:txBody>
      </p:sp>
      <p:sp>
        <p:nvSpPr>
          <p:cNvPr id="22" name="Rectangle 21">
            <a:extLst>
              <a:ext uri="{FF2B5EF4-FFF2-40B4-BE49-F238E27FC236}">
                <a16:creationId xmlns:a16="http://schemas.microsoft.com/office/drawing/2014/main" id="{5E133E41-81C7-491C-8350-D4148A951130}"/>
              </a:ext>
            </a:extLst>
          </p:cNvPr>
          <p:cNvSpPr/>
          <p:nvPr/>
        </p:nvSpPr>
        <p:spPr>
          <a:xfrm>
            <a:off x="735941" y="9599283"/>
            <a:ext cx="5565551" cy="523220"/>
          </a:xfrm>
          <a:prstGeom prst="rect">
            <a:avLst/>
          </a:prstGeom>
          <a:solidFill>
            <a:schemeClr val="accent6">
              <a:lumMod val="20000"/>
              <a:lumOff val="80000"/>
            </a:schemeClr>
          </a:solidFill>
        </p:spPr>
        <p:txBody>
          <a:bodyPr wrap="square">
            <a:spAutoFit/>
          </a:bodyPr>
          <a:lstStyle/>
          <a:p>
            <a:r>
              <a:rPr lang="en-GB" sz="1400" dirty="0"/>
              <a:t>Whilst you’re in your safe place, give it a name that you can use to bring that image back at any time.</a:t>
            </a:r>
          </a:p>
        </p:txBody>
      </p:sp>
      <p:sp>
        <p:nvSpPr>
          <p:cNvPr id="23" name="Rectangle 22">
            <a:extLst>
              <a:ext uri="{FF2B5EF4-FFF2-40B4-BE49-F238E27FC236}">
                <a16:creationId xmlns:a16="http://schemas.microsoft.com/office/drawing/2014/main" id="{E089F652-0216-499B-B493-61082784B6E3}"/>
              </a:ext>
            </a:extLst>
          </p:cNvPr>
          <p:cNvSpPr/>
          <p:nvPr/>
        </p:nvSpPr>
        <p:spPr>
          <a:xfrm>
            <a:off x="479555" y="10267256"/>
            <a:ext cx="5637466" cy="738664"/>
          </a:xfrm>
          <a:prstGeom prst="rect">
            <a:avLst/>
          </a:prstGeom>
          <a:solidFill>
            <a:schemeClr val="accent5">
              <a:lumMod val="20000"/>
              <a:lumOff val="80000"/>
            </a:schemeClr>
          </a:solidFill>
        </p:spPr>
        <p:txBody>
          <a:bodyPr wrap="square">
            <a:spAutoFit/>
          </a:bodyPr>
          <a:lstStyle/>
          <a:p>
            <a:r>
              <a:rPr lang="en-GB" sz="1400" dirty="0"/>
              <a:t>You can choose to stay for a while, enjoying the calmness and tranquillity. You can leave when you are ready by slowly opening your eyes and bringing yourself back to alertness in the present.</a:t>
            </a:r>
          </a:p>
        </p:txBody>
      </p:sp>
      <p:sp>
        <p:nvSpPr>
          <p:cNvPr id="27" name="Slide Number Placeholder 26">
            <a:extLst>
              <a:ext uri="{FF2B5EF4-FFF2-40B4-BE49-F238E27FC236}">
                <a16:creationId xmlns:a16="http://schemas.microsoft.com/office/drawing/2014/main" id="{1D3F8A78-BB8C-4CC8-BD8B-B553B6126E7E}"/>
              </a:ext>
            </a:extLst>
          </p:cNvPr>
          <p:cNvSpPr>
            <a:spLocks noGrp="1"/>
          </p:cNvSpPr>
          <p:nvPr>
            <p:ph type="sldNum" sz="quarter" idx="12"/>
          </p:nvPr>
        </p:nvSpPr>
        <p:spPr>
          <a:xfrm>
            <a:off x="4843463" y="11300181"/>
            <a:ext cx="1543050" cy="649111"/>
          </a:xfrm>
        </p:spPr>
        <p:txBody>
          <a:bodyPr/>
          <a:lstStyle/>
          <a:p>
            <a:fld id="{0E0EA5D9-FFAC-4864-B705-ADA6735702EB}" type="slidenum">
              <a:rPr lang="en-GB" smtClean="0"/>
              <a:t>15</a:t>
            </a:fld>
            <a:endParaRPr lang="en-GB"/>
          </a:p>
        </p:txBody>
      </p:sp>
      <p:sp>
        <p:nvSpPr>
          <p:cNvPr id="24" name="Slide Number Placeholder 7">
            <a:extLst>
              <a:ext uri="{FF2B5EF4-FFF2-40B4-BE49-F238E27FC236}">
                <a16:creationId xmlns:a16="http://schemas.microsoft.com/office/drawing/2014/main" id="{23FA1EE9-8845-40CF-85A3-FA7EC889286E}"/>
              </a:ext>
            </a:extLst>
          </p:cNvPr>
          <p:cNvSpPr txBox="1">
            <a:spLocks/>
          </p:cNvSpPr>
          <p:nvPr/>
        </p:nvSpPr>
        <p:spPr>
          <a:xfrm>
            <a:off x="3270199" y="163373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15</a:t>
            </a:fld>
            <a:endParaRPr lang="en-GB" dirty="0">
              <a:solidFill>
                <a:schemeClr val="tx1"/>
              </a:solidFill>
            </a:endParaRPr>
          </a:p>
        </p:txBody>
      </p:sp>
      <p:sp>
        <p:nvSpPr>
          <p:cNvPr id="25" name="Oval 24">
            <a:extLst>
              <a:ext uri="{FF2B5EF4-FFF2-40B4-BE49-F238E27FC236}">
                <a16:creationId xmlns:a16="http://schemas.microsoft.com/office/drawing/2014/main" id="{4C02B2A7-EF7C-49B2-9639-797FDB3ACBD6}"/>
              </a:ext>
            </a:extLst>
          </p:cNvPr>
          <p:cNvSpPr/>
          <p:nvPr/>
        </p:nvSpPr>
        <p:spPr>
          <a:xfrm>
            <a:off x="3287315" y="171449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ooter Placeholder 5">
            <a:extLst>
              <a:ext uri="{FF2B5EF4-FFF2-40B4-BE49-F238E27FC236}">
                <a16:creationId xmlns:a16="http://schemas.microsoft.com/office/drawing/2014/main" id="{6B7E97C5-C10C-4803-935C-E086762B9806}"/>
              </a:ext>
            </a:extLst>
          </p:cNvPr>
          <p:cNvSpPr txBox="1">
            <a:spLocks/>
          </p:cNvSpPr>
          <p:nvPr/>
        </p:nvSpPr>
        <p:spPr>
          <a:xfrm>
            <a:off x="865906" y="10892525"/>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389382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43" y="1037097"/>
            <a:ext cx="5824373" cy="1661736"/>
          </a:xfrm>
        </p:spPr>
        <p:txBody>
          <a:bodyPr>
            <a:normAutofit/>
          </a:bodyPr>
          <a:lstStyle/>
          <a:p>
            <a:pPr marL="0" indent="0" algn="ctr">
              <a:buNone/>
            </a:pPr>
            <a:r>
              <a:rPr lang="en-GB" sz="1800" u="sng" dirty="0"/>
              <a:t>Develop Coping Thoughts/Positive Self-Talk</a:t>
            </a:r>
          </a:p>
          <a:p>
            <a:pPr marL="0" indent="0" algn="ctr">
              <a:buNone/>
            </a:pPr>
            <a:endParaRPr lang="en-GB" u="sng" dirty="0"/>
          </a:p>
          <a:p>
            <a:pPr marL="0" indent="0" algn="ctr">
              <a:buNone/>
            </a:pPr>
            <a:r>
              <a:rPr lang="en-GB" sz="1400" dirty="0"/>
              <a:t>Positive statement encourage us and help us cope through distressing times. We can act as our own coach by saying these encouraging thigs to ourselves. Some examples include:</a:t>
            </a:r>
          </a:p>
          <a:p>
            <a:pPr marL="0" indent="0">
              <a:buNone/>
            </a:pPr>
            <a:endParaRPr lang="en-GB" dirty="0"/>
          </a:p>
        </p:txBody>
      </p:sp>
      <p:grpSp>
        <p:nvGrpSpPr>
          <p:cNvPr id="21" name="Group 20"/>
          <p:cNvGrpSpPr/>
          <p:nvPr/>
        </p:nvGrpSpPr>
        <p:grpSpPr>
          <a:xfrm>
            <a:off x="928687" y="2476832"/>
            <a:ext cx="5315935" cy="5216271"/>
            <a:chOff x="713390" y="1371950"/>
            <a:chExt cx="5715000" cy="5715000"/>
          </a:xfrm>
        </p:grpSpPr>
        <p:pic>
          <p:nvPicPr>
            <p:cNvPr id="8195" name="Picture 3" descr="C:\Users\Maria.Langdrige\AppData\Local\Microsoft\Windows\Temporary Internet Files\Content.IE5\EB18I1EQ\ZmI9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90" y="137195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79533" y="2358138"/>
              <a:ext cx="3614244" cy="3539430"/>
            </a:xfrm>
            <a:prstGeom prst="rect">
              <a:avLst/>
            </a:prstGeom>
            <a:noFill/>
            <a:ln>
              <a:noFill/>
            </a:ln>
          </p:spPr>
          <p:txBody>
            <a:bodyPr wrap="square">
              <a:spAutoFit/>
            </a:bodyPr>
            <a:lstStyle/>
            <a:p>
              <a:pPr algn="ctr"/>
              <a:r>
                <a:rPr lang="en-GB" sz="1400" dirty="0"/>
                <a:t>“I can do this.”</a:t>
              </a:r>
            </a:p>
            <a:p>
              <a:pPr algn="ctr"/>
              <a:endParaRPr lang="en-GB" sz="1400" dirty="0"/>
            </a:p>
            <a:p>
              <a:pPr algn="ctr"/>
              <a:r>
                <a:rPr lang="en-GB" sz="1400" dirty="0"/>
                <a:t>“I can cope.”</a:t>
              </a:r>
            </a:p>
            <a:p>
              <a:pPr algn="ctr"/>
              <a:endParaRPr lang="en-GB" sz="1400" dirty="0"/>
            </a:p>
            <a:p>
              <a:pPr algn="ctr"/>
              <a:r>
                <a:rPr lang="en-GB" sz="1400" dirty="0"/>
                <a:t>“Keep calm and carry on.”</a:t>
              </a:r>
            </a:p>
            <a:p>
              <a:pPr algn="ctr"/>
              <a:endParaRPr lang="en-GB" sz="1400" dirty="0"/>
            </a:p>
            <a:p>
              <a:pPr algn="ctr"/>
              <a:r>
                <a:rPr lang="en-GB" sz="1400" dirty="0"/>
                <a:t>“Thoughts are just thoughts – they are not necessarily fact.”</a:t>
              </a:r>
            </a:p>
            <a:p>
              <a:pPr algn="ctr"/>
              <a:endParaRPr lang="en-GB" sz="1400" dirty="0"/>
            </a:p>
            <a:p>
              <a:pPr algn="ctr"/>
              <a:r>
                <a:rPr lang="en-GB" sz="1400" dirty="0"/>
                <a:t>“It is okay to feel this way, it is a normal reaction.”</a:t>
              </a:r>
            </a:p>
            <a:p>
              <a:pPr algn="ctr"/>
              <a:endParaRPr lang="en-GB" sz="1400" dirty="0"/>
            </a:p>
            <a:p>
              <a:pPr algn="ctr"/>
              <a:r>
                <a:rPr lang="en-GB" sz="1400" dirty="0"/>
                <a:t>“This is difficult and painful, but it is only temporary.”</a:t>
              </a:r>
            </a:p>
            <a:p>
              <a:pPr algn="ctr"/>
              <a:endParaRPr lang="en-GB" sz="1400" dirty="0"/>
            </a:p>
            <a:p>
              <a:pPr algn="ctr"/>
              <a:r>
                <a:rPr lang="en-GB" sz="1400" dirty="0"/>
                <a:t>“This wont last forever.”</a:t>
              </a:r>
            </a:p>
          </p:txBody>
        </p:sp>
      </p:grpSp>
      <p:sp>
        <p:nvSpPr>
          <p:cNvPr id="20" name="TextBox 19"/>
          <p:cNvSpPr txBox="1"/>
          <p:nvPr/>
        </p:nvSpPr>
        <p:spPr>
          <a:xfrm>
            <a:off x="476416" y="7611215"/>
            <a:ext cx="1301148" cy="307777"/>
          </a:xfrm>
          <a:prstGeom prst="rect">
            <a:avLst/>
          </a:prstGeom>
          <a:noFill/>
        </p:spPr>
        <p:txBody>
          <a:bodyPr wrap="square" rtlCol="0">
            <a:spAutoFit/>
          </a:bodyPr>
          <a:lstStyle/>
          <a:p>
            <a:r>
              <a:rPr lang="en-GB" sz="1400" u="sng" dirty="0"/>
              <a:t>Activity:</a:t>
            </a:r>
          </a:p>
        </p:txBody>
      </p:sp>
      <p:graphicFrame>
        <p:nvGraphicFramePr>
          <p:cNvPr id="5" name="Table 4">
            <a:extLst>
              <a:ext uri="{FF2B5EF4-FFF2-40B4-BE49-F238E27FC236}">
                <a16:creationId xmlns:a16="http://schemas.microsoft.com/office/drawing/2014/main" id="{C715628B-E4B4-42A3-9F12-4BA54329E4D2}"/>
              </a:ext>
            </a:extLst>
          </p:cNvPr>
          <p:cNvGraphicFramePr>
            <a:graphicFrameLocks noGrp="1"/>
          </p:cNvGraphicFramePr>
          <p:nvPr>
            <p:extLst>
              <p:ext uri="{D42A27DB-BD31-4B8C-83A1-F6EECF244321}">
                <p14:modId xmlns:p14="http://schemas.microsoft.com/office/powerpoint/2010/main" val="2112163051"/>
              </p:ext>
            </p:extLst>
          </p:nvPr>
        </p:nvGraphicFramePr>
        <p:xfrm>
          <a:off x="338220" y="7885452"/>
          <a:ext cx="6181560" cy="2773585"/>
        </p:xfrm>
        <a:graphic>
          <a:graphicData uri="http://schemas.openxmlformats.org/drawingml/2006/table">
            <a:tbl>
              <a:tblPr firstRow="1" firstCol="1" bandRow="1">
                <a:tableStyleId>{5C22544A-7EE6-4342-B048-85BDC9FD1C3A}</a:tableStyleId>
              </a:tblPr>
              <a:tblGrid>
                <a:gridCol w="3090780">
                  <a:extLst>
                    <a:ext uri="{9D8B030D-6E8A-4147-A177-3AD203B41FA5}">
                      <a16:colId xmlns:a16="http://schemas.microsoft.com/office/drawing/2014/main" val="411902508"/>
                    </a:ext>
                  </a:extLst>
                </a:gridCol>
                <a:gridCol w="3090780">
                  <a:extLst>
                    <a:ext uri="{9D8B030D-6E8A-4147-A177-3AD203B41FA5}">
                      <a16:colId xmlns:a16="http://schemas.microsoft.com/office/drawing/2014/main" val="666094328"/>
                    </a:ext>
                  </a:extLst>
                </a:gridCol>
              </a:tblGrid>
              <a:tr h="198105">
                <a:tc>
                  <a:txBody>
                    <a:bodyPr/>
                    <a:lstStyle/>
                    <a:p>
                      <a:pPr>
                        <a:lnSpc>
                          <a:spcPct val="107000"/>
                        </a:lnSpc>
                        <a:spcAft>
                          <a:spcPts val="0"/>
                        </a:spcAft>
                      </a:pPr>
                      <a:r>
                        <a:rPr lang="en-GB" sz="1100">
                          <a:solidFill>
                            <a:schemeClr val="tx1"/>
                          </a:solidFill>
                          <a:effectLst/>
                        </a:rPr>
                        <a:t>Situation</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Coping Thought/Positive Statement</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30959817"/>
                  </a:ext>
                </a:extLst>
              </a:tr>
              <a:tr h="819937">
                <a:tc>
                  <a:txBody>
                    <a:bodyPr/>
                    <a:lstStyle/>
                    <a:p>
                      <a:pPr>
                        <a:lnSpc>
                          <a:spcPct val="107000"/>
                        </a:lnSpc>
                        <a:spcAft>
                          <a:spcPts val="0"/>
                        </a:spcAft>
                      </a:pPr>
                      <a:r>
                        <a:rPr lang="en-GB" sz="1100" b="0" dirty="0">
                          <a:solidFill>
                            <a:schemeClr val="tx1"/>
                          </a:solidFill>
                          <a:effectLst/>
                        </a:rPr>
                        <a:t>Example: I have started in a new school. I do not know anybody here yet. I am worried about speaking to new people and making new friends.</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okay, everybody experiences first day nerves. I will make friends soon enough!</a:t>
                      </a:r>
                    </a:p>
                  </a:txBody>
                  <a:tcPr marL="68580" marR="68580" marT="0" marB="0">
                    <a:solidFill>
                      <a:schemeClr val="accent1">
                        <a:lumMod val="20000"/>
                        <a:lumOff val="80000"/>
                      </a:schemeClr>
                    </a:solidFill>
                  </a:tcPr>
                </a:tc>
                <a:extLst>
                  <a:ext uri="{0D108BD9-81ED-4DB2-BD59-A6C34878D82A}">
                    <a16:rowId xmlns:a16="http://schemas.microsoft.com/office/drawing/2014/main" val="1611701848"/>
                  </a:ext>
                </a:extLst>
              </a:tr>
              <a:tr h="405383">
                <a:tc>
                  <a:txBody>
                    <a:bodyPr/>
                    <a:lstStyle/>
                    <a:p>
                      <a:pPr>
                        <a:lnSpc>
                          <a:spcPct val="107000"/>
                        </a:lnSpc>
                        <a:spcAft>
                          <a:spcPts val="0"/>
                        </a:spcAft>
                      </a:pPr>
                      <a:r>
                        <a:rPr lang="en-GB" sz="1100" b="0" dirty="0">
                          <a:solidFill>
                            <a:schemeClr val="tx1"/>
                          </a:solidFill>
                          <a:effectLst/>
                        </a:rPr>
                        <a:t>I have exams in the next couple of weeks, they are really important. I am worried I will miss an exam, or do badly in them.</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2245335"/>
                  </a:ext>
                </a:extLst>
              </a:tr>
              <a:tr h="612659">
                <a:tc>
                  <a:txBody>
                    <a:bodyPr/>
                    <a:lstStyle/>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best friend is has a contagious illness, she wants me to visit her. I have anxiety about becoming unwell.</a:t>
                      </a:r>
                    </a:p>
                  </a:txBody>
                  <a:tcPr marL="68580" marR="68580" marT="0" marB="0">
                    <a:solidFill>
                      <a:schemeClr val="accent1">
                        <a:lumMod val="20000"/>
                        <a:lumOff val="80000"/>
                      </a:schemeClr>
                    </a:solidFill>
                  </a:tcPr>
                </a:tc>
                <a:tc>
                  <a:txBody>
                    <a:bodyPr/>
                    <a:lstStyle/>
                    <a:p>
                      <a:pPr>
                        <a:lnSpc>
                          <a:spcPct val="107000"/>
                        </a:lnSpc>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21075625"/>
                  </a:ext>
                </a:extLst>
              </a:tr>
              <a:tr h="612659">
                <a:tc>
                  <a:txBody>
                    <a:bodyPr/>
                    <a:lstStyle/>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have to talk to my whole class to present a piece of work. I can feel myself getting hot, my heart rate increasing, and my mouth getting dry.</a:t>
                      </a:r>
                    </a:p>
                  </a:txBody>
                  <a:tcPr marL="68580" marR="68580"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513402046"/>
                  </a:ext>
                </a:extLst>
              </a:tr>
            </a:tbl>
          </a:graphicData>
        </a:graphic>
      </p:graphicFrame>
      <p:sp>
        <p:nvSpPr>
          <p:cNvPr id="11"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429918" y="1388958"/>
            <a:ext cx="315505" cy="378374"/>
          </a:xfrm>
        </p:spPr>
        <p:txBody>
          <a:bodyPr/>
          <a:lstStyle/>
          <a:p>
            <a:fld id="{0E0EA5D9-FFAC-4864-B705-ADA6735702EB}" type="slidenum">
              <a:rPr lang="en-GB" smtClean="0">
                <a:solidFill>
                  <a:schemeClr val="tx1"/>
                </a:solidFill>
              </a:rPr>
              <a:t>16</a:t>
            </a:fld>
            <a:endParaRPr lang="en-GB" dirty="0">
              <a:solidFill>
                <a:schemeClr val="tx1"/>
              </a:solidFill>
            </a:endParaRPr>
          </a:p>
        </p:txBody>
      </p:sp>
      <p:sp>
        <p:nvSpPr>
          <p:cNvPr id="12" name="Oval 11">
            <a:extLst>
              <a:ext uri="{FF2B5EF4-FFF2-40B4-BE49-F238E27FC236}">
                <a16:creationId xmlns:a16="http://schemas.microsoft.com/office/drawing/2014/main" id="{634EC2BD-27E3-4F2C-BE51-F1013A378FEE}"/>
              </a:ext>
            </a:extLst>
          </p:cNvPr>
          <p:cNvSpPr/>
          <p:nvPr/>
        </p:nvSpPr>
        <p:spPr>
          <a:xfrm>
            <a:off x="3443567" y="1420256"/>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5">
            <a:extLst>
              <a:ext uri="{FF2B5EF4-FFF2-40B4-BE49-F238E27FC236}">
                <a16:creationId xmlns:a16="http://schemas.microsoft.com/office/drawing/2014/main" id="{10BE81A9-DF06-4F50-A406-F944D5A82941}"/>
              </a:ext>
            </a:extLst>
          </p:cNvPr>
          <p:cNvSpPr txBox="1">
            <a:spLocks/>
          </p:cNvSpPr>
          <p:nvPr/>
        </p:nvSpPr>
        <p:spPr>
          <a:xfrm>
            <a:off x="871817" y="10526830"/>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424273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31" y="1927822"/>
            <a:ext cx="5657862" cy="8267057"/>
          </a:xfrm>
        </p:spPr>
        <p:txBody>
          <a:bodyPr>
            <a:normAutofit fontScale="62500" lnSpcReduction="20000"/>
          </a:bodyPr>
          <a:lstStyle/>
          <a:p>
            <a:pPr marL="0" indent="0" algn="ctr">
              <a:buNone/>
            </a:pPr>
            <a:r>
              <a:rPr lang="en-GB" sz="2900" u="sng" dirty="0"/>
              <a:t>Self-Soothing</a:t>
            </a:r>
          </a:p>
          <a:p>
            <a:pPr marL="0" indent="0" algn="ctr">
              <a:buNone/>
            </a:pPr>
            <a:endParaRPr lang="en-GB" sz="2300" u="sng" dirty="0"/>
          </a:p>
          <a:p>
            <a:pPr marL="0" indent="0" algn="ctr">
              <a:buNone/>
            </a:pPr>
            <a:endParaRPr lang="en-GB" sz="2300" u="sng" dirty="0"/>
          </a:p>
          <a:p>
            <a:pPr marL="0" indent="0" algn="ctr">
              <a:buNone/>
            </a:pPr>
            <a:r>
              <a:rPr lang="en-GB" sz="2300" b="1" dirty="0"/>
              <a:t>5, 4, 3, 2, 1 Grounding Technique</a:t>
            </a:r>
          </a:p>
          <a:p>
            <a:pPr marL="0" indent="0">
              <a:buNone/>
            </a:pPr>
            <a:r>
              <a:rPr lang="en-GB" sz="2300" dirty="0"/>
              <a:t>This approach explores your five senses to help keep you grounded in the present. This is a calming technique that can help you get through periods of anxiety, or headaches. It can be done independently, making it useful for when you are alone.</a:t>
            </a:r>
          </a:p>
          <a:p>
            <a:pPr marL="0" indent="0">
              <a:buNone/>
            </a:pPr>
            <a:endParaRPr lang="en-GB" sz="2300" dirty="0"/>
          </a:p>
          <a:p>
            <a:pPr marL="0" indent="0">
              <a:buNone/>
            </a:pPr>
            <a:r>
              <a:rPr lang="en-GB" sz="2300" dirty="0"/>
              <a:t>Take a deep belly breath to begin. Imagine a balloon in your stomach filling up with air as you breath in. </a:t>
            </a:r>
          </a:p>
          <a:p>
            <a:pPr marL="0" indent="0">
              <a:buNone/>
            </a:pPr>
            <a:endParaRPr lang="en-GB" sz="2300" dirty="0"/>
          </a:p>
          <a:p>
            <a:pPr marL="0" indent="0">
              <a:buNone/>
            </a:pPr>
            <a:r>
              <a:rPr lang="en-GB" sz="2300" b="1" dirty="0"/>
              <a:t>LOOK:</a:t>
            </a:r>
            <a:r>
              <a:rPr lang="en-GB" sz="2300" dirty="0"/>
              <a:t> Look around for </a:t>
            </a:r>
            <a:r>
              <a:rPr lang="en-GB" sz="2300" b="1" u="sng" dirty="0"/>
              <a:t>5</a:t>
            </a:r>
            <a:r>
              <a:rPr lang="en-GB" sz="2300" dirty="0"/>
              <a:t> things that you can see, and say them out loud. For example, you could say, I see the TV, I see the pencil case, I see a vase of flowers. </a:t>
            </a:r>
          </a:p>
          <a:p>
            <a:pPr marL="0" indent="0">
              <a:buNone/>
            </a:pPr>
            <a:endParaRPr lang="en-GB" sz="2300" dirty="0"/>
          </a:p>
          <a:p>
            <a:pPr marL="0" indent="0">
              <a:buNone/>
            </a:pPr>
            <a:r>
              <a:rPr lang="en-GB" sz="2300" b="1" dirty="0"/>
              <a:t>FEEL:</a:t>
            </a:r>
            <a:r>
              <a:rPr lang="en-GB" sz="2300" dirty="0"/>
              <a:t> Pay attention to your body and think of </a:t>
            </a:r>
            <a:r>
              <a:rPr lang="en-GB" sz="2300" b="1" u="sng" dirty="0"/>
              <a:t>4</a:t>
            </a:r>
            <a:r>
              <a:rPr lang="en-GB" sz="2300" dirty="0"/>
              <a:t> things that you can feel, and say them out loud. For example, you could say, I feel my feet warm in my slippers, I feel the grass beneath my feet, or I feel the beanbag I am sitting on.</a:t>
            </a:r>
          </a:p>
          <a:p>
            <a:pPr marL="0" indent="0">
              <a:buNone/>
            </a:pPr>
            <a:endParaRPr lang="en-GB" sz="2300" dirty="0"/>
          </a:p>
          <a:p>
            <a:pPr marL="0" indent="0">
              <a:buNone/>
            </a:pPr>
            <a:r>
              <a:rPr lang="en-GB" sz="2300" b="1" dirty="0"/>
              <a:t>LISTEN: </a:t>
            </a:r>
            <a:r>
              <a:rPr lang="en-GB" sz="2300" dirty="0"/>
              <a:t>Listen for </a:t>
            </a:r>
            <a:r>
              <a:rPr lang="en-GB" sz="2300" b="1" u="sng" dirty="0"/>
              <a:t>3</a:t>
            </a:r>
            <a:r>
              <a:rPr lang="en-GB" sz="2300" dirty="0"/>
              <a:t> sounds. It could be the sound of traffic outside, the sound of typing or the sound of your tummy rumbling. Say the three things out loud.</a:t>
            </a:r>
          </a:p>
          <a:p>
            <a:pPr marL="0" indent="0">
              <a:buNone/>
            </a:pPr>
            <a:endParaRPr lang="en-GB" sz="2300" dirty="0"/>
          </a:p>
          <a:p>
            <a:pPr marL="0" indent="0">
              <a:buNone/>
            </a:pPr>
            <a:r>
              <a:rPr lang="en-GB" sz="2300" b="1" dirty="0"/>
              <a:t>SMELL: </a:t>
            </a:r>
            <a:r>
              <a:rPr lang="en-GB" sz="2300" dirty="0"/>
              <a:t>Say </a:t>
            </a:r>
            <a:r>
              <a:rPr lang="en-GB" sz="2300" b="1" u="sng" dirty="0"/>
              <a:t>2</a:t>
            </a:r>
            <a:r>
              <a:rPr lang="en-GB" sz="2300" dirty="0"/>
              <a:t> things you can smell. If you can, it’s okay to move to another spot and sniff something. If you can’t smell anything at the moment or you can’t move, then name your 2 favourite smells. You may say, I can smell dinner cooking, or I can smell perfume.</a:t>
            </a:r>
          </a:p>
          <a:p>
            <a:pPr marL="0" indent="0">
              <a:buNone/>
            </a:pPr>
            <a:endParaRPr lang="en-GB" sz="2300" dirty="0"/>
          </a:p>
          <a:p>
            <a:pPr marL="0" indent="0">
              <a:buNone/>
            </a:pPr>
            <a:r>
              <a:rPr lang="en-GB" sz="2300" b="1" dirty="0"/>
              <a:t>TASTE:</a:t>
            </a:r>
            <a:r>
              <a:rPr lang="en-GB" sz="2300" dirty="0"/>
              <a:t> Say </a:t>
            </a:r>
            <a:r>
              <a:rPr lang="en-GB" sz="2300" b="1" u="sng" dirty="0"/>
              <a:t>1</a:t>
            </a:r>
            <a:r>
              <a:rPr lang="en-GB" sz="2300" dirty="0"/>
              <a:t> thing you can taste. It may be the toothpaste from brushing your teeth, or sweetness from fruit. If you can’t taste anything, then say your favourite thing to taste.</a:t>
            </a:r>
          </a:p>
          <a:p>
            <a:pPr marL="0" indent="0">
              <a:buNone/>
            </a:pPr>
            <a:endParaRPr lang="en-GB" sz="2300" dirty="0"/>
          </a:p>
          <a:p>
            <a:pPr marL="0" indent="0">
              <a:buNone/>
            </a:pPr>
            <a:r>
              <a:rPr lang="en-GB" sz="2300" dirty="0"/>
              <a:t>Take another deep belly breath to end. </a:t>
            </a:r>
          </a:p>
          <a:p>
            <a:pPr marL="0" indent="0">
              <a:buNone/>
            </a:pPr>
            <a:endParaRPr lang="en-GB" sz="2300" dirty="0"/>
          </a:p>
          <a:p>
            <a:pPr marL="0" indent="0">
              <a:buNone/>
            </a:pPr>
            <a:r>
              <a:rPr lang="en-GB" sz="2300" dirty="0"/>
              <a:t>If you cannot say things out loud, you can say it to yourself in your head.</a:t>
            </a:r>
          </a:p>
          <a:p>
            <a:endParaRPr lang="en-GB" dirty="0"/>
          </a:p>
        </p:txBody>
      </p:sp>
      <p:grpSp>
        <p:nvGrpSpPr>
          <p:cNvPr id="9" name="Group 8">
            <a:extLst>
              <a:ext uri="{FF2B5EF4-FFF2-40B4-BE49-F238E27FC236}">
                <a16:creationId xmlns:a16="http://schemas.microsoft.com/office/drawing/2014/main" id="{12BC1E5E-8859-464D-8E73-304348E860D5}"/>
              </a:ext>
            </a:extLst>
          </p:cNvPr>
          <p:cNvGrpSpPr/>
          <p:nvPr/>
        </p:nvGrpSpPr>
        <p:grpSpPr>
          <a:xfrm>
            <a:off x="6109902" y="4560529"/>
            <a:ext cx="520745" cy="4003458"/>
            <a:chOff x="6143312" y="4933368"/>
            <a:chExt cx="520745" cy="4003458"/>
          </a:xfrm>
        </p:grpSpPr>
        <p:pic>
          <p:nvPicPr>
            <p:cNvPr id="2" name="Picture 1">
              <a:extLst>
                <a:ext uri="{FF2B5EF4-FFF2-40B4-BE49-F238E27FC236}">
                  <a16:creationId xmlns:a16="http://schemas.microsoft.com/office/drawing/2014/main" id="{70E0D1DB-AC01-48CF-8FD1-58948F01B405}"/>
                </a:ext>
              </a:extLst>
            </p:cNvPr>
            <p:cNvPicPr>
              <a:picLocks noChangeAspect="1"/>
            </p:cNvPicPr>
            <p:nvPr/>
          </p:nvPicPr>
          <p:blipFill rotWithShape="1">
            <a:blip r:embed="rId3"/>
            <a:srcRect r="13798" b="9544"/>
            <a:stretch/>
          </p:blipFill>
          <p:spPr>
            <a:xfrm>
              <a:off x="6153461" y="8456160"/>
              <a:ext cx="477553" cy="480666"/>
            </a:xfrm>
            <a:prstGeom prst="rect">
              <a:avLst/>
            </a:prstGeom>
          </p:spPr>
        </p:pic>
        <p:pic>
          <p:nvPicPr>
            <p:cNvPr id="5" name="Picture 4">
              <a:extLst>
                <a:ext uri="{FF2B5EF4-FFF2-40B4-BE49-F238E27FC236}">
                  <a16:creationId xmlns:a16="http://schemas.microsoft.com/office/drawing/2014/main" id="{9F72CC01-1075-40E6-80DB-F2F21181E6E0}"/>
                </a:ext>
              </a:extLst>
            </p:cNvPr>
            <p:cNvPicPr>
              <a:picLocks noChangeAspect="1"/>
            </p:cNvPicPr>
            <p:nvPr/>
          </p:nvPicPr>
          <p:blipFill rotWithShape="1">
            <a:blip r:embed="rId4"/>
            <a:srcRect l="-1656" t="10169" r="11076"/>
            <a:stretch/>
          </p:blipFill>
          <p:spPr>
            <a:xfrm>
              <a:off x="6143312" y="5806936"/>
              <a:ext cx="497850" cy="485902"/>
            </a:xfrm>
            <a:prstGeom prst="rect">
              <a:avLst/>
            </a:prstGeom>
          </p:spPr>
        </p:pic>
        <p:pic>
          <p:nvPicPr>
            <p:cNvPr id="6" name="Picture 5">
              <a:extLst>
                <a:ext uri="{FF2B5EF4-FFF2-40B4-BE49-F238E27FC236}">
                  <a16:creationId xmlns:a16="http://schemas.microsoft.com/office/drawing/2014/main" id="{86C67750-FBCD-46FB-B3F7-4F7C3AA7F53C}"/>
                </a:ext>
              </a:extLst>
            </p:cNvPr>
            <p:cNvPicPr>
              <a:picLocks noChangeAspect="1"/>
            </p:cNvPicPr>
            <p:nvPr/>
          </p:nvPicPr>
          <p:blipFill rotWithShape="1">
            <a:blip r:embed="rId5"/>
            <a:srcRect r="13258" b="12221"/>
            <a:stretch/>
          </p:blipFill>
          <p:spPr>
            <a:xfrm>
              <a:off x="6167102" y="4933368"/>
              <a:ext cx="496614" cy="485320"/>
            </a:xfrm>
            <a:prstGeom prst="rect">
              <a:avLst/>
            </a:prstGeom>
          </p:spPr>
        </p:pic>
        <p:pic>
          <p:nvPicPr>
            <p:cNvPr id="7" name="Picture 6">
              <a:extLst>
                <a:ext uri="{FF2B5EF4-FFF2-40B4-BE49-F238E27FC236}">
                  <a16:creationId xmlns:a16="http://schemas.microsoft.com/office/drawing/2014/main" id="{4F79B66E-A160-4671-AFDF-2985A17F5281}"/>
                </a:ext>
              </a:extLst>
            </p:cNvPr>
            <p:cNvPicPr>
              <a:picLocks noChangeAspect="1"/>
            </p:cNvPicPr>
            <p:nvPr/>
          </p:nvPicPr>
          <p:blipFill rotWithShape="1">
            <a:blip r:embed="rId6"/>
            <a:srcRect b="12221"/>
            <a:stretch/>
          </p:blipFill>
          <p:spPr>
            <a:xfrm>
              <a:off x="6167102" y="6707019"/>
              <a:ext cx="496955" cy="481842"/>
            </a:xfrm>
            <a:prstGeom prst="rect">
              <a:avLst/>
            </a:prstGeom>
          </p:spPr>
        </p:pic>
        <p:pic>
          <p:nvPicPr>
            <p:cNvPr id="8" name="Picture 7">
              <a:extLst>
                <a:ext uri="{FF2B5EF4-FFF2-40B4-BE49-F238E27FC236}">
                  <a16:creationId xmlns:a16="http://schemas.microsoft.com/office/drawing/2014/main" id="{9061E293-3413-4D52-AC5E-0D4DC0F41981}"/>
                </a:ext>
              </a:extLst>
            </p:cNvPr>
            <p:cNvPicPr>
              <a:picLocks noChangeAspect="1"/>
            </p:cNvPicPr>
            <p:nvPr/>
          </p:nvPicPr>
          <p:blipFill rotWithShape="1">
            <a:blip r:embed="rId7"/>
            <a:srcRect l="9471"/>
            <a:stretch/>
          </p:blipFill>
          <p:spPr>
            <a:xfrm>
              <a:off x="6153461" y="7632481"/>
              <a:ext cx="490308" cy="481842"/>
            </a:xfrm>
            <a:prstGeom prst="rect">
              <a:avLst/>
            </a:prstGeom>
          </p:spPr>
        </p:pic>
      </p:grpSp>
      <p:sp>
        <p:nvSpPr>
          <p:cNvPr id="11" name="Slide Number Placeholder 10">
            <a:extLst>
              <a:ext uri="{FF2B5EF4-FFF2-40B4-BE49-F238E27FC236}">
                <a16:creationId xmlns:a16="http://schemas.microsoft.com/office/drawing/2014/main" id="{BCA18091-DEA9-4527-8FD6-812C2104189C}"/>
              </a:ext>
            </a:extLst>
          </p:cNvPr>
          <p:cNvSpPr>
            <a:spLocks noGrp="1"/>
          </p:cNvSpPr>
          <p:nvPr>
            <p:ph type="sldNum" sz="quarter" idx="12"/>
          </p:nvPr>
        </p:nvSpPr>
        <p:spPr/>
        <p:txBody>
          <a:bodyPr/>
          <a:lstStyle/>
          <a:p>
            <a:fld id="{0E0EA5D9-FFAC-4864-B705-ADA6735702EB}" type="slidenum">
              <a:rPr lang="en-GB" smtClean="0"/>
              <a:t>17</a:t>
            </a:fld>
            <a:endParaRPr lang="en-GB"/>
          </a:p>
        </p:txBody>
      </p:sp>
      <p:sp>
        <p:nvSpPr>
          <p:cNvPr id="12" name="Slide Number Placeholder 7">
            <a:extLst>
              <a:ext uri="{FF2B5EF4-FFF2-40B4-BE49-F238E27FC236}">
                <a16:creationId xmlns:a16="http://schemas.microsoft.com/office/drawing/2014/main" id="{23FA1EE9-8845-40CF-85A3-FA7EC889286E}"/>
              </a:ext>
            </a:extLst>
          </p:cNvPr>
          <p:cNvSpPr txBox="1">
            <a:spLocks/>
          </p:cNvSpPr>
          <p:nvPr/>
        </p:nvSpPr>
        <p:spPr>
          <a:xfrm>
            <a:off x="3198491" y="2079025"/>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17</a:t>
            </a:fld>
            <a:endParaRPr lang="en-GB" dirty="0">
              <a:solidFill>
                <a:schemeClr val="tx1"/>
              </a:solidFill>
            </a:endParaRPr>
          </a:p>
        </p:txBody>
      </p:sp>
      <p:sp>
        <p:nvSpPr>
          <p:cNvPr id="13" name="Oval 12">
            <a:extLst>
              <a:ext uri="{FF2B5EF4-FFF2-40B4-BE49-F238E27FC236}">
                <a16:creationId xmlns:a16="http://schemas.microsoft.com/office/drawing/2014/main" id="{4C02B2A7-EF7C-49B2-9639-797FDB3ACBD6}"/>
              </a:ext>
            </a:extLst>
          </p:cNvPr>
          <p:cNvSpPr/>
          <p:nvPr/>
        </p:nvSpPr>
        <p:spPr>
          <a:xfrm>
            <a:off x="3229255" y="2159779"/>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oter Placeholder 5">
            <a:extLst>
              <a:ext uri="{FF2B5EF4-FFF2-40B4-BE49-F238E27FC236}">
                <a16:creationId xmlns:a16="http://schemas.microsoft.com/office/drawing/2014/main" id="{A7737268-6171-4DCA-BE0D-30B24DD7C60A}"/>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92170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706" y="2274515"/>
            <a:ext cx="5915025" cy="7735712"/>
          </a:xfrm>
        </p:spPr>
        <p:txBody>
          <a:bodyPr>
            <a:normAutofit lnSpcReduction="10000"/>
          </a:bodyPr>
          <a:lstStyle/>
          <a:p>
            <a:pPr marL="0" indent="0" algn="ctr">
              <a:buNone/>
            </a:pPr>
            <a:r>
              <a:rPr lang="en-GB" sz="1800" u="sng" dirty="0"/>
              <a:t>Supporting Young Children and Teenagers Suffering From Headaches</a:t>
            </a:r>
          </a:p>
          <a:p>
            <a:pPr marL="0" indent="0" algn="ctr">
              <a:buNone/>
            </a:pPr>
            <a:endParaRPr lang="en-GB" sz="2200" u="sng" dirty="0"/>
          </a:p>
          <a:p>
            <a:pPr marL="0" indent="0">
              <a:buNone/>
            </a:pPr>
            <a:r>
              <a:rPr lang="en-GB" sz="1500" dirty="0"/>
              <a:t>It can be difficult to see a child/teenager in pain. However, as an adult there are ways in which you can help improve their ability to cope with pain:</a:t>
            </a:r>
          </a:p>
          <a:p>
            <a:pPr marL="0" indent="0">
              <a:buNone/>
            </a:pPr>
            <a:endParaRPr lang="en-GB" sz="1500" dirty="0"/>
          </a:p>
          <a:p>
            <a:pPr marL="457200" indent="-457200">
              <a:buAutoNum type="arabicPeriod"/>
            </a:pPr>
            <a:r>
              <a:rPr lang="en-GB" sz="1500" b="1" dirty="0"/>
              <a:t>Reassurance</a:t>
            </a:r>
            <a:r>
              <a:rPr lang="en-GB" sz="1500" dirty="0"/>
              <a:t> – Receiving a diagnosis from a GP means that more information can be provided, and a treatment plan can be formulated. This is reassurance that the child/teenager is experiencing something real, and that healthcare professionals are available for support. </a:t>
            </a:r>
          </a:p>
          <a:p>
            <a:pPr marL="457200" indent="-457200">
              <a:buAutoNum type="arabicPeriod"/>
            </a:pPr>
            <a:r>
              <a:rPr lang="en-GB" sz="1500" b="1" dirty="0"/>
              <a:t>Record </a:t>
            </a:r>
            <a:r>
              <a:rPr lang="en-GB" sz="1500" dirty="0"/>
              <a:t>– It is important to keep a headache diary. This will allow doctors to make a firm diagnosis and determine if any treatments are working. Another benefit of a headache diary is that it helps to identify triggers, patterns, and warning signs of headaches. This can be very helpful to give to schools so they can act quickly and appropriately. Please ask your doctor for a headache diary if you plan to see them again, and think that this would be helpful. </a:t>
            </a:r>
          </a:p>
          <a:p>
            <a:pPr marL="457200" indent="-457200">
              <a:buAutoNum type="arabicPeriod"/>
            </a:pPr>
            <a:r>
              <a:rPr lang="en-GB" sz="1500" b="1" dirty="0"/>
              <a:t>Observation </a:t>
            </a:r>
            <a:r>
              <a:rPr lang="en-GB" sz="1500" dirty="0"/>
              <a:t>– Watch your child/teenager, you may be able to sense when they are about to have a headache attack. You may suspect the onset of an attack by recognising certain warning signs which can occur 2-48 hours prior. These may include fatigue and yawning, muscular pain, a pale complexion (looking ‘washed out’), they are more quiet and irritable than usual, confusion, and food cravings. </a:t>
            </a:r>
          </a:p>
          <a:p>
            <a:pPr marL="457200" indent="-457200">
              <a:buAutoNum type="arabicPeriod"/>
            </a:pPr>
            <a:r>
              <a:rPr lang="en-GB" sz="1500" b="1" dirty="0"/>
              <a:t>Encourage </a:t>
            </a:r>
            <a:r>
              <a:rPr lang="en-GB" sz="1500" dirty="0"/>
              <a:t>– The child/teenager may feel more confident in their ability to cope with their condition if they try to manage it. Your role is to provide positive encouragement that they can cope with, and manage, their headaches, as well as utilise strategies in this pack.</a:t>
            </a:r>
          </a:p>
          <a:p>
            <a:pPr marL="457200" indent="-457200">
              <a:buAutoNum type="arabicPeriod"/>
            </a:pPr>
            <a:r>
              <a:rPr lang="en-GB" sz="1500" b="1" dirty="0"/>
              <a:t>Support </a:t>
            </a:r>
            <a:r>
              <a:rPr lang="en-GB" sz="1500" dirty="0"/>
              <a:t>– Headaches may affect the child/teenager’s ability to complete homework, coursework, and revision. Offering support at home with studies may relieve some of stress, in turn decreasing the chance of reoccurring headaches . Provide this information sheet to their school/college so they can provide extra support where necessary. </a:t>
            </a:r>
            <a:endParaRPr lang="en-GB" sz="1500" b="1" dirty="0"/>
          </a:p>
        </p:txBody>
      </p:sp>
      <p:sp>
        <p:nvSpPr>
          <p:cNvPr id="4" name="Slide Number Placeholder 3">
            <a:extLst>
              <a:ext uri="{FF2B5EF4-FFF2-40B4-BE49-F238E27FC236}">
                <a16:creationId xmlns:a16="http://schemas.microsoft.com/office/drawing/2014/main" id="{26E006D3-2B60-4DF3-BACF-4A110F6CF76F}"/>
              </a:ext>
            </a:extLst>
          </p:cNvPr>
          <p:cNvSpPr>
            <a:spLocks noGrp="1"/>
          </p:cNvSpPr>
          <p:nvPr>
            <p:ph type="sldNum" sz="quarter" idx="12"/>
          </p:nvPr>
        </p:nvSpPr>
        <p:spPr/>
        <p:txBody>
          <a:bodyPr/>
          <a:lstStyle/>
          <a:p>
            <a:fld id="{0E0EA5D9-FFAC-4864-B705-ADA6735702EB}" type="slidenum">
              <a:rPr lang="en-GB" smtClean="0"/>
              <a:t>18</a:t>
            </a:fld>
            <a:endParaRPr lang="en-GB"/>
          </a:p>
        </p:txBody>
      </p:sp>
      <p:sp>
        <p:nvSpPr>
          <p:cNvPr id="5" name="Slide Number Placeholder 7">
            <a:extLst>
              <a:ext uri="{FF2B5EF4-FFF2-40B4-BE49-F238E27FC236}">
                <a16:creationId xmlns:a16="http://schemas.microsoft.com/office/drawing/2014/main" id="{23FA1EE9-8845-40CF-85A3-FA7EC889286E}"/>
              </a:ext>
            </a:extLst>
          </p:cNvPr>
          <p:cNvSpPr txBox="1">
            <a:spLocks/>
          </p:cNvSpPr>
          <p:nvPr/>
        </p:nvSpPr>
        <p:spPr>
          <a:xfrm>
            <a:off x="3198491" y="2747764"/>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18</a:t>
            </a:fld>
            <a:endParaRPr lang="en-GB" dirty="0">
              <a:solidFill>
                <a:schemeClr val="tx1"/>
              </a:solidFill>
            </a:endParaRPr>
          </a:p>
        </p:txBody>
      </p:sp>
      <p:sp>
        <p:nvSpPr>
          <p:cNvPr id="6" name="Oval 5">
            <a:extLst>
              <a:ext uri="{FF2B5EF4-FFF2-40B4-BE49-F238E27FC236}">
                <a16:creationId xmlns:a16="http://schemas.microsoft.com/office/drawing/2014/main" id="{4C02B2A7-EF7C-49B2-9639-797FDB3ACBD6}"/>
              </a:ext>
            </a:extLst>
          </p:cNvPr>
          <p:cNvSpPr/>
          <p:nvPr/>
        </p:nvSpPr>
        <p:spPr>
          <a:xfrm>
            <a:off x="3229255" y="2828518"/>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5">
            <a:extLst>
              <a:ext uri="{FF2B5EF4-FFF2-40B4-BE49-F238E27FC236}">
                <a16:creationId xmlns:a16="http://schemas.microsoft.com/office/drawing/2014/main" id="{48376F84-0E2C-4F50-90D2-7B48428EFD03}"/>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245594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CA64BC-6D46-48EA-AC79-DB02B5FD9936}"/>
              </a:ext>
            </a:extLst>
          </p:cNvPr>
          <p:cNvSpPr/>
          <p:nvPr/>
        </p:nvSpPr>
        <p:spPr>
          <a:xfrm>
            <a:off x="2606658" y="1169815"/>
            <a:ext cx="1604927" cy="646331"/>
          </a:xfrm>
          <a:prstGeom prst="rect">
            <a:avLst/>
          </a:prstGeom>
        </p:spPr>
        <p:txBody>
          <a:bodyPr wrap="none">
            <a:spAutoFit/>
          </a:bodyPr>
          <a:lstStyle/>
          <a:p>
            <a:pPr algn="ctr"/>
            <a:r>
              <a:rPr lang="en-GB" u="sng" dirty="0"/>
              <a:t>Online Support</a:t>
            </a:r>
          </a:p>
          <a:p>
            <a:pPr algn="ctr"/>
            <a:endParaRPr lang="en-GB" b="1" u="sng" dirty="0"/>
          </a:p>
        </p:txBody>
      </p:sp>
      <p:sp>
        <p:nvSpPr>
          <p:cNvPr id="4" name="Rectangle 3">
            <a:extLst>
              <a:ext uri="{FF2B5EF4-FFF2-40B4-BE49-F238E27FC236}">
                <a16:creationId xmlns:a16="http://schemas.microsoft.com/office/drawing/2014/main" id="{134570F7-C080-4794-88D9-44E66D360830}"/>
              </a:ext>
            </a:extLst>
          </p:cNvPr>
          <p:cNvSpPr/>
          <p:nvPr/>
        </p:nvSpPr>
        <p:spPr>
          <a:xfrm>
            <a:off x="1030739" y="1883539"/>
            <a:ext cx="4796522" cy="2031325"/>
          </a:xfrm>
          <a:prstGeom prst="rect">
            <a:avLst/>
          </a:prstGeom>
          <a:solidFill>
            <a:srgbClr val="FFCCFF">
              <a:alpha val="28000"/>
            </a:srgbClr>
          </a:solidFill>
        </p:spPr>
        <p:txBody>
          <a:bodyPr wrap="square">
            <a:spAutoFit/>
          </a:bodyPr>
          <a:lstStyle/>
          <a:p>
            <a:r>
              <a:rPr lang="en-GB" sz="1400" b="1" dirty="0"/>
              <a:t>Apps: </a:t>
            </a:r>
          </a:p>
          <a:p>
            <a:endParaRPr lang="en-GB" sz="1400" b="1" dirty="0"/>
          </a:p>
          <a:p>
            <a:r>
              <a:rPr lang="en-GB" sz="1400" dirty="0"/>
              <a:t>Mindfulness and Sleep:</a:t>
            </a:r>
            <a:r>
              <a:rPr lang="en-US" sz="1400" u="sng" dirty="0">
                <a:hlinkClick r:id="rId3"/>
              </a:rPr>
              <a:t>https://www.smilingmind.com.au/</a:t>
            </a:r>
            <a:endParaRPr lang="en-US" sz="1400" u="sng" dirty="0"/>
          </a:p>
          <a:p>
            <a:endParaRPr lang="en-GB" sz="1400" dirty="0"/>
          </a:p>
          <a:p>
            <a:r>
              <a:rPr lang="en-GB" sz="1400" dirty="0"/>
              <a:t>Meditation and Sleep:</a:t>
            </a:r>
            <a:r>
              <a:rPr lang="en-US" sz="1400" u="sng" dirty="0">
                <a:hlinkClick r:id="rId4"/>
              </a:rPr>
              <a:t>https://www.calm.com/</a:t>
            </a:r>
            <a:endParaRPr lang="en-US" sz="1400" u="sng" dirty="0"/>
          </a:p>
          <a:p>
            <a:endParaRPr lang="en-GB" sz="1400" dirty="0"/>
          </a:p>
          <a:p>
            <a:r>
              <a:rPr lang="en-GB" sz="1400" dirty="0"/>
              <a:t>Meditation: </a:t>
            </a:r>
            <a:r>
              <a:rPr lang="en-US" sz="1400" u="sng" dirty="0">
                <a:hlinkClick r:id="rId5"/>
              </a:rPr>
              <a:t>https://www.headspace.com/kids</a:t>
            </a:r>
            <a:endParaRPr lang="en-US" sz="1400" u="sng" dirty="0"/>
          </a:p>
          <a:p>
            <a:endParaRPr lang="en-GB" sz="1400" dirty="0"/>
          </a:p>
          <a:p>
            <a:r>
              <a:rPr lang="en-GB" sz="1400" dirty="0"/>
              <a:t>Progressive Muscle Relaxation: </a:t>
            </a:r>
            <a:r>
              <a:rPr lang="en-US" sz="1400" u="sng" dirty="0">
                <a:hlinkClick r:id="rId6"/>
              </a:rPr>
              <a:t>https://www.thinkpacifica.com/</a:t>
            </a:r>
            <a:r>
              <a:rPr lang="en-US" sz="1400" u="sng" dirty="0"/>
              <a:t> </a:t>
            </a:r>
          </a:p>
        </p:txBody>
      </p:sp>
      <p:sp>
        <p:nvSpPr>
          <p:cNvPr id="5" name="Rectangle 4">
            <a:extLst>
              <a:ext uri="{FF2B5EF4-FFF2-40B4-BE49-F238E27FC236}">
                <a16:creationId xmlns:a16="http://schemas.microsoft.com/office/drawing/2014/main" id="{D1813AE9-9BF2-4666-9FA9-36D6D6B586D4}"/>
              </a:ext>
            </a:extLst>
          </p:cNvPr>
          <p:cNvSpPr/>
          <p:nvPr/>
        </p:nvSpPr>
        <p:spPr>
          <a:xfrm>
            <a:off x="1028445" y="3983162"/>
            <a:ext cx="4796522" cy="6771084"/>
          </a:xfrm>
          <a:prstGeom prst="rect">
            <a:avLst/>
          </a:prstGeom>
          <a:solidFill>
            <a:srgbClr val="00FFFF">
              <a:alpha val="12000"/>
            </a:srgbClr>
          </a:solidFill>
        </p:spPr>
        <p:txBody>
          <a:bodyPr wrap="square">
            <a:spAutoFit/>
          </a:bodyPr>
          <a:lstStyle/>
          <a:p>
            <a:r>
              <a:rPr lang="en-GB" sz="1400" b="1" dirty="0"/>
              <a:t>Websites:</a:t>
            </a:r>
          </a:p>
          <a:p>
            <a:endParaRPr lang="en-GB" sz="1400" b="1" dirty="0"/>
          </a:p>
          <a:p>
            <a:r>
              <a:rPr lang="en-GB" sz="1400" dirty="0"/>
              <a:t>Resources for Teachers, Parents, Carers, and Children: </a:t>
            </a:r>
            <a:r>
              <a:rPr lang="en-GB" sz="1400" u="sng" dirty="0">
                <a:hlinkClick r:id="rId7"/>
              </a:rPr>
              <a:t>http://www.youngminds.org.uk/</a:t>
            </a:r>
            <a:endParaRPr lang="en-GB" sz="1400" u="sng" dirty="0"/>
          </a:p>
          <a:p>
            <a:endParaRPr lang="en-GB" sz="1400" dirty="0"/>
          </a:p>
          <a:p>
            <a:r>
              <a:rPr lang="en-GB" sz="1400" dirty="0"/>
              <a:t>Free Online Counselling: </a:t>
            </a:r>
            <a:r>
              <a:rPr lang="en-GB" sz="1400" u="sng" dirty="0">
                <a:hlinkClick r:id="rId8"/>
              </a:rPr>
              <a:t>https://www.kooth.com/</a:t>
            </a:r>
            <a:r>
              <a:rPr lang="en-GB" sz="1400" u="sng" dirty="0"/>
              <a:t> </a:t>
            </a:r>
          </a:p>
          <a:p>
            <a:endParaRPr lang="en-GB" sz="1400" dirty="0"/>
          </a:p>
          <a:p>
            <a:r>
              <a:rPr lang="en-GB" sz="1400" dirty="0"/>
              <a:t>Stress and Anxiety: </a:t>
            </a:r>
            <a:r>
              <a:rPr lang="en-GB" sz="1400" u="sng" dirty="0">
                <a:hlinkClick r:id="rId9"/>
              </a:rPr>
              <a:t>https://www.moodcafe.co.uk/for-children-and-young-people/feeling-worried,-frightened,-stressed-or-anxious.aspx</a:t>
            </a:r>
            <a:endParaRPr lang="en-GB" sz="1400" u="sng" dirty="0"/>
          </a:p>
          <a:p>
            <a:endParaRPr lang="en-GB" sz="1400" dirty="0"/>
          </a:p>
          <a:p>
            <a:r>
              <a:rPr lang="en-GB" sz="1400" dirty="0"/>
              <a:t>Anxiety and Depression: </a:t>
            </a:r>
            <a:r>
              <a:rPr lang="en-GB" sz="1400" u="sng" dirty="0">
                <a:hlinkClick r:id="rId10"/>
              </a:rPr>
              <a:t>https://www.nhs.uk/conditions/stress-anxiety-depression/anxiety-in-children/</a:t>
            </a:r>
            <a:endParaRPr lang="en-GB" sz="1400" u="sng" dirty="0"/>
          </a:p>
          <a:p>
            <a:endParaRPr lang="en-GB" sz="1400" u="sng" dirty="0"/>
          </a:p>
          <a:p>
            <a:pPr lvl="0"/>
            <a:r>
              <a:rPr lang="en-GB" sz="1400" dirty="0"/>
              <a:t>Mindful Breathing: </a:t>
            </a:r>
            <a:r>
              <a:rPr lang="en-GB" sz="1400" u="sng" dirty="0">
                <a:hlinkClick r:id="rId11"/>
              </a:rPr>
              <a:t>www.getselfhelp.co.uk/mindfulness.htm</a:t>
            </a:r>
            <a:r>
              <a:rPr lang="en-GB" sz="1400" i="1" dirty="0"/>
              <a:t> </a:t>
            </a:r>
          </a:p>
          <a:p>
            <a:pPr lvl="0"/>
            <a:endParaRPr lang="en-GB" sz="1400" dirty="0"/>
          </a:p>
          <a:p>
            <a:pPr lvl="0"/>
            <a:r>
              <a:rPr lang="en-GB" sz="1400" dirty="0"/>
              <a:t>Mindful Activity: </a:t>
            </a:r>
            <a:r>
              <a:rPr lang="en-GB" sz="1400" u="sng" dirty="0">
                <a:hlinkClick r:id="rId11"/>
              </a:rPr>
              <a:t>www.getselfhelp.co.uk/mindfulness.htm</a:t>
            </a:r>
            <a:r>
              <a:rPr lang="en-GB" sz="1400" i="1" dirty="0"/>
              <a:t> </a:t>
            </a:r>
          </a:p>
          <a:p>
            <a:pPr lvl="0"/>
            <a:endParaRPr lang="en-GB" sz="1400" dirty="0"/>
          </a:p>
          <a:p>
            <a:pPr lvl="0"/>
            <a:r>
              <a:rPr lang="en-GB" sz="1400" dirty="0"/>
              <a:t>Relaxation Techniques: </a:t>
            </a:r>
            <a:r>
              <a:rPr lang="en-GB" sz="1400" u="sng" dirty="0">
                <a:hlinkClick r:id="rId12"/>
              </a:rPr>
              <a:t>www.getselfhelp.co.uk/relax.htm</a:t>
            </a:r>
            <a:r>
              <a:rPr lang="en-GB" sz="1400" dirty="0"/>
              <a:t> </a:t>
            </a:r>
          </a:p>
          <a:p>
            <a:pPr lvl="0"/>
            <a:endParaRPr lang="en-GB" sz="1400" dirty="0"/>
          </a:p>
          <a:p>
            <a:pPr lvl="0"/>
            <a:r>
              <a:rPr lang="en-GB" sz="1400" dirty="0"/>
              <a:t>Relaxing Imagery: </a:t>
            </a:r>
            <a:r>
              <a:rPr lang="en-GB" sz="1400" u="sng" dirty="0">
                <a:hlinkClick r:id="rId13"/>
              </a:rPr>
              <a:t>www.getselfhelp.co.uk/imagery.htm</a:t>
            </a:r>
            <a:r>
              <a:rPr lang="en-GB" sz="1400" dirty="0"/>
              <a:t> </a:t>
            </a:r>
          </a:p>
          <a:p>
            <a:pPr lvl="0"/>
            <a:endParaRPr lang="en-GB" sz="1400" dirty="0"/>
          </a:p>
          <a:p>
            <a:pPr lvl="0"/>
            <a:r>
              <a:rPr lang="en-GB" sz="1400" dirty="0"/>
              <a:t>Thought Distancing: </a:t>
            </a:r>
            <a:r>
              <a:rPr lang="en-GB" sz="1400" u="sng" dirty="0">
                <a:hlinkClick r:id="rId14"/>
              </a:rPr>
              <a:t>www.getselfhelp.co.uk/cbtsetp6.htm</a:t>
            </a:r>
            <a:r>
              <a:rPr lang="en-GB" sz="1400" dirty="0"/>
              <a:t> </a:t>
            </a:r>
          </a:p>
          <a:p>
            <a:pPr lvl="0"/>
            <a:endParaRPr lang="en-GB" sz="1400" dirty="0"/>
          </a:p>
          <a:p>
            <a:pPr lvl="0"/>
            <a:r>
              <a:rPr lang="en-GB" sz="1400" dirty="0"/>
              <a:t>Supporting Sleep: </a:t>
            </a:r>
            <a:r>
              <a:rPr lang="en-GB" sz="1400" u="sng" dirty="0">
                <a:hlinkClick r:id="rId15"/>
              </a:rPr>
              <a:t>www.getselfhelp.co.uk/sleep.htm</a:t>
            </a:r>
            <a:r>
              <a:rPr lang="en-GB" sz="1400" i="1" dirty="0"/>
              <a:t> </a:t>
            </a:r>
          </a:p>
          <a:p>
            <a:pPr lvl="0"/>
            <a:endParaRPr lang="en-GB" sz="1400" dirty="0"/>
          </a:p>
          <a:p>
            <a:pPr lvl="0"/>
            <a:r>
              <a:rPr lang="en-GB" sz="1400" dirty="0"/>
              <a:t>Self Help (Insomnia): </a:t>
            </a:r>
            <a:r>
              <a:rPr lang="en-GB" sz="1400" u="sng" dirty="0">
                <a:hlinkClick r:id="rId16"/>
              </a:rPr>
              <a:t>https://www.getselfhelp.co.uk/sleep.htm</a:t>
            </a:r>
            <a:endParaRPr lang="en-GB" sz="1400" u="sng" dirty="0"/>
          </a:p>
          <a:p>
            <a:pPr lvl="0"/>
            <a:endParaRPr lang="en-GB" sz="1400" u="sng" dirty="0"/>
          </a:p>
          <a:p>
            <a:pPr lvl="0"/>
            <a:r>
              <a:rPr lang="en-GB" sz="1400" dirty="0"/>
              <a:t>Headache Information: </a:t>
            </a:r>
            <a:r>
              <a:rPr lang="en-GB" sz="1400" dirty="0">
                <a:hlinkClick r:id="rId17"/>
              </a:rPr>
              <a:t>https://www.migrainetrust.org/</a:t>
            </a:r>
            <a:endParaRPr lang="en-GB" sz="1400" dirty="0"/>
          </a:p>
          <a:p>
            <a:pPr lvl="0"/>
            <a:endParaRPr lang="en-GB" sz="1400" dirty="0"/>
          </a:p>
          <a:p>
            <a:pPr lvl="0"/>
            <a:r>
              <a:rPr lang="en-GB" sz="1400" dirty="0"/>
              <a:t>Social Anxiety UK: </a:t>
            </a:r>
            <a:r>
              <a:rPr lang="en-GB" sz="1400" dirty="0">
                <a:hlinkClick r:id="rId18"/>
              </a:rPr>
              <a:t>www.social-anxiety.org.uk</a:t>
            </a:r>
            <a:r>
              <a:rPr lang="en-GB" sz="1400" dirty="0"/>
              <a:t> </a:t>
            </a:r>
          </a:p>
        </p:txBody>
      </p:sp>
      <p:sp>
        <p:nvSpPr>
          <p:cNvPr id="8" name="Slide Number Placeholder 7">
            <a:extLst>
              <a:ext uri="{FF2B5EF4-FFF2-40B4-BE49-F238E27FC236}">
                <a16:creationId xmlns:a16="http://schemas.microsoft.com/office/drawing/2014/main" id="{F03A568C-E43A-462E-9591-05A5D08AAB2F}"/>
              </a:ext>
            </a:extLst>
          </p:cNvPr>
          <p:cNvSpPr>
            <a:spLocks noGrp="1"/>
          </p:cNvSpPr>
          <p:nvPr>
            <p:ph type="sldNum" sz="quarter" idx="12"/>
          </p:nvPr>
        </p:nvSpPr>
        <p:spPr/>
        <p:txBody>
          <a:bodyPr/>
          <a:lstStyle/>
          <a:p>
            <a:fld id="{0E0EA5D9-FFAC-4864-B705-ADA6735702EB}" type="slidenum">
              <a:rPr lang="en-GB" smtClean="0"/>
              <a:t>19</a:t>
            </a:fld>
            <a:endParaRPr lang="en-GB"/>
          </a:p>
        </p:txBody>
      </p:sp>
      <p:sp>
        <p:nvSpPr>
          <p:cNvPr id="9" name="Slide Number Placeholder 7">
            <a:extLst>
              <a:ext uri="{FF2B5EF4-FFF2-40B4-BE49-F238E27FC236}">
                <a16:creationId xmlns:a16="http://schemas.microsoft.com/office/drawing/2014/main" id="{23FA1EE9-8845-40CF-85A3-FA7EC889286E}"/>
              </a:ext>
            </a:extLst>
          </p:cNvPr>
          <p:cNvSpPr txBox="1">
            <a:spLocks/>
          </p:cNvSpPr>
          <p:nvPr/>
        </p:nvSpPr>
        <p:spPr>
          <a:xfrm>
            <a:off x="3277821" y="1438388"/>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19</a:t>
            </a:fld>
            <a:endParaRPr lang="en-GB" dirty="0">
              <a:solidFill>
                <a:schemeClr val="tx1"/>
              </a:solidFill>
            </a:endParaRPr>
          </a:p>
        </p:txBody>
      </p:sp>
      <p:sp>
        <p:nvSpPr>
          <p:cNvPr id="10" name="Oval 9">
            <a:extLst>
              <a:ext uri="{FF2B5EF4-FFF2-40B4-BE49-F238E27FC236}">
                <a16:creationId xmlns:a16="http://schemas.microsoft.com/office/drawing/2014/main" id="{4C02B2A7-EF7C-49B2-9639-797FDB3ACBD6}"/>
              </a:ext>
            </a:extLst>
          </p:cNvPr>
          <p:cNvSpPr/>
          <p:nvPr/>
        </p:nvSpPr>
        <p:spPr>
          <a:xfrm>
            <a:off x="3322233" y="1519142"/>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5">
            <a:extLst>
              <a:ext uri="{FF2B5EF4-FFF2-40B4-BE49-F238E27FC236}">
                <a16:creationId xmlns:a16="http://schemas.microsoft.com/office/drawing/2014/main" id="{35B48BB4-D22E-43B5-9C92-D463CC3677C1}"/>
              </a:ext>
            </a:extLst>
          </p:cNvPr>
          <p:cNvSpPr txBox="1">
            <a:spLocks/>
          </p:cNvSpPr>
          <p:nvPr/>
        </p:nvSpPr>
        <p:spPr>
          <a:xfrm>
            <a:off x="837371" y="10702658"/>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67913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957" y="1984314"/>
            <a:ext cx="5915025" cy="7735712"/>
          </a:xfrm>
        </p:spPr>
        <p:txBody>
          <a:bodyPr>
            <a:normAutofit/>
          </a:bodyPr>
          <a:lstStyle/>
          <a:p>
            <a:pPr marL="0" indent="0" algn="ctr">
              <a:buNone/>
            </a:pPr>
            <a:r>
              <a:rPr lang="en-GB" sz="1800" u="sng" dirty="0"/>
              <a:t>Contents</a:t>
            </a:r>
          </a:p>
          <a:p>
            <a:pPr marL="0" indent="0" algn="ctr">
              <a:buNone/>
            </a:pPr>
            <a:endParaRPr lang="en-GB" sz="1800" u="sng" dirty="0"/>
          </a:p>
          <a:p>
            <a:pPr marL="0" indent="0">
              <a:buNone/>
            </a:pPr>
            <a:r>
              <a:rPr lang="en-GB" sz="1800" dirty="0"/>
              <a:t>What Are Headaches?…………………………….…………….See p.3</a:t>
            </a:r>
          </a:p>
          <a:p>
            <a:pPr marL="0" indent="0">
              <a:buNone/>
            </a:pPr>
            <a:endParaRPr lang="en-GB" sz="1800" dirty="0"/>
          </a:p>
          <a:p>
            <a:pPr marL="0" indent="0">
              <a:buNone/>
            </a:pPr>
            <a:r>
              <a:rPr lang="en-GB" sz="1800" dirty="0"/>
              <a:t>The Connections Between the Thoughts, Feelings, and Behaviour………………………………………………………………See p.5</a:t>
            </a:r>
          </a:p>
          <a:p>
            <a:pPr marL="0" indent="0">
              <a:buNone/>
            </a:pPr>
            <a:endParaRPr lang="en-GB" sz="1800" dirty="0"/>
          </a:p>
          <a:p>
            <a:pPr marL="0" indent="0">
              <a:buNone/>
            </a:pPr>
            <a:r>
              <a:rPr lang="en-GB" sz="1800" dirty="0"/>
              <a:t>Physiological Support..…………………………….…………….See p.6</a:t>
            </a:r>
          </a:p>
          <a:p>
            <a:endParaRPr lang="en-GB" sz="1800" dirty="0"/>
          </a:p>
          <a:p>
            <a:pPr marL="0" indent="0">
              <a:buNone/>
            </a:pPr>
            <a:r>
              <a:rPr lang="en-GB" sz="1800" dirty="0"/>
              <a:t>Changing How I Cope With Headaches..….………….…See p.7</a:t>
            </a:r>
          </a:p>
          <a:p>
            <a:pPr marL="0" indent="0">
              <a:buNone/>
            </a:pPr>
            <a:endParaRPr lang="en-GB" sz="1800" dirty="0"/>
          </a:p>
          <a:p>
            <a:pPr marL="0" indent="0">
              <a:buNone/>
            </a:pPr>
            <a:r>
              <a:rPr lang="en-GB" sz="1800" dirty="0"/>
              <a:t>Calming The Body…………………………………….…...………See p.9</a:t>
            </a:r>
          </a:p>
          <a:p>
            <a:pPr marL="0" indent="0">
              <a:buNone/>
            </a:pPr>
            <a:endParaRPr lang="en-GB" sz="1800" dirty="0"/>
          </a:p>
          <a:p>
            <a:pPr marL="0" indent="0">
              <a:buNone/>
            </a:pPr>
            <a:r>
              <a:rPr lang="en-GB" sz="1800" dirty="0"/>
              <a:t>Calming The Mind…………………………………………….…See p.12</a:t>
            </a:r>
          </a:p>
          <a:p>
            <a:pPr marL="0" indent="0">
              <a:buNone/>
            </a:pPr>
            <a:endParaRPr lang="en-GB" sz="1800" dirty="0"/>
          </a:p>
          <a:p>
            <a:pPr marL="0" indent="0">
              <a:buNone/>
            </a:pPr>
            <a:r>
              <a:rPr lang="en-GB" sz="1800" dirty="0"/>
              <a:t>Information For Parents, Carers and Teachers..……See p.18</a:t>
            </a:r>
          </a:p>
          <a:p>
            <a:pPr marL="0" indent="0">
              <a:buNone/>
            </a:pPr>
            <a:endParaRPr lang="en-GB" sz="1800" dirty="0"/>
          </a:p>
          <a:p>
            <a:pPr marL="0" indent="0">
              <a:buNone/>
            </a:pPr>
            <a:r>
              <a:rPr lang="en-GB" sz="1800" dirty="0"/>
              <a:t>Useful Online Resources………………………………………See p.19</a:t>
            </a:r>
          </a:p>
          <a:p>
            <a:endParaRPr lang="en-GB" sz="1800" dirty="0"/>
          </a:p>
          <a:p>
            <a:pPr marL="0" indent="0">
              <a:buNone/>
            </a:pPr>
            <a:r>
              <a:rPr lang="en-GB" sz="1800" dirty="0"/>
              <a:t>Local Support………………………………………………………See p.20</a:t>
            </a:r>
          </a:p>
          <a:p>
            <a:endParaRPr lang="en-GB" dirty="0"/>
          </a:p>
          <a:p>
            <a:endParaRPr lang="en-GB" dirty="0"/>
          </a:p>
        </p:txBody>
      </p:sp>
      <p:sp>
        <p:nvSpPr>
          <p:cNvPr id="4" name="Slide Number Placeholder 3">
            <a:extLst>
              <a:ext uri="{FF2B5EF4-FFF2-40B4-BE49-F238E27FC236}">
                <a16:creationId xmlns:a16="http://schemas.microsoft.com/office/drawing/2014/main" id="{34307DB3-B6E9-4F8E-853A-7BC267D97FEC}"/>
              </a:ext>
            </a:extLst>
          </p:cNvPr>
          <p:cNvSpPr>
            <a:spLocks noGrp="1"/>
          </p:cNvSpPr>
          <p:nvPr>
            <p:ph type="sldNum" sz="quarter" idx="12"/>
          </p:nvPr>
        </p:nvSpPr>
        <p:spPr/>
        <p:txBody>
          <a:bodyPr/>
          <a:lstStyle/>
          <a:p>
            <a:fld id="{0E0EA5D9-FFAC-4864-B705-ADA6735702EB}" type="slidenum">
              <a:rPr lang="en-GB" smtClean="0"/>
              <a:t>2</a:t>
            </a:fld>
            <a:endParaRPr lang="en-GB" dirty="0"/>
          </a:p>
        </p:txBody>
      </p:sp>
      <p:sp>
        <p:nvSpPr>
          <p:cNvPr id="5" name="Slide Number Placeholder 7">
            <a:extLst>
              <a:ext uri="{FF2B5EF4-FFF2-40B4-BE49-F238E27FC236}">
                <a16:creationId xmlns:a16="http://schemas.microsoft.com/office/drawing/2014/main" id="{23FA1EE9-8845-40CF-85A3-FA7EC889286E}"/>
              </a:ext>
            </a:extLst>
          </p:cNvPr>
          <p:cNvSpPr txBox="1">
            <a:spLocks/>
          </p:cNvSpPr>
          <p:nvPr/>
        </p:nvSpPr>
        <p:spPr>
          <a:xfrm>
            <a:off x="3192042" y="2288622"/>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a:t>
            </a:fld>
            <a:endParaRPr lang="en-GB" dirty="0">
              <a:solidFill>
                <a:schemeClr val="tx1"/>
              </a:solidFill>
            </a:endParaRPr>
          </a:p>
        </p:txBody>
      </p:sp>
      <p:sp>
        <p:nvSpPr>
          <p:cNvPr id="6" name="Oval 5">
            <a:extLst>
              <a:ext uri="{FF2B5EF4-FFF2-40B4-BE49-F238E27FC236}">
                <a16:creationId xmlns:a16="http://schemas.microsoft.com/office/drawing/2014/main" id="{4C02B2A7-EF7C-49B2-9639-797FDB3ACBD6}"/>
              </a:ext>
            </a:extLst>
          </p:cNvPr>
          <p:cNvSpPr/>
          <p:nvPr/>
        </p:nvSpPr>
        <p:spPr>
          <a:xfrm>
            <a:off x="3250102" y="2369376"/>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5">
            <a:extLst>
              <a:ext uri="{FF2B5EF4-FFF2-40B4-BE49-F238E27FC236}">
                <a16:creationId xmlns:a16="http://schemas.microsoft.com/office/drawing/2014/main" id="{F1192782-27F9-4E4B-A3D8-1F7F590B4C24}"/>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47317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FE5F-E73C-4BA4-B546-29C03ADD89F1}"/>
              </a:ext>
            </a:extLst>
          </p:cNvPr>
          <p:cNvSpPr>
            <a:spLocks noGrp="1"/>
          </p:cNvSpPr>
          <p:nvPr>
            <p:ph type="title"/>
          </p:nvPr>
        </p:nvSpPr>
        <p:spPr>
          <a:xfrm>
            <a:off x="2093798" y="380915"/>
            <a:ext cx="3164341" cy="1567143"/>
          </a:xfrm>
        </p:spPr>
        <p:txBody>
          <a:bodyPr>
            <a:normAutofit/>
          </a:bodyPr>
          <a:lstStyle/>
          <a:p>
            <a:pPr algn="ctr"/>
            <a:r>
              <a:rPr lang="en-GB" sz="1800" u="sng" dirty="0"/>
              <a:t>Local Support</a:t>
            </a:r>
          </a:p>
        </p:txBody>
      </p:sp>
      <p:sp>
        <p:nvSpPr>
          <p:cNvPr id="4" name="Rectangle 3">
            <a:extLst>
              <a:ext uri="{FF2B5EF4-FFF2-40B4-BE49-F238E27FC236}">
                <a16:creationId xmlns:a16="http://schemas.microsoft.com/office/drawing/2014/main" id="{5A07E63E-951E-461F-8068-30F7F8CE5DE2}"/>
              </a:ext>
            </a:extLst>
          </p:cNvPr>
          <p:cNvSpPr/>
          <p:nvPr/>
        </p:nvSpPr>
        <p:spPr>
          <a:xfrm>
            <a:off x="137928" y="1799203"/>
            <a:ext cx="3367275" cy="3323987"/>
          </a:xfrm>
          <a:prstGeom prst="rect">
            <a:avLst/>
          </a:prstGeom>
          <a:solidFill>
            <a:schemeClr val="accent1">
              <a:alpha val="22000"/>
            </a:schemeClr>
          </a:solidFill>
        </p:spPr>
        <p:txBody>
          <a:bodyPr wrap="square">
            <a:spAutoFit/>
          </a:bodyPr>
          <a:lstStyle/>
          <a:p>
            <a:r>
              <a:rPr lang="en-GB" sz="1400" b="1" dirty="0"/>
              <a:t>No5 </a:t>
            </a:r>
          </a:p>
          <a:p>
            <a:r>
              <a:rPr lang="en-GB" sz="1400" dirty="0"/>
              <a:t>101 Oxford Road,</a:t>
            </a:r>
            <a:br>
              <a:rPr lang="en-GB" sz="1400" dirty="0"/>
            </a:br>
            <a:r>
              <a:rPr lang="en-GB" sz="1400" dirty="0"/>
              <a:t>Reading, Berkshire,</a:t>
            </a:r>
          </a:p>
          <a:p>
            <a:r>
              <a:rPr lang="en-GB" sz="1400" dirty="0"/>
              <a:t>RG1 7UD</a:t>
            </a:r>
          </a:p>
          <a:p>
            <a:endParaRPr lang="en-GB" sz="1400" dirty="0"/>
          </a:p>
          <a:p>
            <a:r>
              <a:rPr lang="en-GB" sz="1400" dirty="0"/>
              <a:t>Counselling phone: 0118 901 5668</a:t>
            </a:r>
          </a:p>
          <a:p>
            <a:endParaRPr lang="en-GB" sz="1400" dirty="0"/>
          </a:p>
          <a:p>
            <a:r>
              <a:rPr lang="en-GB" sz="1400" dirty="0"/>
              <a:t>Admin phone: 0118 901 5649</a:t>
            </a:r>
          </a:p>
          <a:p>
            <a:endParaRPr lang="en-GB" sz="1400" dirty="0"/>
          </a:p>
          <a:p>
            <a:r>
              <a:rPr lang="en-GB" sz="1400" dirty="0"/>
              <a:t>Email: </a:t>
            </a:r>
            <a:r>
              <a:rPr lang="en-GB" sz="1400" dirty="0">
                <a:hlinkClick r:id="rId3"/>
              </a:rPr>
              <a:t>info@no5.org.uk</a:t>
            </a:r>
            <a:endParaRPr lang="en-GB" sz="1400" dirty="0"/>
          </a:p>
          <a:p>
            <a:endParaRPr lang="en-GB" sz="1400" dirty="0"/>
          </a:p>
          <a:p>
            <a:r>
              <a:rPr lang="en-GB" sz="1400" dirty="0"/>
              <a:t>Free, confidential counselling to support children and young people aged 10-25, living in the vicinity.</a:t>
            </a:r>
          </a:p>
          <a:p>
            <a:r>
              <a:rPr lang="en-GB" sz="1400" dirty="0">
                <a:hlinkClick r:id="rId4"/>
              </a:rPr>
              <a:t>https://no5.org.uk/</a:t>
            </a:r>
            <a:r>
              <a:rPr lang="en-GB" sz="1400" dirty="0"/>
              <a:t> </a:t>
            </a:r>
          </a:p>
        </p:txBody>
      </p:sp>
      <p:sp>
        <p:nvSpPr>
          <p:cNvPr id="7" name="TextBox 6">
            <a:extLst>
              <a:ext uri="{FF2B5EF4-FFF2-40B4-BE49-F238E27FC236}">
                <a16:creationId xmlns:a16="http://schemas.microsoft.com/office/drawing/2014/main" id="{CF8ABD3C-C751-42FE-BEFF-E517AE607BC0}"/>
              </a:ext>
            </a:extLst>
          </p:cNvPr>
          <p:cNvSpPr txBox="1"/>
          <p:nvPr/>
        </p:nvSpPr>
        <p:spPr>
          <a:xfrm>
            <a:off x="3555731" y="1799203"/>
            <a:ext cx="3164341" cy="2462213"/>
          </a:xfrm>
          <a:prstGeom prst="rect">
            <a:avLst/>
          </a:prstGeom>
          <a:solidFill>
            <a:schemeClr val="accent2">
              <a:lumMod val="20000"/>
              <a:lumOff val="80000"/>
            </a:schemeClr>
          </a:solidFill>
        </p:spPr>
        <p:txBody>
          <a:bodyPr wrap="square" rtlCol="0">
            <a:spAutoFit/>
          </a:bodyPr>
          <a:lstStyle/>
          <a:p>
            <a:r>
              <a:rPr lang="en-GB" sz="1400" b="1" dirty="0"/>
              <a:t>Youth Enquiry Service (YES)</a:t>
            </a:r>
          </a:p>
          <a:p>
            <a:r>
              <a:rPr lang="en-GB" sz="1400" dirty="0"/>
              <a:t>52 </a:t>
            </a:r>
            <a:r>
              <a:rPr lang="en-GB" sz="1400" dirty="0" err="1"/>
              <a:t>Frogmoor</a:t>
            </a:r>
            <a:r>
              <a:rPr lang="en-GB" sz="1400" dirty="0"/>
              <a:t>, High Wycombe, HP13 5DG</a:t>
            </a:r>
          </a:p>
          <a:p>
            <a:endParaRPr lang="en-GB" sz="1400" dirty="0"/>
          </a:p>
          <a:p>
            <a:r>
              <a:rPr lang="en-GB" sz="1400" dirty="0"/>
              <a:t>Contact number: 01494 437373</a:t>
            </a:r>
          </a:p>
          <a:p>
            <a:r>
              <a:rPr lang="en-GB" sz="1400" dirty="0"/>
              <a:t>	</a:t>
            </a:r>
          </a:p>
          <a:p>
            <a:r>
              <a:rPr lang="en-GB" sz="1400" dirty="0"/>
              <a:t>Email: </a:t>
            </a:r>
            <a:r>
              <a:rPr lang="en-GB" sz="1400" dirty="0">
                <a:hlinkClick r:id="rId5"/>
              </a:rPr>
              <a:t>info@yeswycombe.org</a:t>
            </a:r>
            <a:endParaRPr lang="en-GB" sz="1400" dirty="0"/>
          </a:p>
          <a:p>
            <a:endParaRPr lang="en-GB" sz="1400" dirty="0"/>
          </a:p>
          <a:p>
            <a:r>
              <a:rPr lang="en-GB" sz="1400" dirty="0"/>
              <a:t>Free confidential counselling for young adults aged 13-25, living in the vicinity.</a:t>
            </a:r>
          </a:p>
          <a:p>
            <a:r>
              <a:rPr lang="en-GB" sz="1400" dirty="0">
                <a:hlinkClick r:id="rId6"/>
              </a:rPr>
              <a:t>https://www.yeswycombe.org/</a:t>
            </a:r>
            <a:r>
              <a:rPr lang="en-GB" sz="1400" dirty="0"/>
              <a:t> </a:t>
            </a:r>
          </a:p>
          <a:p>
            <a:endParaRPr lang="en-GB" sz="1400" dirty="0"/>
          </a:p>
        </p:txBody>
      </p:sp>
      <p:sp>
        <p:nvSpPr>
          <p:cNvPr id="8" name="TextBox 7">
            <a:extLst>
              <a:ext uri="{FF2B5EF4-FFF2-40B4-BE49-F238E27FC236}">
                <a16:creationId xmlns:a16="http://schemas.microsoft.com/office/drawing/2014/main" id="{4A3D8076-8283-47DD-AF1D-E72D50CF1785}"/>
              </a:ext>
            </a:extLst>
          </p:cNvPr>
          <p:cNvSpPr txBox="1"/>
          <p:nvPr/>
        </p:nvSpPr>
        <p:spPr>
          <a:xfrm>
            <a:off x="122161" y="5378493"/>
            <a:ext cx="3372041" cy="4001095"/>
          </a:xfrm>
          <a:prstGeom prst="rect">
            <a:avLst/>
          </a:prstGeom>
          <a:solidFill>
            <a:srgbClr val="7030A0">
              <a:alpha val="2000"/>
            </a:srgbClr>
          </a:solidFill>
        </p:spPr>
        <p:txBody>
          <a:bodyPr wrap="square" rtlCol="0">
            <a:spAutoFit/>
          </a:bodyPr>
          <a:lstStyle/>
          <a:p>
            <a:r>
              <a:rPr lang="en-GB" sz="1400" b="1" dirty="0"/>
              <a:t>Number 22</a:t>
            </a:r>
          </a:p>
          <a:p>
            <a:endParaRPr lang="en-GB" sz="1400" dirty="0"/>
          </a:p>
          <a:p>
            <a:r>
              <a:rPr lang="en-GB" sz="1400" u="sng" dirty="0"/>
              <a:t>Where to go:</a:t>
            </a:r>
          </a:p>
          <a:p>
            <a:r>
              <a:rPr lang="en-GB" sz="1400" dirty="0"/>
              <a:t>27 Church St.</a:t>
            </a:r>
          </a:p>
          <a:p>
            <a:r>
              <a:rPr lang="en-GB" sz="1400" dirty="0"/>
              <a:t>Slough, Berkshire</a:t>
            </a:r>
          </a:p>
          <a:p>
            <a:r>
              <a:rPr lang="en-GB" sz="1400" dirty="0"/>
              <a:t>SL1 1PL</a:t>
            </a:r>
          </a:p>
          <a:p>
            <a:endParaRPr lang="en-GB" sz="1400" dirty="0"/>
          </a:p>
          <a:p>
            <a:r>
              <a:rPr lang="en-GB" sz="1400" u="sng" dirty="0"/>
              <a:t>Who to contact:</a:t>
            </a:r>
          </a:p>
          <a:p>
            <a:r>
              <a:rPr lang="en-GB" sz="1400" dirty="0"/>
              <a:t>Telephone (Youth Talk, Windsor): 01753 842444</a:t>
            </a:r>
          </a:p>
          <a:p>
            <a:endParaRPr lang="en-GB" sz="1400" dirty="0"/>
          </a:p>
          <a:p>
            <a:r>
              <a:rPr lang="en-GB" sz="1400" dirty="0"/>
              <a:t>Telephone (Number 22, Maidenhead): 01628 636661</a:t>
            </a:r>
          </a:p>
          <a:p>
            <a:endParaRPr lang="en-GB" sz="1400" dirty="0"/>
          </a:p>
          <a:p>
            <a:r>
              <a:rPr lang="en-GB" sz="1400" dirty="0"/>
              <a:t>Free and confidential counselling for 12-25 year olds, living in the vicinity.</a:t>
            </a:r>
          </a:p>
          <a:p>
            <a:r>
              <a:rPr lang="en-GB" sz="1400" dirty="0">
                <a:hlinkClick r:id="rId7"/>
              </a:rPr>
              <a:t>https://number22.org/</a:t>
            </a:r>
            <a:r>
              <a:rPr lang="en-GB" sz="1400" dirty="0"/>
              <a:t> </a:t>
            </a:r>
          </a:p>
          <a:p>
            <a:endParaRPr lang="en-GB" sz="1400" dirty="0"/>
          </a:p>
        </p:txBody>
      </p:sp>
      <p:sp>
        <p:nvSpPr>
          <p:cNvPr id="10" name="TextBox 9">
            <a:extLst>
              <a:ext uri="{FF2B5EF4-FFF2-40B4-BE49-F238E27FC236}">
                <a16:creationId xmlns:a16="http://schemas.microsoft.com/office/drawing/2014/main" id="{5F0292D0-641D-4A4B-BC2B-C9DBC22A047F}"/>
              </a:ext>
            </a:extLst>
          </p:cNvPr>
          <p:cNvSpPr txBox="1"/>
          <p:nvPr/>
        </p:nvSpPr>
        <p:spPr>
          <a:xfrm>
            <a:off x="137927" y="9265559"/>
            <a:ext cx="2942501" cy="738664"/>
          </a:xfrm>
          <a:prstGeom prst="rect">
            <a:avLst/>
          </a:prstGeom>
          <a:solidFill>
            <a:srgbClr val="FFFF00">
              <a:alpha val="39000"/>
            </a:srgbClr>
          </a:solidFill>
        </p:spPr>
        <p:txBody>
          <a:bodyPr wrap="square" rtlCol="0">
            <a:spAutoFit/>
          </a:bodyPr>
          <a:lstStyle/>
          <a:p>
            <a:r>
              <a:rPr lang="en-GB" sz="1400" dirty="0"/>
              <a:t>Your GP is available to talk to you about any mental health worries, or concerns about headaches.</a:t>
            </a:r>
          </a:p>
        </p:txBody>
      </p:sp>
      <p:sp>
        <p:nvSpPr>
          <p:cNvPr id="11" name="Slide Number Placeholder 7">
            <a:extLst>
              <a:ext uri="{FF2B5EF4-FFF2-40B4-BE49-F238E27FC236}">
                <a16:creationId xmlns:a16="http://schemas.microsoft.com/office/drawing/2014/main" id="{23FA1EE9-8845-40CF-85A3-FA7EC889286E}"/>
              </a:ext>
            </a:extLst>
          </p:cNvPr>
          <p:cNvSpPr txBox="1">
            <a:spLocks/>
          </p:cNvSpPr>
          <p:nvPr/>
        </p:nvSpPr>
        <p:spPr>
          <a:xfrm>
            <a:off x="3467042" y="1283536"/>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20</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3494202" y="1364290"/>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55732" y="7343378"/>
            <a:ext cx="3164342" cy="2893100"/>
          </a:xfrm>
          <a:prstGeom prst="rect">
            <a:avLst/>
          </a:prstGeom>
          <a:solidFill>
            <a:srgbClr val="F385EB">
              <a:alpha val="22000"/>
            </a:srgbClr>
          </a:solidFill>
        </p:spPr>
        <p:txBody>
          <a:bodyPr wrap="square" rtlCol="0">
            <a:spAutoFit/>
          </a:bodyPr>
          <a:lstStyle/>
          <a:p>
            <a:r>
              <a:rPr lang="en-GB" sz="1400" b="1" dirty="0"/>
              <a:t>Youth Concern</a:t>
            </a:r>
          </a:p>
          <a:p>
            <a:r>
              <a:rPr lang="en-GB" sz="1400" dirty="0"/>
              <a:t>The Uptown Coffee Bar, </a:t>
            </a:r>
            <a:r>
              <a:rPr lang="en-GB" sz="1400" dirty="0" err="1"/>
              <a:t>Whitehill</a:t>
            </a:r>
            <a:r>
              <a:rPr lang="en-GB" sz="1400" dirty="0"/>
              <a:t> Lane, Aylesbury, Buckinghamshire, HP19 8FL.</a:t>
            </a:r>
          </a:p>
          <a:p>
            <a:endParaRPr lang="en-GB" sz="1400" dirty="0"/>
          </a:p>
          <a:p>
            <a:r>
              <a:rPr lang="en-GB" sz="1400" dirty="0"/>
              <a:t>Contact number: 01296 431183</a:t>
            </a:r>
          </a:p>
          <a:p>
            <a:endParaRPr lang="en-GB" sz="1400" dirty="0"/>
          </a:p>
          <a:p>
            <a:r>
              <a:rPr lang="en-GB" sz="1400" dirty="0"/>
              <a:t>Email: </a:t>
            </a:r>
            <a:r>
              <a:rPr lang="en-GB" sz="1400" dirty="0">
                <a:hlinkClick r:id="rId8"/>
              </a:rPr>
              <a:t>http://youthconcern.org.uk/</a:t>
            </a:r>
            <a:r>
              <a:rPr lang="en-GB" sz="1400" dirty="0"/>
              <a:t> </a:t>
            </a:r>
          </a:p>
          <a:p>
            <a:endParaRPr lang="en-GB" sz="1400" dirty="0"/>
          </a:p>
          <a:p>
            <a:r>
              <a:rPr lang="en-GB" sz="1400" dirty="0"/>
              <a:t>Free and confidential counselling for young people aged 13-25 living in Aylesbury Vale, Buckinghamshire.</a:t>
            </a:r>
          </a:p>
          <a:p>
            <a:r>
              <a:rPr lang="en-GB" sz="1400" dirty="0">
                <a:hlinkClick r:id="rId9"/>
              </a:rPr>
              <a:t>http://www.youthconcern.org.uk.fluent5.sites.fluent.ltd.uk/</a:t>
            </a:r>
            <a:r>
              <a:rPr lang="en-GB" sz="1400" dirty="0"/>
              <a:t> </a:t>
            </a:r>
          </a:p>
        </p:txBody>
      </p:sp>
      <p:sp>
        <p:nvSpPr>
          <p:cNvPr id="15" name="TextBox 14"/>
          <p:cNvSpPr txBox="1"/>
          <p:nvPr/>
        </p:nvSpPr>
        <p:spPr>
          <a:xfrm>
            <a:off x="3555731" y="4332697"/>
            <a:ext cx="3164341" cy="2893100"/>
          </a:xfrm>
          <a:prstGeom prst="rect">
            <a:avLst/>
          </a:prstGeom>
          <a:solidFill>
            <a:srgbClr val="D1F6FB">
              <a:alpha val="71000"/>
            </a:srgbClr>
          </a:solidFill>
        </p:spPr>
        <p:txBody>
          <a:bodyPr wrap="square" rtlCol="0">
            <a:spAutoFit/>
          </a:bodyPr>
          <a:lstStyle/>
          <a:p>
            <a:r>
              <a:rPr lang="en-GB" sz="1400" b="1" dirty="0"/>
              <a:t>ARC Youth Counselling </a:t>
            </a:r>
          </a:p>
          <a:p>
            <a:r>
              <a:rPr lang="en-GB" sz="1400" dirty="0"/>
              <a:t>35 Reading Road, Wokingham, Berkshire, RG41 1EG.</a:t>
            </a:r>
          </a:p>
          <a:p>
            <a:endParaRPr lang="en-GB" sz="1400" dirty="0"/>
          </a:p>
          <a:p>
            <a:r>
              <a:rPr lang="en-GB" sz="1400" dirty="0"/>
              <a:t>Contact number: 0118 977 6710</a:t>
            </a:r>
          </a:p>
          <a:p>
            <a:endParaRPr lang="en-GB" sz="1400" dirty="0"/>
          </a:p>
          <a:p>
            <a:r>
              <a:rPr lang="en-GB" sz="1400" dirty="0"/>
              <a:t>Email: </a:t>
            </a:r>
            <a:r>
              <a:rPr lang="en-GB" sz="1400" dirty="0">
                <a:hlinkClick r:id="rId10"/>
              </a:rPr>
              <a:t>coordinator@arcweb.org.uk</a:t>
            </a:r>
            <a:endParaRPr lang="en-GB" sz="1400" dirty="0"/>
          </a:p>
          <a:p>
            <a:r>
              <a:rPr lang="en-GB" sz="1400" dirty="0">
                <a:hlinkClick r:id="rId11"/>
              </a:rPr>
              <a:t>counsellor@arcweb.org.uk</a:t>
            </a:r>
            <a:r>
              <a:rPr lang="en-GB" sz="1400" dirty="0"/>
              <a:t> </a:t>
            </a:r>
          </a:p>
          <a:p>
            <a:endParaRPr lang="en-GB" sz="1400" dirty="0"/>
          </a:p>
          <a:p>
            <a:r>
              <a:rPr lang="en-GB" sz="1400" dirty="0"/>
              <a:t>Free and confidential counselling for those up to the age of 18, living in Wokingham.</a:t>
            </a:r>
          </a:p>
          <a:p>
            <a:r>
              <a:rPr lang="en-GB" sz="1400" dirty="0">
                <a:hlinkClick r:id="rId12"/>
              </a:rPr>
              <a:t>https://arcweb.org.uk/</a:t>
            </a:r>
            <a:r>
              <a:rPr lang="en-GB" sz="1400" dirty="0"/>
              <a:t> </a:t>
            </a:r>
          </a:p>
        </p:txBody>
      </p:sp>
      <p:sp>
        <p:nvSpPr>
          <p:cNvPr id="16" name="Footer Placeholder 5">
            <a:extLst>
              <a:ext uri="{FF2B5EF4-FFF2-40B4-BE49-F238E27FC236}">
                <a16:creationId xmlns:a16="http://schemas.microsoft.com/office/drawing/2014/main" id="{B77A0C91-F7F4-4E33-BE8A-89A5D0FBC38E}"/>
              </a:ext>
            </a:extLst>
          </p:cNvPr>
          <p:cNvSpPr txBox="1">
            <a:spLocks/>
          </p:cNvSpPr>
          <p:nvPr/>
        </p:nvSpPr>
        <p:spPr>
          <a:xfrm>
            <a:off x="857250" y="10846501"/>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03641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0612" y="1182189"/>
            <a:ext cx="2554014" cy="369332"/>
          </a:xfrm>
          <a:prstGeom prst="rect">
            <a:avLst/>
          </a:prstGeom>
          <a:noFill/>
        </p:spPr>
        <p:txBody>
          <a:bodyPr wrap="square" rtlCol="0">
            <a:spAutoFit/>
          </a:bodyPr>
          <a:lstStyle/>
          <a:p>
            <a:pPr algn="ctr"/>
            <a:r>
              <a:rPr lang="en-GB" u="sng" dirty="0"/>
              <a:t>What Are Headaches?</a:t>
            </a:r>
          </a:p>
        </p:txBody>
      </p:sp>
      <p:sp>
        <p:nvSpPr>
          <p:cNvPr id="6" name="Rectangle 5"/>
          <p:cNvSpPr/>
          <p:nvPr/>
        </p:nvSpPr>
        <p:spPr>
          <a:xfrm>
            <a:off x="802077" y="1957722"/>
            <a:ext cx="3470378" cy="3354765"/>
          </a:xfrm>
          <a:prstGeom prst="rect">
            <a:avLst/>
          </a:prstGeom>
          <a:noFill/>
        </p:spPr>
        <p:txBody>
          <a:bodyPr wrap="square">
            <a:spAutoFit/>
          </a:bodyPr>
          <a:lstStyle/>
          <a:p>
            <a:r>
              <a:rPr lang="en-GB" sz="1600" b="1" dirty="0">
                <a:latin typeface="Calibri" panose="020F0502020204030204" pitchFamily="34" charset="0"/>
                <a:cs typeface="Times New Roman" panose="02020603050405020304" pitchFamily="18" charset="0"/>
              </a:rPr>
              <a:t>Tension Headaches</a:t>
            </a:r>
          </a:p>
          <a:p>
            <a:r>
              <a:rPr lang="en-GB" sz="1400" dirty="0">
                <a:latin typeface="Calibri" panose="020F0502020204030204" pitchFamily="34" charset="0"/>
                <a:cs typeface="Times New Roman" panose="02020603050405020304" pitchFamily="18" charset="0"/>
              </a:rPr>
              <a:t>This is the most common type of headache, and occurs more in teenagers and adults, especially women. It can feel like a constant ache affecting both sides of the head. This is typically accompanied with the neck muscles tightening and pressure behind the eyes. These symptoms usually last less than 15 days out of a single month and the cause is unknown. </a:t>
            </a:r>
          </a:p>
          <a:p>
            <a:r>
              <a:rPr lang="en-GB" sz="1400" dirty="0">
                <a:latin typeface="Calibri" panose="020F0502020204030204" pitchFamily="34" charset="0"/>
                <a:cs typeface="Times New Roman" panose="02020603050405020304" pitchFamily="18" charset="0"/>
              </a:rPr>
              <a:t>Tension headaches can be caused by cold or flu, stress,  skipping meals, and dehydration. Some females experience headaches  as a symptom of the drop in oestrogen levels just before their periods. </a:t>
            </a:r>
          </a:p>
        </p:txBody>
      </p:sp>
      <p:sp>
        <p:nvSpPr>
          <p:cNvPr id="8" name="Rectangle 7"/>
          <p:cNvSpPr/>
          <p:nvPr/>
        </p:nvSpPr>
        <p:spPr>
          <a:xfrm>
            <a:off x="3209594" y="6218852"/>
            <a:ext cx="3468413" cy="4647426"/>
          </a:xfrm>
          <a:prstGeom prst="rect">
            <a:avLst/>
          </a:prstGeom>
        </p:spPr>
        <p:txBody>
          <a:bodyPr wrap="square">
            <a:spAutoFit/>
          </a:bodyPr>
          <a:lstStyle/>
          <a:p>
            <a:r>
              <a:rPr lang="en-GB" sz="1600" b="1" dirty="0">
                <a:latin typeface="Calibri" panose="020F0502020204030204" pitchFamily="34" charset="0"/>
                <a:cs typeface="Times New Roman" panose="02020603050405020304" pitchFamily="18" charset="0"/>
              </a:rPr>
              <a:t>Cluster Headaches</a:t>
            </a:r>
          </a:p>
          <a:p>
            <a:r>
              <a:rPr lang="en-GB" sz="1400" dirty="0">
                <a:latin typeface="Calibri" panose="020F0502020204030204" pitchFamily="34" charset="0"/>
                <a:cs typeface="Times New Roman" panose="02020603050405020304" pitchFamily="18" charset="0"/>
              </a:rPr>
              <a:t>Cluster headaches are severe attacks of pain over one side of the head, often felt around the eye. These headaches are more common in men and typically occur in adulthood. They begin very quickly, and unlike some migraines, have no warning. The pain has been described as a sharp, burning or piercing sensation on one side of the head, around the eye temple and/or face. These attacks can make you feel agitated, anxious and stressed. Cluster headaches are sometimes accompanied by a red watery eye, swelling of one eyelid, constriction of one pupil, sweating and a blocked or runny nostril. </a:t>
            </a:r>
          </a:p>
          <a:p>
            <a:r>
              <a:rPr lang="en-GB" sz="1400" dirty="0">
                <a:latin typeface="Calibri" panose="020F0502020204030204" pitchFamily="34" charset="0"/>
                <a:cs typeface="Times New Roman" panose="02020603050405020304" pitchFamily="18" charset="0"/>
              </a:rPr>
              <a:t>The causes of cluster headaches is still unclear, some research suggests a genetic component, sensory triggers and smoking, whereas others suggest the cause lies in brain activity levels. </a:t>
            </a:r>
          </a:p>
        </p:txBody>
      </p:sp>
      <p:grpSp>
        <p:nvGrpSpPr>
          <p:cNvPr id="19" name="Group 18"/>
          <p:cNvGrpSpPr/>
          <p:nvPr/>
        </p:nvGrpSpPr>
        <p:grpSpPr>
          <a:xfrm>
            <a:off x="4272455" y="2028534"/>
            <a:ext cx="2380593" cy="2810701"/>
            <a:chOff x="4272455" y="2028534"/>
            <a:chExt cx="2380593" cy="2810701"/>
          </a:xfrm>
        </p:grpSpPr>
        <p:pic>
          <p:nvPicPr>
            <p:cNvPr id="7173" name="Picture 5" descr="C:\Users\Maria.Langdrige\AppData\Local\Microsoft\Windows\Temporary Internet Files\Content.IE5\URZJFUDR\girl-304740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2455" y="2864087"/>
              <a:ext cx="2380593" cy="197514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4640977" y="3050626"/>
              <a:ext cx="1578519"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1" idx="0"/>
            </p:cNvCxnSpPr>
            <p:nvPr/>
          </p:nvCxnSpPr>
          <p:spPr>
            <a:xfrm flipH="1" flipV="1">
              <a:off x="5430236" y="2459421"/>
              <a:ext cx="1" cy="59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82358" y="2028534"/>
              <a:ext cx="1560785" cy="430887"/>
            </a:xfrm>
            <a:prstGeom prst="rect">
              <a:avLst/>
            </a:prstGeom>
            <a:noFill/>
            <a:ln>
              <a:solidFill>
                <a:schemeClr val="tx1"/>
              </a:solidFill>
            </a:ln>
          </p:spPr>
          <p:txBody>
            <a:bodyPr wrap="square" rtlCol="0">
              <a:spAutoFit/>
            </a:bodyPr>
            <a:lstStyle/>
            <a:p>
              <a:r>
                <a:rPr lang="en-GB" sz="1100" dirty="0"/>
                <a:t>Aching pain spanning across the forehead</a:t>
              </a:r>
            </a:p>
          </p:txBody>
        </p:sp>
      </p:grpSp>
      <p:grpSp>
        <p:nvGrpSpPr>
          <p:cNvPr id="20" name="Group 19"/>
          <p:cNvGrpSpPr/>
          <p:nvPr/>
        </p:nvGrpSpPr>
        <p:grpSpPr>
          <a:xfrm>
            <a:off x="156673" y="7385097"/>
            <a:ext cx="2380593" cy="2913864"/>
            <a:chOff x="156673" y="7385097"/>
            <a:chExt cx="2380593" cy="2913864"/>
          </a:xfrm>
        </p:grpSpPr>
        <p:pic>
          <p:nvPicPr>
            <p:cNvPr id="16" name="Picture 5" descr="C:\Users\Maria.Langdrige\AppData\Local\Microsoft\Windows\Temporary Internet Files\Content.IE5\URZJFUDR\girl-304740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73" y="8323813"/>
              <a:ext cx="2380593" cy="1975148"/>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346967" y="8854187"/>
              <a:ext cx="5196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flipH="1" flipV="1">
              <a:off x="1606767" y="7819697"/>
              <a:ext cx="8543" cy="1104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6925" y="7385097"/>
              <a:ext cx="1679683" cy="430887"/>
            </a:xfrm>
            <a:prstGeom prst="rect">
              <a:avLst/>
            </a:prstGeom>
            <a:noFill/>
            <a:ln>
              <a:solidFill>
                <a:schemeClr val="tx1"/>
              </a:solidFill>
            </a:ln>
          </p:spPr>
          <p:txBody>
            <a:bodyPr wrap="square" rtlCol="0">
              <a:spAutoFit/>
            </a:bodyPr>
            <a:lstStyle/>
            <a:p>
              <a:r>
                <a:rPr lang="en-GB" sz="1100" dirty="0"/>
                <a:t>Pain occurs over one side, typically around the eye.</a:t>
              </a:r>
            </a:p>
          </p:txBody>
        </p:sp>
      </p:grpSp>
      <p:sp>
        <p:nvSpPr>
          <p:cNvPr id="3" name="Slide Number Placeholder 2">
            <a:extLst>
              <a:ext uri="{FF2B5EF4-FFF2-40B4-BE49-F238E27FC236}">
                <a16:creationId xmlns:a16="http://schemas.microsoft.com/office/drawing/2014/main" id="{2898F536-ED74-4204-8D9C-3B2096A94FF6}"/>
              </a:ext>
            </a:extLst>
          </p:cNvPr>
          <p:cNvSpPr>
            <a:spLocks noGrp="1"/>
          </p:cNvSpPr>
          <p:nvPr>
            <p:ph type="sldNum" sz="quarter" idx="12"/>
          </p:nvPr>
        </p:nvSpPr>
        <p:spPr/>
        <p:txBody>
          <a:bodyPr/>
          <a:lstStyle/>
          <a:p>
            <a:fld id="{0E0EA5D9-FFAC-4864-B705-ADA6735702EB}" type="slidenum">
              <a:rPr lang="en-GB" smtClean="0"/>
              <a:t>3</a:t>
            </a:fld>
            <a:endParaRPr lang="en-GB"/>
          </a:p>
        </p:txBody>
      </p:sp>
      <p:sp>
        <p:nvSpPr>
          <p:cNvPr id="22" name="Slide Number Placeholder 7">
            <a:extLst>
              <a:ext uri="{FF2B5EF4-FFF2-40B4-BE49-F238E27FC236}">
                <a16:creationId xmlns:a16="http://schemas.microsoft.com/office/drawing/2014/main" id="{23FA1EE9-8845-40CF-85A3-FA7EC889286E}"/>
              </a:ext>
            </a:extLst>
          </p:cNvPr>
          <p:cNvSpPr txBox="1">
            <a:spLocks/>
          </p:cNvSpPr>
          <p:nvPr/>
        </p:nvSpPr>
        <p:spPr>
          <a:xfrm>
            <a:off x="3047061" y="1551521"/>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3</a:t>
            </a:fld>
            <a:endParaRPr lang="en-GB" dirty="0">
              <a:solidFill>
                <a:schemeClr val="tx1"/>
              </a:solidFill>
            </a:endParaRPr>
          </a:p>
        </p:txBody>
      </p:sp>
      <p:sp>
        <p:nvSpPr>
          <p:cNvPr id="23" name="Oval 22">
            <a:extLst>
              <a:ext uri="{FF2B5EF4-FFF2-40B4-BE49-F238E27FC236}">
                <a16:creationId xmlns:a16="http://schemas.microsoft.com/office/drawing/2014/main" id="{4C02B2A7-EF7C-49B2-9639-797FDB3ACBD6}"/>
              </a:ext>
            </a:extLst>
          </p:cNvPr>
          <p:cNvSpPr/>
          <p:nvPr/>
        </p:nvSpPr>
        <p:spPr>
          <a:xfrm>
            <a:off x="3105121" y="1632275"/>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ooter Placeholder 5">
            <a:extLst>
              <a:ext uri="{FF2B5EF4-FFF2-40B4-BE49-F238E27FC236}">
                <a16:creationId xmlns:a16="http://schemas.microsoft.com/office/drawing/2014/main" id="{6F33FD60-8147-4628-BC78-2915335D3375}"/>
              </a:ext>
            </a:extLst>
          </p:cNvPr>
          <p:cNvSpPr txBox="1">
            <a:spLocks/>
          </p:cNvSpPr>
          <p:nvPr/>
        </p:nvSpPr>
        <p:spPr>
          <a:xfrm>
            <a:off x="857250" y="10651070"/>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412688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431" y="1088161"/>
            <a:ext cx="6109137" cy="4924425"/>
          </a:xfrm>
          <a:prstGeom prst="rect">
            <a:avLst/>
          </a:prstGeom>
        </p:spPr>
        <p:txBody>
          <a:bodyPr wrap="square">
            <a:spAutoFit/>
          </a:bodyPr>
          <a:lstStyle/>
          <a:p>
            <a:r>
              <a:rPr lang="en-GB" sz="1600" b="1" dirty="0">
                <a:latin typeface="Calibri" panose="020F0502020204030204" pitchFamily="34" charset="0"/>
                <a:cs typeface="Times New Roman" panose="02020603050405020304" pitchFamily="18" charset="0"/>
              </a:rPr>
              <a:t>Migraine Headaches</a:t>
            </a:r>
          </a:p>
          <a:p>
            <a:endParaRPr lang="en-GB" sz="1600" b="1" dirty="0">
              <a:latin typeface="Calibri" panose="020F0502020204030204" pitchFamily="34" charset="0"/>
              <a:cs typeface="Times New Roman" panose="02020603050405020304" pitchFamily="18" charset="0"/>
            </a:endParaRPr>
          </a:p>
          <a:p>
            <a:endParaRPr lang="en-GB" sz="1600" b="1" dirty="0">
              <a:latin typeface="Calibri" panose="020F0502020204030204" pitchFamily="34" charset="0"/>
              <a:cs typeface="Times New Roman" panose="02020603050405020304" pitchFamily="18" charset="0"/>
            </a:endParaRPr>
          </a:p>
          <a:p>
            <a:r>
              <a:rPr lang="en-GB" sz="1400" dirty="0">
                <a:latin typeface="Calibri" panose="020F0502020204030204" pitchFamily="34" charset="0"/>
                <a:cs typeface="Times New Roman" panose="02020603050405020304" pitchFamily="18" charset="0"/>
              </a:rPr>
              <a:t>Migraines are usually a moderate to severe ‘throbbing’ headache on one side of the head. Many people have symptoms such as feeling nauseated and being sick, as well as increased sensitivity to light and sound.  Migraines are a common health condition which affects around 1:5 women and 1:15 men. They usually being occurring in the late teenage years/early adulthood.</a:t>
            </a:r>
          </a:p>
          <a:p>
            <a:endParaRPr lang="en-GB" sz="1400" dirty="0">
              <a:latin typeface="Calibri" panose="020F0502020204030204" pitchFamily="34" charset="0"/>
              <a:cs typeface="Times New Roman" panose="02020603050405020304" pitchFamily="18" charset="0"/>
            </a:endParaRPr>
          </a:p>
          <a:p>
            <a:r>
              <a:rPr lang="en-GB" sz="1400" dirty="0">
                <a:latin typeface="Calibri" panose="020F0502020204030204" pitchFamily="34" charset="0"/>
                <a:cs typeface="Times New Roman" panose="02020603050405020304" pitchFamily="18" charset="0"/>
              </a:rPr>
              <a:t>There are several types of migraine:</a:t>
            </a:r>
          </a:p>
          <a:p>
            <a:endParaRPr lang="en-GB" sz="1400" dirty="0">
              <a:latin typeface="Calibri" panose="020F0502020204030204" pitchFamily="34" charset="0"/>
              <a:cs typeface="Times New Roman" panose="02020603050405020304" pitchFamily="18" charset="0"/>
            </a:endParaRPr>
          </a:p>
          <a:p>
            <a:pPr marL="342900" indent="-342900">
              <a:buAutoNum type="arabicPeriod"/>
            </a:pPr>
            <a:r>
              <a:rPr lang="en-GB" sz="1400" dirty="0">
                <a:latin typeface="Calibri" panose="020F0502020204030204" pitchFamily="34" charset="0"/>
                <a:cs typeface="Times New Roman" panose="02020603050405020304" pitchFamily="18" charset="0"/>
              </a:rPr>
              <a:t>Migraine with an aura – this is when there is a specific clue that a migraine is about to being, for example seeing flashing lights or spots. </a:t>
            </a:r>
          </a:p>
          <a:p>
            <a:pPr marL="342900" indent="-342900">
              <a:buAutoNum type="arabicPeriod"/>
            </a:pPr>
            <a:r>
              <a:rPr lang="en-GB" sz="1400" dirty="0">
                <a:latin typeface="Calibri" panose="020F0502020204030204" pitchFamily="34" charset="0"/>
                <a:cs typeface="Times New Roman" panose="02020603050405020304" pitchFamily="18" charset="0"/>
              </a:rPr>
              <a:t>Migraine without an aura – this is when a migraine occurs without any warning signs.</a:t>
            </a:r>
          </a:p>
          <a:p>
            <a:pPr marL="342900" indent="-342900">
              <a:buAutoNum type="arabicPeriod"/>
            </a:pPr>
            <a:r>
              <a:rPr lang="en-GB" sz="1400" dirty="0">
                <a:latin typeface="Calibri" panose="020F0502020204030204" pitchFamily="34" charset="0"/>
                <a:cs typeface="Times New Roman" panose="02020603050405020304" pitchFamily="18" charset="0"/>
              </a:rPr>
              <a:t>Migraine aura without the accompanying headache – this is also known as a silent migraine; an aura or other migraine symptoms are experienced, but a headache does not occur.</a:t>
            </a:r>
          </a:p>
          <a:p>
            <a:endParaRPr lang="en-GB" sz="1400" dirty="0">
              <a:latin typeface="Calibri" panose="020F0502020204030204" pitchFamily="34" charset="0"/>
              <a:cs typeface="Times New Roman" panose="02020603050405020304" pitchFamily="18" charset="0"/>
            </a:endParaRPr>
          </a:p>
          <a:p>
            <a:r>
              <a:rPr lang="en-GB" sz="1400" dirty="0">
                <a:latin typeface="Calibri" panose="020F0502020204030204" pitchFamily="34" charset="0"/>
                <a:cs typeface="Times New Roman" panose="02020603050405020304" pitchFamily="18" charset="0"/>
              </a:rPr>
              <a:t>Migraines have been linked to the hormone changes occurring during menstruation. Furthermore, migraines can be triggered by stress, fatigue and the ingestion of some foods including chocolate. </a:t>
            </a:r>
          </a:p>
        </p:txBody>
      </p:sp>
      <p:sp>
        <p:nvSpPr>
          <p:cNvPr id="5" name="TextBox 4">
            <a:extLst>
              <a:ext uri="{FF2B5EF4-FFF2-40B4-BE49-F238E27FC236}">
                <a16:creationId xmlns:a16="http://schemas.microsoft.com/office/drawing/2014/main" id="{C4DF4269-085E-456D-B588-2E09043900AD}"/>
              </a:ext>
            </a:extLst>
          </p:cNvPr>
          <p:cNvSpPr txBox="1"/>
          <p:nvPr/>
        </p:nvSpPr>
        <p:spPr>
          <a:xfrm>
            <a:off x="129539" y="8728142"/>
            <a:ext cx="6598920" cy="1415772"/>
          </a:xfrm>
          <a:prstGeom prst="rect">
            <a:avLst/>
          </a:prstGeom>
          <a:solidFill>
            <a:schemeClr val="accent4">
              <a:lumMod val="20000"/>
              <a:lumOff val="80000"/>
            </a:schemeClr>
          </a:solidFill>
          <a:ln>
            <a:solidFill>
              <a:schemeClr val="tx1"/>
            </a:solidFill>
          </a:ln>
        </p:spPr>
        <p:txBody>
          <a:bodyPr wrap="square" rtlCol="0">
            <a:spAutoFit/>
          </a:bodyPr>
          <a:lstStyle/>
          <a:p>
            <a:r>
              <a:rPr lang="en-GB" sz="1400" b="1" dirty="0"/>
              <a:t>What words would you use to describe your headaches? E.g. Thumping or hammering.</a:t>
            </a:r>
          </a:p>
          <a:p>
            <a:r>
              <a:rPr lang="en-GB" dirty="0"/>
              <a:t>________________________________________________________________________________________________________________________________________________________________________________________________________________________________</a:t>
            </a:r>
          </a:p>
        </p:txBody>
      </p:sp>
      <p:grpSp>
        <p:nvGrpSpPr>
          <p:cNvPr id="12" name="Group 11"/>
          <p:cNvGrpSpPr/>
          <p:nvPr/>
        </p:nvGrpSpPr>
        <p:grpSpPr>
          <a:xfrm>
            <a:off x="772509" y="5847641"/>
            <a:ext cx="5711059" cy="1975148"/>
            <a:chOff x="772509" y="5847641"/>
            <a:chExt cx="5711059" cy="1975148"/>
          </a:xfrm>
        </p:grpSpPr>
        <p:pic>
          <p:nvPicPr>
            <p:cNvPr id="7" name="Picture 5" descr="C:\Users\Maria.Langdrige\AppData\Local\Microsoft\Windows\Temporary Internet Files\Content.IE5\URZJFUDR\girl-304740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975" y="5847641"/>
              <a:ext cx="2380593" cy="197514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rot="16200000">
              <a:off x="4837060" y="6502166"/>
              <a:ext cx="1578519" cy="66609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3428999" y="6766116"/>
              <a:ext cx="218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2509" y="6609350"/>
              <a:ext cx="2656489" cy="261610"/>
            </a:xfrm>
            <a:prstGeom prst="rect">
              <a:avLst/>
            </a:prstGeom>
            <a:noFill/>
            <a:ln>
              <a:solidFill>
                <a:schemeClr val="tx1"/>
              </a:solidFill>
            </a:ln>
          </p:spPr>
          <p:txBody>
            <a:bodyPr wrap="square" rtlCol="0">
              <a:spAutoFit/>
            </a:bodyPr>
            <a:lstStyle/>
            <a:p>
              <a:r>
                <a:rPr lang="en-GB" sz="1100" dirty="0"/>
                <a:t>Pain occurring down one side of the head.</a:t>
              </a:r>
            </a:p>
          </p:txBody>
        </p:sp>
      </p:grpSp>
      <p:sp>
        <p:nvSpPr>
          <p:cNvPr id="3" name="Slide Number Placeholder 2">
            <a:extLst>
              <a:ext uri="{FF2B5EF4-FFF2-40B4-BE49-F238E27FC236}">
                <a16:creationId xmlns:a16="http://schemas.microsoft.com/office/drawing/2014/main" id="{B60B6E85-FCD3-4160-8256-29002719A663}"/>
              </a:ext>
            </a:extLst>
          </p:cNvPr>
          <p:cNvSpPr>
            <a:spLocks noGrp="1"/>
          </p:cNvSpPr>
          <p:nvPr>
            <p:ph type="sldNum" sz="quarter" idx="12"/>
          </p:nvPr>
        </p:nvSpPr>
        <p:spPr/>
        <p:txBody>
          <a:bodyPr/>
          <a:lstStyle/>
          <a:p>
            <a:fld id="{0E0EA5D9-FFAC-4864-B705-ADA6735702EB}" type="slidenum">
              <a:rPr lang="en-GB" smtClean="0"/>
              <a:t>4</a:t>
            </a:fld>
            <a:endParaRPr lang="en-GB" dirty="0"/>
          </a:p>
        </p:txBody>
      </p:sp>
      <p:sp>
        <p:nvSpPr>
          <p:cNvPr id="13" name="Slide Number Placeholder 7">
            <a:extLst>
              <a:ext uri="{FF2B5EF4-FFF2-40B4-BE49-F238E27FC236}">
                <a16:creationId xmlns:a16="http://schemas.microsoft.com/office/drawing/2014/main" id="{23FA1EE9-8845-40CF-85A3-FA7EC889286E}"/>
              </a:ext>
            </a:extLst>
          </p:cNvPr>
          <p:cNvSpPr txBox="1">
            <a:spLocks/>
          </p:cNvSpPr>
          <p:nvPr/>
        </p:nvSpPr>
        <p:spPr>
          <a:xfrm>
            <a:off x="447444" y="1298590"/>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4</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505504" y="1379344"/>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oter Placeholder 5">
            <a:extLst>
              <a:ext uri="{FF2B5EF4-FFF2-40B4-BE49-F238E27FC236}">
                <a16:creationId xmlns:a16="http://schemas.microsoft.com/office/drawing/2014/main" id="{63022925-8200-4DA4-A104-866BEE13B1A1}"/>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177736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306" y="856852"/>
            <a:ext cx="4887966" cy="475105"/>
          </a:xfrm>
        </p:spPr>
        <p:txBody>
          <a:bodyPr>
            <a:noAutofit/>
          </a:bodyPr>
          <a:lstStyle/>
          <a:p>
            <a:pPr marL="0" indent="0" algn="ctr">
              <a:buNone/>
            </a:pPr>
            <a:r>
              <a:rPr lang="en-GB" sz="1800" u="sng" dirty="0"/>
              <a:t>The Connections Between the Thoughts, Feelings, and Behaviour</a:t>
            </a:r>
          </a:p>
        </p:txBody>
      </p:sp>
      <p:grpSp>
        <p:nvGrpSpPr>
          <p:cNvPr id="2059" name="Group 2058"/>
          <p:cNvGrpSpPr/>
          <p:nvPr/>
        </p:nvGrpSpPr>
        <p:grpSpPr>
          <a:xfrm>
            <a:off x="1569893" y="8822822"/>
            <a:ext cx="3812792" cy="1723549"/>
            <a:chOff x="2936243" y="9679892"/>
            <a:chExt cx="3812792" cy="1723549"/>
          </a:xfrm>
        </p:grpSpPr>
        <p:sp>
          <p:nvSpPr>
            <p:cNvPr id="19" name="TextBox 18"/>
            <p:cNvSpPr txBox="1"/>
            <p:nvPr/>
          </p:nvSpPr>
          <p:spPr>
            <a:xfrm>
              <a:off x="2936243" y="9679892"/>
              <a:ext cx="3812792" cy="1723549"/>
            </a:xfrm>
            <a:prstGeom prst="rect">
              <a:avLst/>
            </a:prstGeom>
            <a:solidFill>
              <a:schemeClr val="accent4">
                <a:lumMod val="20000"/>
                <a:lumOff val="80000"/>
              </a:schemeClr>
            </a:solidFill>
            <a:ln w="25400">
              <a:solidFill>
                <a:schemeClr val="tx1"/>
              </a:solidFill>
            </a:ln>
          </p:spPr>
          <p:txBody>
            <a:bodyPr wrap="square" rtlCol="0">
              <a:spAutoFit/>
            </a:bodyPr>
            <a:lstStyle/>
            <a:p>
              <a:r>
                <a:rPr lang="en-GB" sz="1200" dirty="0"/>
                <a:t>Tips: For younger children exploring their emotions using this model, try using a smiley face system. </a:t>
              </a:r>
            </a:p>
            <a:p>
              <a:endParaRPr lang="en-GB" sz="1600" dirty="0"/>
            </a:p>
            <a:p>
              <a:endParaRPr lang="en-GB" dirty="0"/>
            </a:p>
            <a:p>
              <a:r>
                <a:rPr lang="en-GB" sz="1200" dirty="0"/>
                <a:t>     </a:t>
              </a:r>
            </a:p>
            <a:p>
              <a:r>
                <a:rPr lang="en-GB" sz="1200" dirty="0"/>
                <a:t>     Angry                 Sad                   Confused           Happy</a:t>
              </a:r>
            </a:p>
            <a:p>
              <a:r>
                <a:rPr lang="en-GB" sz="1200" dirty="0"/>
                <a:t>                        Disappointed           Worried            Excited</a:t>
              </a:r>
            </a:p>
            <a:p>
              <a:r>
                <a:rPr lang="en-GB" sz="1200" dirty="0"/>
                <a:t>                                                           Nervous </a:t>
              </a:r>
            </a:p>
          </p:txBody>
        </p:sp>
        <p:pic>
          <p:nvPicPr>
            <p:cNvPr id="61"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l="41253" r="41785" b="60119"/>
            <a:stretch/>
          </p:blipFill>
          <p:spPr bwMode="auto">
            <a:xfrm>
              <a:off x="4938534" y="10099843"/>
              <a:ext cx="762003" cy="708076"/>
            </a:xfrm>
            <a:prstGeom prst="rect">
              <a:avLst/>
            </a:prstGeom>
            <a:solidFill>
              <a:schemeClr val="accent4">
                <a:lumMod val="20000"/>
                <a:lumOff val="80000"/>
              </a:schemeClr>
            </a:solidFill>
          </p:spPr>
        </p:pic>
        <p:pic>
          <p:nvPicPr>
            <p:cNvPr id="62"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r="83215" b="60119"/>
            <a:stretch/>
          </p:blipFill>
          <p:spPr bwMode="auto">
            <a:xfrm>
              <a:off x="3014946" y="10105506"/>
              <a:ext cx="767252" cy="720481"/>
            </a:xfrm>
            <a:prstGeom prst="rect">
              <a:avLst/>
            </a:prstGeom>
            <a:solidFill>
              <a:schemeClr val="accent4">
                <a:lumMod val="20000"/>
                <a:lumOff val="80000"/>
              </a:schemeClr>
            </a:solidFill>
          </p:spPr>
        </p:pic>
        <p:pic>
          <p:nvPicPr>
            <p:cNvPr id="63"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l="19575" r="63097" b="60119"/>
            <a:stretch/>
          </p:blipFill>
          <p:spPr bwMode="auto">
            <a:xfrm>
              <a:off x="3925561" y="10099843"/>
              <a:ext cx="802292" cy="729756"/>
            </a:xfrm>
            <a:prstGeom prst="rect">
              <a:avLst/>
            </a:prstGeom>
            <a:solidFill>
              <a:schemeClr val="accent4">
                <a:lumMod val="20000"/>
                <a:lumOff val="80000"/>
              </a:schemeClr>
            </a:solidFill>
          </p:spPr>
        </p:pic>
        <p:pic>
          <p:nvPicPr>
            <p:cNvPr id="64"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l="62195" r="21183" b="60119"/>
            <a:stretch/>
          </p:blipFill>
          <p:spPr bwMode="auto">
            <a:xfrm>
              <a:off x="5858900" y="10103456"/>
              <a:ext cx="762003" cy="722531"/>
            </a:xfrm>
            <a:prstGeom prst="rect">
              <a:avLst/>
            </a:prstGeom>
            <a:solidFill>
              <a:schemeClr val="accent4">
                <a:lumMod val="20000"/>
                <a:lumOff val="80000"/>
              </a:schemeClr>
            </a:solidFill>
          </p:spPr>
        </p:pic>
      </p:grpSp>
      <p:grpSp>
        <p:nvGrpSpPr>
          <p:cNvPr id="2058" name="Group 2057"/>
          <p:cNvGrpSpPr/>
          <p:nvPr/>
        </p:nvGrpSpPr>
        <p:grpSpPr>
          <a:xfrm>
            <a:off x="57799" y="3347224"/>
            <a:ext cx="6705605" cy="5225248"/>
            <a:chOff x="110356" y="936174"/>
            <a:chExt cx="6705605" cy="5225248"/>
          </a:xfrm>
        </p:grpSpPr>
        <p:grpSp>
          <p:nvGrpSpPr>
            <p:cNvPr id="6" name="Group 5"/>
            <p:cNvGrpSpPr/>
            <p:nvPr/>
          </p:nvGrpSpPr>
          <p:grpSpPr>
            <a:xfrm>
              <a:off x="2054769" y="936174"/>
              <a:ext cx="2932388" cy="971551"/>
              <a:chOff x="1844566" y="1028666"/>
              <a:chExt cx="3216166" cy="461665"/>
            </a:xfrm>
          </p:grpSpPr>
          <p:sp>
            <p:nvSpPr>
              <p:cNvPr id="4" name="Rectangle 3"/>
              <p:cNvSpPr/>
              <p:nvPr/>
            </p:nvSpPr>
            <p:spPr>
              <a:xfrm>
                <a:off x="1844566" y="1028666"/>
                <a:ext cx="3216166" cy="461665"/>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844566" y="1036158"/>
                <a:ext cx="3216166" cy="365626"/>
              </a:xfrm>
              <a:prstGeom prst="rect">
                <a:avLst/>
              </a:prstGeom>
              <a:noFill/>
            </p:spPr>
            <p:txBody>
              <a:bodyPr wrap="square" rtlCol="0">
                <a:spAutoFit/>
              </a:bodyPr>
              <a:lstStyle/>
              <a:p>
                <a:pPr algn="ctr"/>
                <a:r>
                  <a:rPr lang="en-GB" sz="1400" b="1" u="sng" dirty="0"/>
                  <a:t>Situation</a:t>
                </a:r>
              </a:p>
              <a:p>
                <a:pPr algn="ctr"/>
                <a:r>
                  <a:rPr lang="en-GB" sz="1000" u="sng" dirty="0"/>
                  <a:t>Who? What? When? Where? How?</a:t>
                </a:r>
              </a:p>
              <a:p>
                <a:pPr algn="ctr"/>
                <a:endParaRPr lang="en-GB" sz="1000" u="sng" dirty="0"/>
              </a:p>
              <a:p>
                <a:pPr algn="ctr"/>
                <a:r>
                  <a:rPr lang="en-GB" sz="1000" dirty="0">
                    <a:solidFill>
                      <a:srgbClr val="FF0000"/>
                    </a:solidFill>
                  </a:rPr>
                  <a:t>Headache</a:t>
                </a:r>
              </a:p>
            </p:txBody>
          </p:sp>
        </p:grpSp>
        <p:sp>
          <p:nvSpPr>
            <p:cNvPr id="8" name="Rectangle 7"/>
            <p:cNvSpPr/>
            <p:nvPr/>
          </p:nvSpPr>
          <p:spPr>
            <a:xfrm>
              <a:off x="3883577" y="3561883"/>
              <a:ext cx="2932384" cy="9293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70539" y="2272076"/>
              <a:ext cx="2932384" cy="923330"/>
            </a:xfrm>
            <a:prstGeom prst="rect">
              <a:avLst/>
            </a:prstGeom>
            <a:solidFill>
              <a:srgbClr val="92D050">
                <a:alpha val="50000"/>
              </a:srgbClr>
            </a:solidFill>
          </p:spPr>
          <p:txBody>
            <a:bodyPr wrap="square" rtlCol="0">
              <a:spAutoFit/>
            </a:bodyPr>
            <a:lstStyle/>
            <a:p>
              <a:pPr algn="ctr"/>
              <a:r>
                <a:rPr lang="en-GB" sz="1400" b="1" dirty="0"/>
                <a:t>Thoughts</a:t>
              </a:r>
            </a:p>
            <a:p>
              <a:pPr algn="ctr"/>
              <a:r>
                <a:rPr lang="en-GB" sz="1000" dirty="0"/>
                <a:t>What went through my mind at the time?</a:t>
              </a:r>
            </a:p>
            <a:p>
              <a:pPr algn="ctr"/>
              <a:r>
                <a:rPr lang="en-GB" sz="1000" dirty="0">
                  <a:solidFill>
                    <a:srgbClr val="FF0000"/>
                  </a:solidFill>
                </a:rPr>
                <a:t>It is going to get worse. It is going to stop me from doing things.</a:t>
              </a:r>
            </a:p>
            <a:p>
              <a:pPr algn="ctr"/>
              <a:endParaRPr lang="en-GB" sz="1000" dirty="0">
                <a:solidFill>
                  <a:srgbClr val="FF0000"/>
                </a:solidFill>
              </a:endParaRPr>
            </a:p>
          </p:txBody>
        </p:sp>
        <p:grpSp>
          <p:nvGrpSpPr>
            <p:cNvPr id="10" name="Group 9"/>
            <p:cNvGrpSpPr/>
            <p:nvPr/>
          </p:nvGrpSpPr>
          <p:grpSpPr>
            <a:xfrm>
              <a:off x="2070536" y="2271156"/>
              <a:ext cx="4745425" cy="2214058"/>
              <a:chOff x="1844566" y="1103587"/>
              <a:chExt cx="5204659" cy="1655640"/>
            </a:xfrm>
          </p:grpSpPr>
          <p:sp>
            <p:nvSpPr>
              <p:cNvPr id="11" name="Rectangle 10"/>
              <p:cNvSpPr/>
              <p:nvPr/>
            </p:nvSpPr>
            <p:spPr>
              <a:xfrm>
                <a:off x="1844566" y="1103587"/>
                <a:ext cx="3216166" cy="691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833059" y="2068774"/>
                <a:ext cx="3216166" cy="690453"/>
              </a:xfrm>
              <a:prstGeom prst="rect">
                <a:avLst/>
              </a:prstGeom>
              <a:solidFill>
                <a:srgbClr val="92D050">
                  <a:alpha val="50000"/>
                </a:srgbClr>
              </a:solidFill>
            </p:spPr>
            <p:txBody>
              <a:bodyPr wrap="square" rtlCol="0">
                <a:spAutoFit/>
              </a:bodyPr>
              <a:lstStyle/>
              <a:p>
                <a:pPr algn="ctr"/>
                <a:r>
                  <a:rPr lang="en-GB" sz="1400" b="1" dirty="0"/>
                  <a:t>Bodily Sensations</a:t>
                </a:r>
              </a:p>
              <a:p>
                <a:pPr algn="ctr"/>
                <a:r>
                  <a:rPr lang="en-GB" sz="1000" dirty="0"/>
                  <a:t>What did I notice in my body? What did I feel? Where did I feel it?</a:t>
                </a:r>
              </a:p>
              <a:p>
                <a:pPr algn="ctr"/>
                <a:r>
                  <a:rPr lang="en-GB" sz="1000" dirty="0">
                    <a:solidFill>
                      <a:srgbClr val="FF0000"/>
                    </a:solidFill>
                  </a:rPr>
                  <a:t>Pain around head and eyes. weakness and stiffness. Fatigue. Dizziness and nausea.</a:t>
                </a:r>
              </a:p>
            </p:txBody>
          </p:sp>
        </p:grpSp>
        <p:grpSp>
          <p:nvGrpSpPr>
            <p:cNvPr id="13" name="Group 12"/>
            <p:cNvGrpSpPr/>
            <p:nvPr/>
          </p:nvGrpSpPr>
          <p:grpSpPr>
            <a:xfrm>
              <a:off x="2070536" y="4966511"/>
              <a:ext cx="2932387" cy="1194911"/>
              <a:chOff x="1844566" y="1103586"/>
              <a:chExt cx="3216166" cy="494464"/>
            </a:xfrm>
          </p:grpSpPr>
          <p:sp>
            <p:nvSpPr>
              <p:cNvPr id="14" name="Rectangle 13"/>
              <p:cNvSpPr/>
              <p:nvPr/>
            </p:nvSpPr>
            <p:spPr>
              <a:xfrm>
                <a:off x="1844566" y="1103587"/>
                <a:ext cx="3216166" cy="494463"/>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844566" y="1103586"/>
                <a:ext cx="3216166" cy="382082"/>
              </a:xfrm>
              <a:prstGeom prst="rect">
                <a:avLst/>
              </a:prstGeom>
              <a:noFill/>
            </p:spPr>
            <p:txBody>
              <a:bodyPr wrap="square" rtlCol="0">
                <a:spAutoFit/>
              </a:bodyPr>
              <a:lstStyle/>
              <a:p>
                <a:pPr algn="ctr"/>
                <a:r>
                  <a:rPr lang="en-GB" sz="1400" b="1" dirty="0"/>
                  <a:t>Behaviour</a:t>
                </a:r>
              </a:p>
              <a:p>
                <a:pPr algn="ctr"/>
                <a:r>
                  <a:rPr lang="en-GB" sz="1000" dirty="0"/>
                  <a:t>How did I respond to the current situation?</a:t>
                </a:r>
              </a:p>
              <a:p>
                <a:pPr algn="ctr"/>
                <a:r>
                  <a:rPr lang="en-GB" sz="1000" dirty="0">
                    <a:solidFill>
                      <a:srgbClr val="FF0000"/>
                    </a:solidFill>
                  </a:rPr>
                  <a:t>I have not been able to go to school, visit my friends, or attend after school club.</a:t>
                </a:r>
              </a:p>
              <a:p>
                <a:pPr algn="ctr"/>
                <a:r>
                  <a:rPr lang="en-GB" sz="1000" dirty="0">
                    <a:solidFill>
                      <a:srgbClr val="FF0000"/>
                    </a:solidFill>
                  </a:rPr>
                  <a:t>Sighing and groaning. </a:t>
                </a:r>
              </a:p>
            </p:txBody>
          </p:sp>
        </p:grpSp>
        <p:grpSp>
          <p:nvGrpSpPr>
            <p:cNvPr id="16" name="Group 15"/>
            <p:cNvGrpSpPr/>
            <p:nvPr/>
          </p:nvGrpSpPr>
          <p:grpSpPr>
            <a:xfrm>
              <a:off x="110356" y="3514587"/>
              <a:ext cx="2963917" cy="960889"/>
              <a:chOff x="1844566" y="-355045"/>
              <a:chExt cx="3216166" cy="714799"/>
            </a:xfrm>
          </p:grpSpPr>
          <p:sp>
            <p:nvSpPr>
              <p:cNvPr id="17" name="Rectangle 16"/>
              <p:cNvSpPr/>
              <p:nvPr/>
            </p:nvSpPr>
            <p:spPr>
              <a:xfrm>
                <a:off x="1844566" y="-355045"/>
                <a:ext cx="3216166" cy="714799"/>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844566" y="-355045"/>
                <a:ext cx="3216166" cy="457906"/>
              </a:xfrm>
              <a:prstGeom prst="rect">
                <a:avLst/>
              </a:prstGeom>
              <a:noFill/>
            </p:spPr>
            <p:txBody>
              <a:bodyPr wrap="square" rtlCol="0">
                <a:spAutoFit/>
              </a:bodyPr>
              <a:lstStyle/>
              <a:p>
                <a:pPr algn="ctr"/>
                <a:r>
                  <a:rPr lang="en-GB" sz="1400" b="1" dirty="0"/>
                  <a:t>Feelings</a:t>
                </a:r>
              </a:p>
              <a:p>
                <a:pPr algn="ctr"/>
                <a:r>
                  <a:rPr lang="en-GB" sz="1000" dirty="0"/>
                  <a:t>What emotion did I feel at the time?</a:t>
                </a:r>
              </a:p>
              <a:p>
                <a:pPr algn="ctr"/>
                <a:r>
                  <a:rPr lang="en-GB" sz="1000" dirty="0">
                    <a:solidFill>
                      <a:srgbClr val="FF0000"/>
                    </a:solidFill>
                  </a:rPr>
                  <a:t>Low mood, anger, frustration, anxiety, and worry.</a:t>
                </a:r>
              </a:p>
            </p:txBody>
          </p:sp>
        </p:grpSp>
        <p:cxnSp>
          <p:nvCxnSpPr>
            <p:cNvPr id="22" name="Straight Arrow Connector 21"/>
            <p:cNvCxnSpPr/>
            <p:nvPr/>
          </p:nvCxnSpPr>
          <p:spPr>
            <a:xfrm>
              <a:off x="3520964" y="3225201"/>
              <a:ext cx="0" cy="1725544"/>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3"/>
              <a:endCxn id="8" idx="1"/>
            </p:cNvCxnSpPr>
            <p:nvPr/>
          </p:nvCxnSpPr>
          <p:spPr>
            <a:xfrm>
              <a:off x="3074273" y="3995032"/>
              <a:ext cx="809304" cy="3153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02923" y="2749047"/>
              <a:ext cx="441436" cy="781305"/>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4" idx="3"/>
            </p:cNvCxnSpPr>
            <p:nvPr/>
          </p:nvCxnSpPr>
          <p:spPr>
            <a:xfrm flipH="1">
              <a:off x="5002923" y="4491241"/>
              <a:ext cx="367862" cy="107272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1"/>
              <a:endCxn id="17" idx="0"/>
            </p:cNvCxnSpPr>
            <p:nvPr/>
          </p:nvCxnSpPr>
          <p:spPr>
            <a:xfrm flipH="1">
              <a:off x="1592315" y="2733281"/>
              <a:ext cx="478221" cy="781306"/>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2"/>
              <a:endCxn id="15" idx="1"/>
            </p:cNvCxnSpPr>
            <p:nvPr/>
          </p:nvCxnSpPr>
          <p:spPr>
            <a:xfrm>
              <a:off x="1592315" y="4475476"/>
              <a:ext cx="478221" cy="95270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 idx="2"/>
              <a:endCxn id="11" idx="0"/>
            </p:cNvCxnSpPr>
            <p:nvPr/>
          </p:nvCxnSpPr>
          <p:spPr>
            <a:xfrm>
              <a:off x="3520963" y="1907725"/>
              <a:ext cx="15767" cy="36343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57" name="TextBox 2056"/>
          <p:cNvSpPr txBox="1"/>
          <p:nvPr/>
        </p:nvSpPr>
        <p:spPr>
          <a:xfrm>
            <a:off x="316541" y="1899107"/>
            <a:ext cx="6345784" cy="584775"/>
          </a:xfrm>
          <a:prstGeom prst="rect">
            <a:avLst/>
          </a:prstGeom>
          <a:solidFill>
            <a:srgbClr val="FFC000">
              <a:alpha val="35000"/>
            </a:srgbClr>
          </a:solidFill>
        </p:spPr>
        <p:txBody>
          <a:bodyPr wrap="square" rtlCol="0">
            <a:spAutoFit/>
          </a:bodyPr>
          <a:lstStyle/>
          <a:p>
            <a:pPr algn="ctr"/>
            <a:r>
              <a:rPr lang="en-GB" sz="1600" i="1" dirty="0"/>
              <a:t>Some people experiencing headaches can get caught in an unhelpful cycle. It is important to recognise what this cycle is so we can break it. </a:t>
            </a:r>
          </a:p>
        </p:txBody>
      </p:sp>
      <p:sp>
        <p:nvSpPr>
          <p:cNvPr id="7" name="Slide Number Placeholder 6">
            <a:extLst>
              <a:ext uri="{FF2B5EF4-FFF2-40B4-BE49-F238E27FC236}">
                <a16:creationId xmlns:a16="http://schemas.microsoft.com/office/drawing/2014/main" id="{FF5BEB4D-C1B9-4BC6-A47D-6ABD7988AC64}"/>
              </a:ext>
            </a:extLst>
          </p:cNvPr>
          <p:cNvSpPr>
            <a:spLocks noGrp="1"/>
          </p:cNvSpPr>
          <p:nvPr>
            <p:ph type="sldNum" sz="quarter" idx="12"/>
          </p:nvPr>
        </p:nvSpPr>
        <p:spPr/>
        <p:txBody>
          <a:bodyPr/>
          <a:lstStyle/>
          <a:p>
            <a:fld id="{0E0EA5D9-FFAC-4864-B705-ADA6735702EB}" type="slidenum">
              <a:rPr lang="en-GB" smtClean="0"/>
              <a:t>5</a:t>
            </a:fld>
            <a:endParaRPr lang="en-GB"/>
          </a:p>
        </p:txBody>
      </p:sp>
      <p:sp>
        <p:nvSpPr>
          <p:cNvPr id="36" name="Slide Number Placeholder 7">
            <a:extLst>
              <a:ext uri="{FF2B5EF4-FFF2-40B4-BE49-F238E27FC236}">
                <a16:creationId xmlns:a16="http://schemas.microsoft.com/office/drawing/2014/main" id="{23FA1EE9-8845-40CF-85A3-FA7EC889286E}"/>
              </a:ext>
            </a:extLst>
          </p:cNvPr>
          <p:cNvSpPr txBox="1">
            <a:spLocks/>
          </p:cNvSpPr>
          <p:nvPr/>
        </p:nvSpPr>
        <p:spPr>
          <a:xfrm>
            <a:off x="3289688" y="1356143"/>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5</a:t>
            </a:fld>
            <a:endParaRPr lang="en-GB" dirty="0">
              <a:solidFill>
                <a:schemeClr val="tx1"/>
              </a:solidFill>
            </a:endParaRPr>
          </a:p>
        </p:txBody>
      </p:sp>
      <p:sp>
        <p:nvSpPr>
          <p:cNvPr id="37" name="Oval 36">
            <a:extLst>
              <a:ext uri="{FF2B5EF4-FFF2-40B4-BE49-F238E27FC236}">
                <a16:creationId xmlns:a16="http://schemas.microsoft.com/office/drawing/2014/main" id="{4C02B2A7-EF7C-49B2-9639-797FDB3ACBD6}"/>
              </a:ext>
            </a:extLst>
          </p:cNvPr>
          <p:cNvSpPr/>
          <p:nvPr/>
        </p:nvSpPr>
        <p:spPr>
          <a:xfrm>
            <a:off x="3347748" y="1436897"/>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ooter Placeholder 5">
            <a:extLst>
              <a:ext uri="{FF2B5EF4-FFF2-40B4-BE49-F238E27FC236}">
                <a16:creationId xmlns:a16="http://schemas.microsoft.com/office/drawing/2014/main" id="{E20F70BC-54D9-419F-98C5-64D4F95FC5BA}"/>
              </a:ext>
            </a:extLst>
          </p:cNvPr>
          <p:cNvSpPr txBox="1">
            <a:spLocks/>
          </p:cNvSpPr>
          <p:nvPr/>
        </p:nvSpPr>
        <p:spPr>
          <a:xfrm>
            <a:off x="854618" y="10430547"/>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72158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857" y="1013802"/>
            <a:ext cx="5915025" cy="396544"/>
          </a:xfrm>
        </p:spPr>
        <p:txBody>
          <a:bodyPr>
            <a:normAutofit/>
          </a:bodyPr>
          <a:lstStyle/>
          <a:p>
            <a:pPr marL="0" indent="0" algn="ctr">
              <a:buNone/>
            </a:pPr>
            <a:r>
              <a:rPr lang="en-GB" sz="1800" u="sng" dirty="0"/>
              <a:t>Physiological Self Help for Headaches</a:t>
            </a:r>
          </a:p>
        </p:txBody>
      </p:sp>
      <p:sp>
        <p:nvSpPr>
          <p:cNvPr id="4" name="TextBox 3"/>
          <p:cNvSpPr txBox="1"/>
          <p:nvPr/>
        </p:nvSpPr>
        <p:spPr>
          <a:xfrm>
            <a:off x="511446" y="1718021"/>
            <a:ext cx="5935851" cy="2708434"/>
          </a:xfrm>
          <a:prstGeom prst="rect">
            <a:avLst/>
          </a:prstGeom>
          <a:solidFill>
            <a:srgbClr val="00B0F0">
              <a:alpha val="39000"/>
            </a:srgbClr>
          </a:solidFill>
        </p:spPr>
        <p:txBody>
          <a:bodyPr wrap="square" rtlCol="0">
            <a:spAutoFit/>
          </a:bodyPr>
          <a:lstStyle/>
          <a:p>
            <a:r>
              <a:rPr lang="en-GB" sz="1600" b="1" dirty="0"/>
              <a:t>Water</a:t>
            </a:r>
          </a:p>
          <a:p>
            <a:r>
              <a:rPr lang="en-GB" sz="1400" dirty="0"/>
              <a:t>Headaches caused by dehydration may occur after sweating, especially on a hot day or after lots of physical activity! The body loses essential fluids which contribute towards its functioning. Most of the time, the amount of fluid lost is balanced through the consumption of water and fluid-rich foods. However, in some cases, the body loses water quicker than it is replenished. This can lead to dehydration, with one of the main symptoms being a headache. Research</a:t>
            </a:r>
            <a:r>
              <a:rPr lang="en-GB" sz="1400" dirty="0">
                <a:solidFill>
                  <a:srgbClr val="FF0000"/>
                </a:solidFill>
              </a:rPr>
              <a:t> </a:t>
            </a:r>
            <a:r>
              <a:rPr lang="en-GB" sz="1400" dirty="0"/>
              <a:t>has suggested that dehydration is a trigger for migraine, therefore, water is found to be effective in migraine frequency and severity reduction. Drinking too quickly can sometimes cause vomiting  in those with dehydration, so it is best to take slow steps; sucking on an ice cube has been found useful in younger children. </a:t>
            </a:r>
          </a:p>
        </p:txBody>
      </p:sp>
      <p:sp>
        <p:nvSpPr>
          <p:cNvPr id="5" name="Rectangle 4"/>
          <p:cNvSpPr/>
          <p:nvPr/>
        </p:nvSpPr>
        <p:spPr>
          <a:xfrm>
            <a:off x="511444" y="4601458"/>
            <a:ext cx="5935850" cy="1200329"/>
          </a:xfrm>
          <a:prstGeom prst="rect">
            <a:avLst/>
          </a:prstGeom>
          <a:solidFill>
            <a:srgbClr val="FFC000">
              <a:alpha val="65000"/>
            </a:srgbClr>
          </a:solidFill>
        </p:spPr>
        <p:txBody>
          <a:bodyPr wrap="square">
            <a:spAutoFit/>
          </a:bodyPr>
          <a:lstStyle/>
          <a:p>
            <a:r>
              <a:rPr lang="en-GB" sz="1600" b="1" dirty="0"/>
              <a:t>Electrolyte Drinks</a:t>
            </a:r>
          </a:p>
          <a:p>
            <a:r>
              <a:rPr lang="en-GB" sz="1400" dirty="0"/>
              <a:t>Electrolytes are minerals your body requires to function, your body gets them through dietary intake. Dehydration can disrupt the important balance of electrolytes in your body, so replenishing them with a </a:t>
            </a:r>
            <a:r>
              <a:rPr lang="en-GB" sz="1400" b="1" u="sng" dirty="0"/>
              <a:t>low-sugar</a:t>
            </a:r>
            <a:r>
              <a:rPr lang="en-GB" sz="1400" dirty="0"/>
              <a:t> sports drink may make you begin to feel better. </a:t>
            </a:r>
          </a:p>
        </p:txBody>
      </p:sp>
      <p:sp>
        <p:nvSpPr>
          <p:cNvPr id="7" name="Rectangle 6"/>
          <p:cNvSpPr/>
          <p:nvPr/>
        </p:nvSpPr>
        <p:spPr>
          <a:xfrm>
            <a:off x="511446" y="5995643"/>
            <a:ext cx="5935850" cy="2492990"/>
          </a:xfrm>
          <a:prstGeom prst="rect">
            <a:avLst/>
          </a:prstGeom>
          <a:solidFill>
            <a:srgbClr val="92D050">
              <a:alpha val="65000"/>
            </a:srgbClr>
          </a:solidFill>
        </p:spPr>
        <p:txBody>
          <a:bodyPr wrap="square">
            <a:spAutoFit/>
          </a:bodyPr>
          <a:lstStyle/>
          <a:p>
            <a:r>
              <a:rPr lang="en-GB" sz="1600" b="1" dirty="0"/>
              <a:t>Regular Meals</a:t>
            </a:r>
          </a:p>
          <a:p>
            <a:r>
              <a:rPr lang="en-GB" sz="1400" dirty="0"/>
              <a:t>The body needs energy to function, most of the body’s energy comes from the consumption of carbohydrates. The body converts carbohydrates into glucose, which is then transported through the blood into areas where energy is require. The brain requires a constant supply of glucose to function. If glucose levels fall the brain is one of the first organs affected, hence why headaches can appear shortly after skipping meals. Thus, it is important to have regular meals, meeting the ‘Healthy Living Plate’ guidelines. For some, eating regular meals means eating breakfast, having a small snack mid-morning, eating at lunch time, having a mid-afternoon snack, and eating at dinner time. Foods should be healthy and low in sugar.</a:t>
            </a:r>
          </a:p>
        </p:txBody>
      </p:sp>
      <p:sp>
        <p:nvSpPr>
          <p:cNvPr id="10" name="TextBox 9"/>
          <p:cNvSpPr txBox="1"/>
          <p:nvPr/>
        </p:nvSpPr>
        <p:spPr>
          <a:xfrm>
            <a:off x="511443" y="8688365"/>
            <a:ext cx="5935849" cy="1631216"/>
          </a:xfrm>
          <a:prstGeom prst="rect">
            <a:avLst/>
          </a:prstGeom>
          <a:solidFill>
            <a:srgbClr val="FF0000">
              <a:alpha val="45000"/>
            </a:srgbClr>
          </a:solidFill>
        </p:spPr>
        <p:txBody>
          <a:bodyPr wrap="square" rtlCol="0">
            <a:spAutoFit/>
          </a:bodyPr>
          <a:lstStyle/>
          <a:p>
            <a:r>
              <a:rPr lang="en-GB" sz="1600" b="1" dirty="0"/>
              <a:t>Menstrual Headaches</a:t>
            </a:r>
          </a:p>
          <a:p>
            <a:r>
              <a:rPr lang="en-GB" sz="1400" dirty="0"/>
              <a:t>Many headaches are linked to changing levels of hormones, specifically oestrogen and progesterone, which occur during menstruation. Whilst some birth control may worsen headaches for some women, they can actually lessen them for others. you suffer from headaches and are using, or planning to use, a hormonal method of contraception, you should discuss this with your GP or a family planning nurse.</a:t>
            </a:r>
          </a:p>
        </p:txBody>
      </p:sp>
      <p:sp>
        <p:nvSpPr>
          <p:cNvPr id="6" name="Slide Number Placeholder 5">
            <a:extLst>
              <a:ext uri="{FF2B5EF4-FFF2-40B4-BE49-F238E27FC236}">
                <a16:creationId xmlns:a16="http://schemas.microsoft.com/office/drawing/2014/main" id="{D42A96D0-DCFA-4EC7-87F0-AC7E4B7AD5B0}"/>
              </a:ext>
            </a:extLst>
          </p:cNvPr>
          <p:cNvSpPr>
            <a:spLocks noGrp="1"/>
          </p:cNvSpPr>
          <p:nvPr>
            <p:ph type="sldNum" sz="quarter" idx="12"/>
          </p:nvPr>
        </p:nvSpPr>
        <p:spPr/>
        <p:txBody>
          <a:bodyPr/>
          <a:lstStyle/>
          <a:p>
            <a:fld id="{0E0EA5D9-FFAC-4864-B705-ADA6735702EB}" type="slidenum">
              <a:rPr lang="en-GB" smtClean="0"/>
              <a:t>6</a:t>
            </a:fld>
            <a:endParaRPr lang="en-GB"/>
          </a:p>
        </p:txBody>
      </p:sp>
      <p:sp>
        <p:nvSpPr>
          <p:cNvPr id="9" name="Slide Number Placeholder 7">
            <a:extLst>
              <a:ext uri="{FF2B5EF4-FFF2-40B4-BE49-F238E27FC236}">
                <a16:creationId xmlns:a16="http://schemas.microsoft.com/office/drawing/2014/main" id="{23FA1EE9-8845-40CF-85A3-FA7EC889286E}"/>
              </a:ext>
            </a:extLst>
          </p:cNvPr>
          <p:cNvSpPr txBox="1">
            <a:spLocks/>
          </p:cNvSpPr>
          <p:nvPr/>
        </p:nvSpPr>
        <p:spPr>
          <a:xfrm>
            <a:off x="3260975" y="1243703"/>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6</a:t>
            </a:fld>
            <a:endParaRPr lang="en-GB" dirty="0">
              <a:solidFill>
                <a:schemeClr val="tx1"/>
              </a:solidFill>
            </a:endParaRPr>
          </a:p>
        </p:txBody>
      </p:sp>
      <p:sp>
        <p:nvSpPr>
          <p:cNvPr id="11" name="Oval 10">
            <a:extLst>
              <a:ext uri="{FF2B5EF4-FFF2-40B4-BE49-F238E27FC236}">
                <a16:creationId xmlns:a16="http://schemas.microsoft.com/office/drawing/2014/main" id="{4C02B2A7-EF7C-49B2-9639-797FDB3ACBD6}"/>
              </a:ext>
            </a:extLst>
          </p:cNvPr>
          <p:cNvSpPr/>
          <p:nvPr/>
        </p:nvSpPr>
        <p:spPr>
          <a:xfrm>
            <a:off x="3319035" y="1324457"/>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ooter Placeholder 5">
            <a:extLst>
              <a:ext uri="{FF2B5EF4-FFF2-40B4-BE49-F238E27FC236}">
                <a16:creationId xmlns:a16="http://schemas.microsoft.com/office/drawing/2014/main" id="{ECA736BB-4466-4A71-84BA-7327426949EA}"/>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421893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5558F8-C503-4934-881C-1BA588D8B262}"/>
              </a:ext>
            </a:extLst>
          </p:cNvPr>
          <p:cNvSpPr txBox="1"/>
          <p:nvPr/>
        </p:nvSpPr>
        <p:spPr>
          <a:xfrm>
            <a:off x="520579" y="1046538"/>
            <a:ext cx="5935876" cy="10121145"/>
          </a:xfrm>
          <a:prstGeom prst="rect">
            <a:avLst/>
          </a:prstGeom>
          <a:solidFill>
            <a:srgbClr val="FFCCFF">
              <a:alpha val="16863"/>
            </a:srgbClr>
          </a:solidFill>
        </p:spPr>
        <p:txBody>
          <a:bodyPr>
            <a:spAutoFit/>
          </a:bodyPr>
          <a:lstStyle/>
          <a:p>
            <a:pPr algn="ctr" eaLnBrk="1" hangingPunct="1">
              <a:defRPr/>
            </a:pPr>
            <a:r>
              <a:rPr lang="en-GB" u="sng" dirty="0">
                <a:cs typeface="Arial" charset="0"/>
              </a:rPr>
              <a:t>Changing How I Cope With Pain: Doing Too Much or Too Little</a:t>
            </a:r>
          </a:p>
          <a:p>
            <a:pPr algn="ctr" eaLnBrk="1" hangingPunct="1">
              <a:defRPr/>
            </a:pPr>
            <a:endParaRPr lang="en-GB" u="sng" dirty="0">
              <a:cs typeface="Arial" charset="0"/>
            </a:endParaRPr>
          </a:p>
          <a:p>
            <a:pPr eaLnBrk="1" hangingPunct="1">
              <a:defRPr/>
            </a:pPr>
            <a:r>
              <a:rPr lang="en-GB" sz="1400" b="1" dirty="0">
                <a:cs typeface="Arial" charset="0"/>
              </a:rPr>
              <a:t>Pacing</a:t>
            </a:r>
          </a:p>
          <a:p>
            <a:pPr eaLnBrk="1" hangingPunct="1">
              <a:defRPr/>
            </a:pPr>
            <a:r>
              <a:rPr lang="en-GB" sz="1400" dirty="0">
                <a:cs typeface="Arial" charset="0"/>
              </a:rPr>
              <a:t>Some people who suffer with long-term abdominal pain choose to do less activity. This makes sense, however, it can result in you missing out on important and fun activities. However, we know that missing out can negatively impact your mood. Some people try to stay very active on days they feel better. Again, this approach makes sense but can be counterproductive.  You may push yourself too hard and end up suffering, resulting in exhaustion and low-mood. This is referred to as a </a:t>
            </a:r>
            <a:r>
              <a:rPr lang="en-GB" sz="1400" b="1" u="sng" dirty="0">
                <a:cs typeface="Arial" charset="0"/>
              </a:rPr>
              <a:t>boom and bust pattern</a:t>
            </a:r>
            <a:r>
              <a:rPr lang="en-GB" sz="1400" dirty="0">
                <a:cs typeface="Arial" charset="0"/>
              </a:rPr>
              <a:t>.</a:t>
            </a:r>
          </a:p>
          <a:p>
            <a:pPr eaLnBrk="1" hangingPunct="1">
              <a:defRPr/>
            </a:pPr>
            <a:r>
              <a:rPr lang="en-GB" sz="1400" dirty="0">
                <a:cs typeface="Arial" charset="0"/>
              </a:rPr>
              <a:t>Pacing is a skill which enables you to consistently carry out activities without causing excessive tiredness or inactivity. Pacing is the middle ground between doing nothing and doing too much. Over time you may notice that pacing enables you to do more. </a:t>
            </a:r>
          </a:p>
          <a:p>
            <a:pPr eaLnBrk="1" hangingPunct="1">
              <a:defRPr/>
            </a:pPr>
            <a:endParaRPr lang="en-GB" sz="1400" dirty="0">
              <a:cs typeface="Arial" charset="0"/>
            </a:endParaRPr>
          </a:p>
          <a:p>
            <a:pPr eaLnBrk="1" hangingPunct="1">
              <a:defRPr/>
            </a:pPr>
            <a:endParaRPr lang="en-GB" sz="1400" dirty="0">
              <a:cs typeface="Arial" charset="0"/>
            </a:endParaRPr>
          </a:p>
          <a:p>
            <a:pPr eaLnBrk="1" hangingPunct="1">
              <a:defRPr/>
            </a:pPr>
            <a:endParaRPr lang="en-GB" sz="1400" dirty="0">
              <a:cs typeface="Arial" charset="0"/>
            </a:endParaRPr>
          </a:p>
          <a:p>
            <a:pPr eaLnBrk="1" hangingPunct="1">
              <a:defRPr/>
            </a:pPr>
            <a:endParaRPr lang="en-GB" sz="1400" dirty="0">
              <a:cs typeface="Arial" charset="0"/>
            </a:endParaRPr>
          </a:p>
          <a:p>
            <a:pPr eaLnBrk="1" hangingPunct="1">
              <a:defRPr/>
            </a:pPr>
            <a:endParaRPr lang="en-GB" sz="1400" dirty="0">
              <a:cs typeface="Arial" charset="0"/>
            </a:endParaRPr>
          </a:p>
          <a:p>
            <a:pPr eaLnBrk="1" hangingPunct="1">
              <a:defRPr/>
            </a:pPr>
            <a:endParaRPr lang="en-GB" sz="1400" dirty="0">
              <a:cs typeface="Arial" charset="0"/>
            </a:endParaRPr>
          </a:p>
          <a:p>
            <a:pPr eaLnBrk="1" hangingPunct="1">
              <a:defRPr/>
            </a:pPr>
            <a:endParaRPr lang="en-GB" sz="1400" dirty="0">
              <a:cs typeface="Arial" charset="0"/>
            </a:endParaRPr>
          </a:p>
          <a:p>
            <a:pPr eaLnBrk="1" hangingPunct="1">
              <a:defRPr/>
            </a:pPr>
            <a:endParaRPr lang="en-GB" sz="1400" dirty="0">
              <a:cs typeface="Arial" charset="0"/>
            </a:endParaRPr>
          </a:p>
          <a:p>
            <a:pPr marL="342831" indent="-342831">
              <a:buFontTx/>
              <a:buAutoNum type="arabicPeriod"/>
              <a:defRPr/>
            </a:pPr>
            <a:r>
              <a:rPr lang="en-GB" sz="1400" dirty="0">
                <a:cs typeface="Arial" charset="0"/>
              </a:rPr>
              <a:t>Choose an activity, such as seeing your friends or school work. </a:t>
            </a:r>
          </a:p>
          <a:p>
            <a:pPr marL="342831" indent="-342831">
              <a:buFontTx/>
              <a:buAutoNum type="arabicPeriod"/>
              <a:defRPr/>
            </a:pPr>
            <a:r>
              <a:rPr lang="en-GB" sz="1400" dirty="0">
                <a:cs typeface="Arial" charset="0"/>
              </a:rPr>
              <a:t>Measure the length of time you feel physically and emotionally comfortable doing this. Do this at least 3 separate times on good and bad days. </a:t>
            </a:r>
          </a:p>
          <a:p>
            <a:pPr marL="342831" indent="-342831">
              <a:buFontTx/>
              <a:buAutoNum type="arabicPeriod"/>
              <a:defRPr/>
            </a:pPr>
            <a:r>
              <a:rPr lang="en-GB" sz="1400" dirty="0">
                <a:cs typeface="Arial" charset="0"/>
              </a:rPr>
              <a:t>Take the average of these times. This helps you find your comfortable starting point (amount of time) to spend on these activities. Try to stick to this time, no more and no less.</a:t>
            </a: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a:p>
            <a:pPr eaLnBrk="1" hangingPunct="1">
              <a:defRPr/>
            </a:pPr>
            <a:endParaRPr lang="en-GB" sz="1600" dirty="0">
              <a:cs typeface="Arial" charset="0"/>
            </a:endParaRPr>
          </a:p>
        </p:txBody>
      </p:sp>
      <p:sp>
        <p:nvSpPr>
          <p:cNvPr id="6" name="Rectangle 5">
            <a:extLst>
              <a:ext uri="{FF2B5EF4-FFF2-40B4-BE49-F238E27FC236}">
                <a16:creationId xmlns:a16="http://schemas.microsoft.com/office/drawing/2014/main" id="{38A9C5A8-941E-474F-BC0A-B8103CD4D89A}"/>
              </a:ext>
            </a:extLst>
          </p:cNvPr>
          <p:cNvSpPr/>
          <p:nvPr/>
        </p:nvSpPr>
        <p:spPr>
          <a:xfrm>
            <a:off x="511056" y="8959981"/>
            <a:ext cx="5935876" cy="1815680"/>
          </a:xfrm>
          <a:prstGeom prst="rect">
            <a:avLst/>
          </a:prstGeom>
        </p:spPr>
        <p:txBody>
          <a:bodyPr>
            <a:spAutoFit/>
          </a:bodyPr>
          <a:lstStyle/>
          <a:p>
            <a:pPr eaLnBrk="1" hangingPunct="1">
              <a:defRPr/>
            </a:pPr>
            <a:r>
              <a:rPr lang="en-GB" sz="1400" b="1" dirty="0">
                <a:cs typeface="Arial" charset="0"/>
              </a:rPr>
              <a:t>Remember</a:t>
            </a:r>
            <a:r>
              <a:rPr lang="en-GB" sz="1400" dirty="0">
                <a:cs typeface="Arial" charset="0"/>
              </a:rPr>
              <a:t>:</a:t>
            </a:r>
          </a:p>
          <a:p>
            <a:pPr marL="285693" indent="-285693">
              <a:buFont typeface="Arial" panose="020B0604020202020204" pitchFamily="34" charset="0"/>
              <a:buChar char="•"/>
              <a:defRPr/>
            </a:pPr>
            <a:r>
              <a:rPr lang="en-GB" sz="1400" dirty="0">
                <a:cs typeface="Arial" charset="0"/>
              </a:rPr>
              <a:t>Pacing can give you more control.</a:t>
            </a:r>
          </a:p>
          <a:p>
            <a:pPr marL="285693" indent="-285693">
              <a:buFont typeface="Arial" panose="020B0604020202020204" pitchFamily="34" charset="0"/>
              <a:buChar char="•"/>
              <a:defRPr/>
            </a:pPr>
            <a:r>
              <a:rPr lang="en-GB" sz="1400" dirty="0">
                <a:cs typeface="Arial" charset="0"/>
              </a:rPr>
              <a:t>Pacing is about judging when to stop an activity based on </a:t>
            </a:r>
            <a:r>
              <a:rPr lang="en-GB" sz="1400" b="1" dirty="0">
                <a:cs typeface="Arial" charset="0"/>
              </a:rPr>
              <a:t>time </a:t>
            </a:r>
            <a:r>
              <a:rPr lang="en-GB" sz="1400" dirty="0">
                <a:cs typeface="Arial" charset="0"/>
              </a:rPr>
              <a:t>and not mood.</a:t>
            </a:r>
          </a:p>
          <a:p>
            <a:pPr marL="285693" indent="-285693">
              <a:buFont typeface="Arial" panose="020B0604020202020204" pitchFamily="34" charset="0"/>
              <a:buChar char="•"/>
              <a:defRPr/>
            </a:pPr>
            <a:r>
              <a:rPr lang="en-GB" sz="1400" dirty="0">
                <a:cs typeface="Arial" charset="0"/>
              </a:rPr>
              <a:t>The comfortable starting point should be used on both good, and bad days. It is normal to find it difficult to limit yourself on good days. </a:t>
            </a:r>
          </a:p>
          <a:p>
            <a:pPr marL="285693" indent="-285693">
              <a:buFont typeface="Arial" panose="020B0604020202020204" pitchFamily="34" charset="0"/>
              <a:buChar char="•"/>
              <a:defRPr/>
            </a:pPr>
            <a:r>
              <a:rPr lang="en-GB" sz="1400" dirty="0">
                <a:cs typeface="Arial" charset="0"/>
              </a:rPr>
              <a:t>Using a comfortable starting point leads to </a:t>
            </a:r>
            <a:r>
              <a:rPr lang="en-GB" sz="1400">
                <a:cs typeface="Arial" charset="0"/>
              </a:rPr>
              <a:t>improved tolerance and </a:t>
            </a:r>
            <a:r>
              <a:rPr lang="en-GB" sz="1400" dirty="0">
                <a:cs typeface="Arial" charset="0"/>
              </a:rPr>
              <a:t>achievement.</a:t>
            </a:r>
          </a:p>
        </p:txBody>
      </p:sp>
      <p:grpSp>
        <p:nvGrpSpPr>
          <p:cNvPr id="10244" name="Group 66">
            <a:extLst>
              <a:ext uri="{FF2B5EF4-FFF2-40B4-BE49-F238E27FC236}">
                <a16:creationId xmlns:a16="http://schemas.microsoft.com/office/drawing/2014/main" id="{7D9ED2CF-6D79-4580-BA46-BF93AB70F8A5}"/>
              </a:ext>
            </a:extLst>
          </p:cNvPr>
          <p:cNvGrpSpPr>
            <a:grpSpLocks/>
          </p:cNvGrpSpPr>
          <p:nvPr/>
        </p:nvGrpSpPr>
        <p:grpSpPr bwMode="auto">
          <a:xfrm>
            <a:off x="1450639" y="4439827"/>
            <a:ext cx="4528090" cy="1391916"/>
            <a:chOff x="1430754" y="3720662"/>
            <a:chExt cx="4527647" cy="1392618"/>
          </a:xfrm>
        </p:grpSpPr>
        <p:cxnSp>
          <p:nvCxnSpPr>
            <p:cNvPr id="3" name="Straight Connector 2">
              <a:extLst>
                <a:ext uri="{FF2B5EF4-FFF2-40B4-BE49-F238E27FC236}">
                  <a16:creationId xmlns:a16="http://schemas.microsoft.com/office/drawing/2014/main" id="{F252F53E-4A09-4245-A6B1-36603928A462}"/>
                </a:ext>
              </a:extLst>
            </p:cNvPr>
            <p:cNvCxnSpPr/>
            <p:nvPr/>
          </p:nvCxnSpPr>
          <p:spPr>
            <a:xfrm>
              <a:off x="1829086" y="3720662"/>
              <a:ext cx="0" cy="13878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3A6867-584C-4697-8F9F-9C6174606CD8}"/>
                </a:ext>
              </a:extLst>
            </p:cNvPr>
            <p:cNvCxnSpPr/>
            <p:nvPr/>
          </p:nvCxnSpPr>
          <p:spPr>
            <a:xfrm flipH="1">
              <a:off x="1829086" y="4414589"/>
              <a:ext cx="28057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24FFF8B-E71D-446F-A93B-DD545533A536}"/>
                </a:ext>
              </a:extLst>
            </p:cNvPr>
            <p:cNvCxnSpPr/>
            <p:nvPr/>
          </p:nvCxnSpPr>
          <p:spPr>
            <a:xfrm flipH="1">
              <a:off x="1829086" y="3720662"/>
              <a:ext cx="204720" cy="6939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8AABF4C-17F8-407D-BCBA-3787BEDB0254}"/>
                </a:ext>
              </a:extLst>
            </p:cNvPr>
            <p:cNvCxnSpPr/>
            <p:nvPr/>
          </p:nvCxnSpPr>
          <p:spPr>
            <a:xfrm>
              <a:off x="2033805" y="3720662"/>
              <a:ext cx="288830" cy="992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8753A3-32B9-46E2-B96B-2768F80B947E}"/>
                </a:ext>
              </a:extLst>
            </p:cNvPr>
            <p:cNvCxnSpPr/>
            <p:nvPr/>
          </p:nvCxnSpPr>
          <p:spPr>
            <a:xfrm flipH="1">
              <a:off x="2333745" y="3877868"/>
              <a:ext cx="330091" cy="814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63DCB2A-4897-49C9-8550-11763560CCE7}"/>
                </a:ext>
              </a:extLst>
            </p:cNvPr>
            <p:cNvCxnSpPr/>
            <p:nvPr/>
          </p:nvCxnSpPr>
          <p:spPr>
            <a:xfrm>
              <a:off x="2663836" y="3877868"/>
              <a:ext cx="374527" cy="1005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2B9CE5-1F01-4C00-A7D9-D5E6A471CA9C}"/>
                </a:ext>
              </a:extLst>
            </p:cNvPr>
            <p:cNvCxnSpPr/>
            <p:nvPr/>
          </p:nvCxnSpPr>
          <p:spPr>
            <a:xfrm flipH="1">
              <a:off x="3038363" y="4108118"/>
              <a:ext cx="418962" cy="7749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3CDF53E-719C-4EEA-97B7-0CF7EB333550}"/>
                </a:ext>
              </a:extLst>
            </p:cNvPr>
            <p:cNvCxnSpPr/>
            <p:nvPr/>
          </p:nvCxnSpPr>
          <p:spPr>
            <a:xfrm>
              <a:off x="3468433" y="4108118"/>
              <a:ext cx="374527" cy="1005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79" name="Group 77">
              <a:extLst>
                <a:ext uri="{FF2B5EF4-FFF2-40B4-BE49-F238E27FC236}">
                  <a16:creationId xmlns:a16="http://schemas.microsoft.com/office/drawing/2014/main" id="{8A968C96-8779-4472-A373-A52D836BF00D}"/>
                </a:ext>
              </a:extLst>
            </p:cNvPr>
            <p:cNvGrpSpPr>
              <a:grpSpLocks/>
            </p:cNvGrpSpPr>
            <p:nvPr/>
          </p:nvGrpSpPr>
          <p:grpSpPr bwMode="auto">
            <a:xfrm rot="323874">
              <a:off x="1822588" y="4537979"/>
              <a:ext cx="2963918" cy="5256"/>
              <a:chOff x="-4056993" y="3242441"/>
              <a:chExt cx="2963918" cy="5256"/>
            </a:xfrm>
          </p:grpSpPr>
          <p:cxnSp>
            <p:nvCxnSpPr>
              <p:cNvPr id="79" name="Straight Connector 78">
                <a:extLst>
                  <a:ext uri="{FF2B5EF4-FFF2-40B4-BE49-F238E27FC236}">
                    <a16:creationId xmlns:a16="http://schemas.microsoft.com/office/drawing/2014/main" id="{D01D4E53-CCD5-4E7C-A55E-C96BA1D370A1}"/>
                  </a:ext>
                </a:extLst>
              </p:cNvPr>
              <p:cNvCxnSpPr/>
              <p:nvPr/>
            </p:nvCxnSpPr>
            <p:spPr>
              <a:xfrm>
                <a:off x="-3625996" y="3245222"/>
                <a:ext cx="2983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E6A27CF-3010-4D0F-9452-A518FEF1F2DA}"/>
                  </a:ext>
                </a:extLst>
              </p:cNvPr>
              <p:cNvCxnSpPr/>
              <p:nvPr/>
            </p:nvCxnSpPr>
            <p:spPr>
              <a:xfrm>
                <a:off x="-3174697" y="3247137"/>
                <a:ext cx="2999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E9D4777-87BA-4D1A-A8D7-00C69720B1B2}"/>
                  </a:ext>
                </a:extLst>
              </p:cNvPr>
              <p:cNvCxnSpPr/>
              <p:nvPr/>
            </p:nvCxnSpPr>
            <p:spPr>
              <a:xfrm>
                <a:off x="-2732036" y="3242045"/>
                <a:ext cx="2983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EEC0BD2-0E04-4BED-9CA4-446D2D2AB0DA}"/>
                  </a:ext>
                </a:extLst>
              </p:cNvPr>
              <p:cNvCxnSpPr/>
              <p:nvPr/>
            </p:nvCxnSpPr>
            <p:spPr>
              <a:xfrm>
                <a:off x="-2275848" y="3245094"/>
                <a:ext cx="2999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6F6F4AB-FCF5-4A10-846A-D540CB85AF50}"/>
                  </a:ext>
                </a:extLst>
              </p:cNvPr>
              <p:cNvCxnSpPr/>
              <p:nvPr/>
            </p:nvCxnSpPr>
            <p:spPr>
              <a:xfrm>
                <a:off x="-1834621" y="3241657"/>
                <a:ext cx="299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271D49-B573-4A52-BAD2-236861F5A217}"/>
                  </a:ext>
                </a:extLst>
              </p:cNvPr>
              <p:cNvCxnSpPr/>
              <p:nvPr/>
            </p:nvCxnSpPr>
            <p:spPr>
              <a:xfrm>
                <a:off x="-1392947" y="3242963"/>
                <a:ext cx="2999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61ACB78-749F-45CC-BE99-9A9934675422}"/>
                  </a:ext>
                </a:extLst>
              </p:cNvPr>
              <p:cNvCxnSpPr/>
              <p:nvPr/>
            </p:nvCxnSpPr>
            <p:spPr>
              <a:xfrm>
                <a:off x="-4057747" y="3247687"/>
                <a:ext cx="2999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280" name="TextBox 85">
              <a:extLst>
                <a:ext uri="{FF2B5EF4-FFF2-40B4-BE49-F238E27FC236}">
                  <a16:creationId xmlns:a16="http://schemas.microsoft.com/office/drawing/2014/main" id="{3BF312FD-C3B0-466C-BFAD-704DB88AB538}"/>
                </a:ext>
              </a:extLst>
            </p:cNvPr>
            <p:cNvSpPr txBox="1">
              <a:spLocks noChangeArrowheads="1"/>
            </p:cNvSpPr>
            <p:nvPr/>
          </p:nvSpPr>
          <p:spPr bwMode="auto">
            <a:xfrm>
              <a:off x="4870580" y="4596750"/>
              <a:ext cx="10878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100">
                  <a:solidFill>
                    <a:srgbClr val="FF0000"/>
                  </a:solidFill>
                </a:rPr>
                <a:t>Average</a:t>
              </a:r>
            </a:p>
          </p:txBody>
        </p:sp>
        <p:sp>
          <p:nvSpPr>
            <p:cNvPr id="10281" name="TextBox 65">
              <a:extLst>
                <a:ext uri="{FF2B5EF4-FFF2-40B4-BE49-F238E27FC236}">
                  <a16:creationId xmlns:a16="http://schemas.microsoft.com/office/drawing/2014/main" id="{9BA6FF89-6036-44BC-AE04-E9153904E99F}"/>
                </a:ext>
              </a:extLst>
            </p:cNvPr>
            <p:cNvSpPr txBox="1">
              <a:spLocks noChangeArrowheads="1"/>
            </p:cNvSpPr>
            <p:nvPr/>
          </p:nvSpPr>
          <p:spPr bwMode="auto">
            <a:xfrm rot="-5400000">
              <a:off x="1103703" y="4147342"/>
              <a:ext cx="9157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100"/>
                <a:t>Activity </a:t>
              </a:r>
            </a:p>
          </p:txBody>
        </p:sp>
      </p:grpSp>
      <p:grpSp>
        <p:nvGrpSpPr>
          <p:cNvPr id="10245" name="Group 87">
            <a:extLst>
              <a:ext uri="{FF2B5EF4-FFF2-40B4-BE49-F238E27FC236}">
                <a16:creationId xmlns:a16="http://schemas.microsoft.com/office/drawing/2014/main" id="{452324F1-00C1-49FF-B5AF-DFC8F3EC70E6}"/>
              </a:ext>
            </a:extLst>
          </p:cNvPr>
          <p:cNvGrpSpPr>
            <a:grpSpLocks/>
          </p:cNvGrpSpPr>
          <p:nvPr/>
        </p:nvGrpSpPr>
        <p:grpSpPr bwMode="auto">
          <a:xfrm>
            <a:off x="1434768" y="7631552"/>
            <a:ext cx="4570942" cy="1387154"/>
            <a:chOff x="1434539" y="7719867"/>
            <a:chExt cx="4570802" cy="1387366"/>
          </a:xfrm>
        </p:grpSpPr>
        <p:cxnSp>
          <p:nvCxnSpPr>
            <p:cNvPr id="31" name="Straight Connector 30">
              <a:extLst>
                <a:ext uri="{FF2B5EF4-FFF2-40B4-BE49-F238E27FC236}">
                  <a16:creationId xmlns:a16="http://schemas.microsoft.com/office/drawing/2014/main" id="{4FBD6296-310C-4534-8DCB-D473333E0697}"/>
                </a:ext>
              </a:extLst>
            </p:cNvPr>
            <p:cNvCxnSpPr/>
            <p:nvPr/>
          </p:nvCxnSpPr>
          <p:spPr>
            <a:xfrm flipH="1">
              <a:off x="1828136" y="8413550"/>
              <a:ext cx="385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5EEC1B-D58A-49A9-A069-3D5A340138DA}"/>
                </a:ext>
              </a:extLst>
            </p:cNvPr>
            <p:cNvCxnSpPr/>
            <p:nvPr/>
          </p:nvCxnSpPr>
          <p:spPr>
            <a:xfrm>
              <a:off x="1807504" y="7719867"/>
              <a:ext cx="0" cy="1387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595D915-140C-4B58-BEB6-EBB831A3F9DB}"/>
                </a:ext>
              </a:extLst>
            </p:cNvPr>
            <p:cNvCxnSpPr/>
            <p:nvPr/>
          </p:nvCxnSpPr>
          <p:spPr>
            <a:xfrm flipH="1">
              <a:off x="1807504" y="8261161"/>
              <a:ext cx="371378" cy="152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FEA1DA1-51B4-4116-9934-F127BDCDB577}"/>
                </a:ext>
              </a:extLst>
            </p:cNvPr>
            <p:cNvCxnSpPr/>
            <p:nvPr/>
          </p:nvCxnSpPr>
          <p:spPr>
            <a:xfrm flipH="1" flipV="1">
              <a:off x="2194753" y="8250050"/>
              <a:ext cx="320591" cy="103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EF4A2BB-92D5-4C34-AB04-6F5044EF0579}"/>
                </a:ext>
              </a:extLst>
            </p:cNvPr>
            <p:cNvCxnSpPr/>
            <p:nvPr/>
          </p:nvCxnSpPr>
          <p:spPr>
            <a:xfrm flipH="1">
              <a:off x="2515344" y="8200841"/>
              <a:ext cx="369790" cy="152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AE8FBA2-C03C-4431-A38E-BDAFF11F28D8}"/>
                </a:ext>
              </a:extLst>
            </p:cNvPr>
            <p:cNvCxnSpPr/>
            <p:nvPr/>
          </p:nvCxnSpPr>
          <p:spPr>
            <a:xfrm flipH="1" flipV="1">
              <a:off x="2885134" y="8210365"/>
              <a:ext cx="320591" cy="101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71E8FF5-1514-40E2-87A6-38B63327E10C}"/>
                </a:ext>
              </a:extLst>
            </p:cNvPr>
            <p:cNvCxnSpPr/>
            <p:nvPr/>
          </p:nvCxnSpPr>
          <p:spPr>
            <a:xfrm flipH="1">
              <a:off x="3205725" y="8156395"/>
              <a:ext cx="369791" cy="152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15C6504-0F5D-4478-8EE9-FC33B2AACE16}"/>
                </a:ext>
              </a:extLst>
            </p:cNvPr>
            <p:cNvCxnSpPr/>
            <p:nvPr/>
          </p:nvCxnSpPr>
          <p:spPr>
            <a:xfrm flipH="1" flipV="1">
              <a:off x="3553297" y="8157983"/>
              <a:ext cx="320591" cy="103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1278E2C-1C94-4D02-ABD8-7FB35A0B6637}"/>
                </a:ext>
              </a:extLst>
            </p:cNvPr>
            <p:cNvCxnSpPr/>
            <p:nvPr/>
          </p:nvCxnSpPr>
          <p:spPr>
            <a:xfrm flipH="1">
              <a:off x="3859603" y="8097662"/>
              <a:ext cx="371378" cy="152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F2974DD-B828-46A3-8085-D9B857FECCC4}"/>
                </a:ext>
              </a:extLst>
            </p:cNvPr>
            <p:cNvCxnSpPr/>
            <p:nvPr/>
          </p:nvCxnSpPr>
          <p:spPr>
            <a:xfrm flipH="1" flipV="1">
              <a:off x="4242091" y="8091313"/>
              <a:ext cx="320591" cy="103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5698D69-A6FE-42BA-AAB3-EB5AE40671C7}"/>
                </a:ext>
              </a:extLst>
            </p:cNvPr>
            <p:cNvCxnSpPr/>
            <p:nvPr/>
          </p:nvCxnSpPr>
          <p:spPr>
            <a:xfrm flipH="1">
              <a:off x="4546811" y="8032579"/>
              <a:ext cx="371378" cy="152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61" name="Group 56">
              <a:extLst>
                <a:ext uri="{FF2B5EF4-FFF2-40B4-BE49-F238E27FC236}">
                  <a16:creationId xmlns:a16="http://schemas.microsoft.com/office/drawing/2014/main" id="{D162DB9C-1A1C-4953-AD58-35C988633408}"/>
                </a:ext>
              </a:extLst>
            </p:cNvPr>
            <p:cNvGrpSpPr>
              <a:grpSpLocks/>
            </p:cNvGrpSpPr>
            <p:nvPr/>
          </p:nvGrpSpPr>
          <p:grpSpPr bwMode="auto">
            <a:xfrm rot="-184313">
              <a:off x="1908932" y="8255873"/>
              <a:ext cx="2963918" cy="5256"/>
              <a:chOff x="-4056993" y="3242441"/>
              <a:chExt cx="2963918" cy="5256"/>
            </a:xfrm>
          </p:grpSpPr>
          <p:cxnSp>
            <p:nvCxnSpPr>
              <p:cNvPr id="55" name="Straight Connector 54">
                <a:extLst>
                  <a:ext uri="{FF2B5EF4-FFF2-40B4-BE49-F238E27FC236}">
                    <a16:creationId xmlns:a16="http://schemas.microsoft.com/office/drawing/2014/main" id="{44B585F2-EE14-4394-B3F0-0767DA97AFA3}"/>
                  </a:ext>
                </a:extLst>
              </p:cNvPr>
              <p:cNvCxnSpPr/>
              <p:nvPr/>
            </p:nvCxnSpPr>
            <p:spPr>
              <a:xfrm>
                <a:off x="-3640569" y="3241511"/>
                <a:ext cx="2999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7D2C9CA-09D4-450E-8AC2-F1F7DA719093}"/>
                  </a:ext>
                </a:extLst>
              </p:cNvPr>
              <p:cNvCxnSpPr/>
              <p:nvPr/>
            </p:nvCxnSpPr>
            <p:spPr>
              <a:xfrm>
                <a:off x="-3187794" y="3245149"/>
                <a:ext cx="2999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0C77A3C-3C74-4580-9A5C-CDBE409A7A85}"/>
                  </a:ext>
                </a:extLst>
              </p:cNvPr>
              <p:cNvCxnSpPr/>
              <p:nvPr/>
            </p:nvCxnSpPr>
            <p:spPr>
              <a:xfrm>
                <a:off x="-2747358" y="3241766"/>
                <a:ext cx="2999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FDA769-BA7C-45EC-AEFB-547B002ECB1D}"/>
                  </a:ext>
                </a:extLst>
              </p:cNvPr>
              <p:cNvCxnSpPr/>
              <p:nvPr/>
            </p:nvCxnSpPr>
            <p:spPr>
              <a:xfrm>
                <a:off x="-2289574" y="3240903"/>
                <a:ext cx="2999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1B7ABC-4CC1-4701-A8B0-C70CAE2DE5AE}"/>
                  </a:ext>
                </a:extLst>
              </p:cNvPr>
              <p:cNvCxnSpPr/>
              <p:nvPr/>
            </p:nvCxnSpPr>
            <p:spPr>
              <a:xfrm>
                <a:off x="-1836791" y="3244242"/>
                <a:ext cx="2888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CFDB450-A00B-44FF-BCD8-AE458A23F739}"/>
                  </a:ext>
                </a:extLst>
              </p:cNvPr>
              <p:cNvCxnSpPr/>
              <p:nvPr/>
            </p:nvCxnSpPr>
            <p:spPr>
              <a:xfrm>
                <a:off x="-1407541" y="3242146"/>
                <a:ext cx="2999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13175EE-3AC8-4B31-B065-E0CE296FFCA0}"/>
                  </a:ext>
                </a:extLst>
              </p:cNvPr>
              <p:cNvCxnSpPr/>
              <p:nvPr/>
            </p:nvCxnSpPr>
            <p:spPr>
              <a:xfrm>
                <a:off x="-4056894" y="3239830"/>
                <a:ext cx="2999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262" name="TextBox 64">
              <a:extLst>
                <a:ext uri="{FF2B5EF4-FFF2-40B4-BE49-F238E27FC236}">
                  <a16:creationId xmlns:a16="http://schemas.microsoft.com/office/drawing/2014/main" id="{A465C866-1555-4E87-A3C9-5F50E578354A}"/>
                </a:ext>
              </a:extLst>
            </p:cNvPr>
            <p:cNvSpPr txBox="1">
              <a:spLocks noChangeArrowheads="1"/>
            </p:cNvSpPr>
            <p:nvPr/>
          </p:nvSpPr>
          <p:spPr bwMode="auto">
            <a:xfrm>
              <a:off x="4917520" y="8055083"/>
              <a:ext cx="10878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100">
                  <a:solidFill>
                    <a:srgbClr val="FF0000"/>
                  </a:solidFill>
                </a:rPr>
                <a:t>Average</a:t>
              </a:r>
            </a:p>
          </p:txBody>
        </p:sp>
        <p:sp>
          <p:nvSpPr>
            <p:cNvPr id="10263" name="TextBox 86">
              <a:extLst>
                <a:ext uri="{FF2B5EF4-FFF2-40B4-BE49-F238E27FC236}">
                  <a16:creationId xmlns:a16="http://schemas.microsoft.com/office/drawing/2014/main" id="{98466C39-468A-4643-B282-B09939B50B84}"/>
                </a:ext>
              </a:extLst>
            </p:cNvPr>
            <p:cNvSpPr txBox="1">
              <a:spLocks noChangeArrowheads="1"/>
            </p:cNvSpPr>
            <p:nvPr/>
          </p:nvSpPr>
          <p:spPr bwMode="auto">
            <a:xfrm rot="-5400000">
              <a:off x="1107488" y="8146371"/>
              <a:ext cx="9157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100"/>
                <a:t>Activity </a:t>
              </a:r>
            </a:p>
          </p:txBody>
        </p:sp>
      </p:grpSp>
      <p:sp>
        <p:nvSpPr>
          <p:cNvPr id="10246" name="Slide Number Placeholder 3">
            <a:extLst>
              <a:ext uri="{FF2B5EF4-FFF2-40B4-BE49-F238E27FC236}">
                <a16:creationId xmlns:a16="http://schemas.microsoft.com/office/drawing/2014/main" id="{ADEE05C6-E626-4A4D-83AC-F2AAA73F06A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262440-CCFE-4197-9121-BEF308A23A20}" type="slidenum">
              <a:rPr lang="en-GB" altLang="en-US"/>
              <a:pPr/>
              <a:t>7</a:t>
            </a:fld>
            <a:endParaRPr lang="en-GB" altLang="en-US"/>
          </a:p>
        </p:txBody>
      </p:sp>
      <p:sp>
        <p:nvSpPr>
          <p:cNvPr id="10247" name="Slide Number Placeholder 7">
            <a:extLst>
              <a:ext uri="{FF2B5EF4-FFF2-40B4-BE49-F238E27FC236}">
                <a16:creationId xmlns:a16="http://schemas.microsoft.com/office/drawing/2014/main" id="{F86D20A3-9AC5-4F35-A16C-453861E919B7}"/>
              </a:ext>
            </a:extLst>
          </p:cNvPr>
          <p:cNvSpPr txBox="1">
            <a:spLocks/>
          </p:cNvSpPr>
          <p:nvPr/>
        </p:nvSpPr>
        <p:spPr bwMode="auto">
          <a:xfrm>
            <a:off x="3375832" y="1344919"/>
            <a:ext cx="325362" cy="50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188BFCE4-DA4B-485D-9EBF-212F9048FECB}" type="slidenum">
              <a:rPr lang="en-GB" altLang="en-US" sz="900"/>
              <a:pPr algn="r" eaLnBrk="1" hangingPunct="1">
                <a:spcBef>
                  <a:spcPct val="0"/>
                </a:spcBef>
                <a:buFontTx/>
                <a:buNone/>
              </a:pPr>
              <a:t>7</a:t>
            </a:fld>
            <a:endParaRPr lang="en-GB" altLang="en-US" sz="900"/>
          </a:p>
        </p:txBody>
      </p:sp>
      <p:sp>
        <p:nvSpPr>
          <p:cNvPr id="48" name="Oval 47">
            <a:extLst>
              <a:ext uri="{FF2B5EF4-FFF2-40B4-BE49-F238E27FC236}">
                <a16:creationId xmlns:a16="http://schemas.microsoft.com/office/drawing/2014/main" id="{870E8C4D-AA5C-4DCA-BF5A-4594BC8F2935}"/>
              </a:ext>
            </a:extLst>
          </p:cNvPr>
          <p:cNvSpPr/>
          <p:nvPr/>
        </p:nvSpPr>
        <p:spPr>
          <a:xfrm>
            <a:off x="3432968" y="1425863"/>
            <a:ext cx="284096" cy="3380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9" name="Footer Placeholder 5">
            <a:extLst>
              <a:ext uri="{FF2B5EF4-FFF2-40B4-BE49-F238E27FC236}">
                <a16:creationId xmlns:a16="http://schemas.microsoft.com/office/drawing/2014/main" id="{806493BF-522C-4CCB-BC2E-070B07C2259C}"/>
              </a:ext>
            </a:extLst>
          </p:cNvPr>
          <p:cNvSpPr txBox="1">
            <a:spLocks/>
          </p:cNvSpPr>
          <p:nvPr/>
        </p:nvSpPr>
        <p:spPr>
          <a:xfrm>
            <a:off x="946709" y="10662899"/>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17786" y="2709131"/>
            <a:ext cx="0" cy="75989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85041" y="2709131"/>
            <a:ext cx="0" cy="75989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7786" y="331873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17786" y="3928332"/>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7785" y="4543187"/>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17784" y="5094981"/>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7783" y="5662539"/>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786" y="6261629"/>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7782" y="6844953"/>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7786" y="7365215"/>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7786" y="7885477"/>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17781" y="8405740"/>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7786" y="8973299"/>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17786" y="9619686"/>
            <a:ext cx="7672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04342" y="2543647"/>
            <a:ext cx="4997669" cy="4185761"/>
          </a:xfrm>
          <a:prstGeom prst="rect">
            <a:avLst/>
          </a:prstGeom>
          <a:noFill/>
        </p:spPr>
        <p:txBody>
          <a:bodyPr wrap="square" rtlCol="0">
            <a:spAutoFit/>
          </a:bodyPr>
          <a:lstStyle/>
          <a:p>
            <a:r>
              <a:rPr lang="en-GB" sz="1400" dirty="0"/>
              <a:t>Headaches can prevent us from doing things we like, such as going to the cinema, swimming, or spending time with friends. However, you cannot let them stop you, it is important that you practice fighting against avoidance! Ultimately, you need to face your fears if you want to overcome your headaches. It may seem overwhelming in the beginning, however, it is much easier if you break the process down into smaller steps.</a:t>
            </a:r>
          </a:p>
          <a:p>
            <a:endParaRPr lang="en-GB" sz="1400" dirty="0"/>
          </a:p>
          <a:p>
            <a:r>
              <a:rPr lang="en-GB" sz="1400" dirty="0"/>
              <a:t>Construct a ladder of places or situations that you avoid because of your headaches. At the top of the ladder, state the situation that you are most anxious about. At the bottom of the ladder, put places or situations you avoid , but don’t bother you as much. Give each item a rating of 0-10 according to how anxiety provoking the situation is.</a:t>
            </a:r>
          </a:p>
          <a:p>
            <a:endParaRPr lang="en-GB" sz="1400" dirty="0"/>
          </a:p>
          <a:p>
            <a:r>
              <a:rPr lang="en-GB" sz="1400" dirty="0"/>
              <a:t>Overcome your headaches by approaching these situations, starting from the bottom of the ladder.  Make sure you write down what you think will happen, before approaching the task, and compare this with what actually happened.</a:t>
            </a:r>
          </a:p>
        </p:txBody>
      </p:sp>
      <p:cxnSp>
        <p:nvCxnSpPr>
          <p:cNvPr id="24" name="Straight Connector 23"/>
          <p:cNvCxnSpPr/>
          <p:nvPr/>
        </p:nvCxnSpPr>
        <p:spPr>
          <a:xfrm>
            <a:off x="1663262" y="7545578"/>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63262" y="8065840"/>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63262" y="8586102"/>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63262" y="9106365"/>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63262" y="9689690"/>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63262" y="10320311"/>
            <a:ext cx="2822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50372" y="7529813"/>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50372" y="8065840"/>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950372" y="8586102"/>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50372" y="9106365"/>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950372" y="9689690"/>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50372" y="10320311"/>
            <a:ext cx="9065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63262" y="6928910"/>
            <a:ext cx="4532586" cy="307777"/>
          </a:xfrm>
          <a:prstGeom prst="rect">
            <a:avLst/>
          </a:prstGeom>
          <a:noFill/>
        </p:spPr>
        <p:txBody>
          <a:bodyPr wrap="square" rtlCol="0">
            <a:spAutoFit/>
          </a:bodyPr>
          <a:lstStyle/>
          <a:p>
            <a:r>
              <a:rPr lang="en-GB" sz="1400" u="sng" dirty="0"/>
              <a:t>Situation</a:t>
            </a:r>
            <a:r>
              <a:rPr lang="en-GB" sz="1400" dirty="0"/>
              <a:t>                                                               </a:t>
            </a:r>
            <a:r>
              <a:rPr lang="en-GB" sz="1400" u="sng" dirty="0"/>
              <a:t>Anxiety (0-10)</a:t>
            </a:r>
          </a:p>
        </p:txBody>
      </p:sp>
      <p:sp>
        <p:nvSpPr>
          <p:cNvPr id="41" name="TextBox 40"/>
          <p:cNvSpPr txBox="1"/>
          <p:nvPr/>
        </p:nvSpPr>
        <p:spPr>
          <a:xfrm>
            <a:off x="1663262" y="7209246"/>
            <a:ext cx="2822028" cy="307777"/>
          </a:xfrm>
          <a:prstGeom prst="rect">
            <a:avLst/>
          </a:prstGeom>
          <a:noFill/>
        </p:spPr>
        <p:txBody>
          <a:bodyPr wrap="square" rtlCol="0">
            <a:spAutoFit/>
          </a:bodyPr>
          <a:lstStyle/>
          <a:p>
            <a:r>
              <a:rPr lang="en-GB" sz="1400" dirty="0"/>
              <a:t>Example: Going to a loud party</a:t>
            </a:r>
          </a:p>
        </p:txBody>
      </p:sp>
      <p:sp>
        <p:nvSpPr>
          <p:cNvPr id="42" name="TextBox 41"/>
          <p:cNvSpPr txBox="1"/>
          <p:nvPr/>
        </p:nvSpPr>
        <p:spPr>
          <a:xfrm>
            <a:off x="5265682" y="7209245"/>
            <a:ext cx="575442" cy="307777"/>
          </a:xfrm>
          <a:prstGeom prst="rect">
            <a:avLst/>
          </a:prstGeom>
          <a:noFill/>
        </p:spPr>
        <p:txBody>
          <a:bodyPr wrap="square" rtlCol="0">
            <a:spAutoFit/>
          </a:bodyPr>
          <a:lstStyle/>
          <a:p>
            <a:r>
              <a:rPr lang="en-GB" sz="1400" dirty="0"/>
              <a:t>10</a:t>
            </a:r>
          </a:p>
        </p:txBody>
      </p:sp>
      <p:sp>
        <p:nvSpPr>
          <p:cNvPr id="45" name="TextBox 44"/>
          <p:cNvSpPr txBox="1"/>
          <p:nvPr/>
        </p:nvSpPr>
        <p:spPr>
          <a:xfrm>
            <a:off x="1760484" y="1569333"/>
            <a:ext cx="4230414" cy="646331"/>
          </a:xfrm>
          <a:prstGeom prst="rect">
            <a:avLst/>
          </a:prstGeom>
          <a:noFill/>
        </p:spPr>
        <p:txBody>
          <a:bodyPr wrap="square" rtlCol="0">
            <a:spAutoFit/>
          </a:bodyPr>
          <a:lstStyle/>
          <a:p>
            <a:r>
              <a:rPr lang="en-GB" u="sng" dirty="0"/>
              <a:t>Changing How I Cope With Headaches:</a:t>
            </a:r>
          </a:p>
          <a:p>
            <a:r>
              <a:rPr lang="en-GB" u="sng" dirty="0"/>
              <a:t>The Ladder Hierarchy </a:t>
            </a:r>
          </a:p>
        </p:txBody>
      </p:sp>
      <p:sp>
        <p:nvSpPr>
          <p:cNvPr id="46" name="TextBox 45">
            <a:extLst>
              <a:ext uri="{FF2B5EF4-FFF2-40B4-BE49-F238E27FC236}">
                <a16:creationId xmlns:a16="http://schemas.microsoft.com/office/drawing/2014/main" id="{EEBD74BE-E144-4EF0-845C-6DA38DF75C86}"/>
              </a:ext>
            </a:extLst>
          </p:cNvPr>
          <p:cNvSpPr txBox="1"/>
          <p:nvPr/>
        </p:nvSpPr>
        <p:spPr>
          <a:xfrm>
            <a:off x="1760484" y="9828850"/>
            <a:ext cx="2822028" cy="307777"/>
          </a:xfrm>
          <a:prstGeom prst="rect">
            <a:avLst/>
          </a:prstGeom>
          <a:noFill/>
        </p:spPr>
        <p:txBody>
          <a:bodyPr wrap="square" rtlCol="0">
            <a:spAutoFit/>
          </a:bodyPr>
          <a:lstStyle/>
          <a:p>
            <a:r>
              <a:rPr lang="en-GB" sz="1400" dirty="0"/>
              <a:t>Example: watching TV</a:t>
            </a:r>
          </a:p>
        </p:txBody>
      </p:sp>
      <p:sp>
        <p:nvSpPr>
          <p:cNvPr id="47" name="TextBox 46">
            <a:extLst>
              <a:ext uri="{FF2B5EF4-FFF2-40B4-BE49-F238E27FC236}">
                <a16:creationId xmlns:a16="http://schemas.microsoft.com/office/drawing/2014/main" id="{6B35CC64-FBFD-439F-94CC-D092DA96F0B7}"/>
              </a:ext>
            </a:extLst>
          </p:cNvPr>
          <p:cNvSpPr txBox="1"/>
          <p:nvPr/>
        </p:nvSpPr>
        <p:spPr>
          <a:xfrm>
            <a:off x="5332685" y="10012534"/>
            <a:ext cx="575442" cy="307777"/>
          </a:xfrm>
          <a:prstGeom prst="rect">
            <a:avLst/>
          </a:prstGeom>
          <a:noFill/>
        </p:spPr>
        <p:txBody>
          <a:bodyPr wrap="square" rtlCol="0">
            <a:spAutoFit/>
          </a:bodyPr>
          <a:lstStyle/>
          <a:p>
            <a:r>
              <a:rPr lang="en-GB" sz="1400" dirty="0"/>
              <a:t>2</a:t>
            </a:r>
          </a:p>
        </p:txBody>
      </p:sp>
      <p:sp>
        <p:nvSpPr>
          <p:cNvPr id="48"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1821430" y="2184366"/>
            <a:ext cx="315505" cy="378374"/>
          </a:xfrm>
        </p:spPr>
        <p:txBody>
          <a:bodyPr/>
          <a:lstStyle/>
          <a:p>
            <a:fld id="{0E0EA5D9-FFAC-4864-B705-ADA6735702EB}" type="slidenum">
              <a:rPr lang="en-GB" smtClean="0">
                <a:solidFill>
                  <a:schemeClr val="tx1"/>
                </a:solidFill>
              </a:rPr>
              <a:t>8</a:t>
            </a:fld>
            <a:endParaRPr lang="en-GB" dirty="0">
              <a:solidFill>
                <a:schemeClr val="tx1"/>
              </a:solidFill>
            </a:endParaRPr>
          </a:p>
        </p:txBody>
      </p:sp>
      <p:sp>
        <p:nvSpPr>
          <p:cNvPr id="49" name="Oval 48">
            <a:extLst>
              <a:ext uri="{FF2B5EF4-FFF2-40B4-BE49-F238E27FC236}">
                <a16:creationId xmlns:a16="http://schemas.microsoft.com/office/drawing/2014/main" id="{634EC2BD-27E3-4F2C-BE51-F1013A378FEE}"/>
              </a:ext>
            </a:extLst>
          </p:cNvPr>
          <p:cNvSpPr/>
          <p:nvPr/>
        </p:nvSpPr>
        <p:spPr>
          <a:xfrm>
            <a:off x="1848727" y="2215664"/>
            <a:ext cx="315504" cy="3157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ooter Placeholder 5">
            <a:extLst>
              <a:ext uri="{FF2B5EF4-FFF2-40B4-BE49-F238E27FC236}">
                <a16:creationId xmlns:a16="http://schemas.microsoft.com/office/drawing/2014/main" id="{FDA33C20-A455-4B1A-8D78-E3759563740F}"/>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380289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F56D0-FD4E-40A5-9B44-66CF787A7804}"/>
              </a:ext>
            </a:extLst>
          </p:cNvPr>
          <p:cNvSpPr>
            <a:spLocks noGrp="1"/>
          </p:cNvSpPr>
          <p:nvPr>
            <p:ph idx="1"/>
          </p:nvPr>
        </p:nvSpPr>
        <p:spPr>
          <a:xfrm>
            <a:off x="280823" y="587735"/>
            <a:ext cx="6163332" cy="9864803"/>
          </a:xfrm>
        </p:spPr>
        <p:txBody>
          <a:bodyPr>
            <a:normAutofit/>
          </a:bodyPr>
          <a:lstStyle/>
          <a:p>
            <a:pPr marL="0" indent="0" algn="ctr">
              <a:buNone/>
            </a:pPr>
            <a:r>
              <a:rPr lang="en-GB" sz="1800" u="sng" dirty="0"/>
              <a:t>Calming The Body</a:t>
            </a:r>
          </a:p>
          <a:p>
            <a:pPr marL="0" indent="0">
              <a:buNone/>
            </a:pPr>
            <a:endParaRPr lang="en-GB" sz="1600" dirty="0"/>
          </a:p>
          <a:p>
            <a:pPr marL="0" indent="0">
              <a:buNone/>
            </a:pPr>
            <a:r>
              <a:rPr lang="en-GB" sz="1600" b="1" dirty="0"/>
              <a:t>Progressive Muscle Relaxation (PMR)……………………………………(see p.11)</a:t>
            </a:r>
          </a:p>
          <a:p>
            <a:pPr marL="0" indent="0">
              <a:buNone/>
            </a:pPr>
            <a:r>
              <a:rPr lang="en-GB" sz="1600" dirty="0"/>
              <a:t>Muscle tension is commonly associated with stress and anxiety, it is the bodies natural response to potentially dangerous situations. Even when there is no danger, our bodies can still respond in the same way. You may not always realise that your muscles are tense, it may be as subtle as your jaw clenching, or as obvious as your shoulders feeling really tight and hunched. PGR is a deep relaxation technique which is based upon the simple practice of tensing one muscle group at a time . This is followed by a relaxation phase with release of tension. This is very useful before bedtime.</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600" b="1" dirty="0"/>
              <a:t>Deep Breathing…………………………………………………………………….(see p.12)</a:t>
            </a:r>
          </a:p>
          <a:p>
            <a:pPr marL="0" indent="0">
              <a:buNone/>
            </a:pPr>
            <a:r>
              <a:rPr lang="en-GB" sz="1600" dirty="0"/>
              <a:t>You can do this standing up, sitting in a supportive chair, or lying down comfortably. Let your breath flow deep into your stomach without forcing it. Breath in through your nose and out through your mouth. Counting to five will help you to breath calmly and regularly. Hold your breath for five seconds, as you exhale say ‘relax’. Repeat this process for 3-5 minutes.</a:t>
            </a:r>
          </a:p>
          <a:p>
            <a:pPr marL="0" indent="0">
              <a:buNone/>
            </a:pPr>
            <a:endParaRPr lang="en-GB" sz="1800" dirty="0"/>
          </a:p>
        </p:txBody>
      </p:sp>
      <p:pic>
        <p:nvPicPr>
          <p:cNvPr id="8" name="Picture 3" descr="C:\Users\Maria.Langdrige\AppData\Local\Microsoft\Windows\Temporary Internet Files\Content.IE5\URZJFUDR\27605846065_3e7f3a14a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435" y="8098493"/>
            <a:ext cx="3764157" cy="25897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ia.Langdrige\AppData\Local\Microsoft\Windows\Temporary Internet Files\Content.IE5\UV059V5Z\meditati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983" y="3697418"/>
            <a:ext cx="2349062" cy="23490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54DE9E07-DDDA-49CB-BF9E-CF1EA3A37844}"/>
              </a:ext>
            </a:extLst>
          </p:cNvPr>
          <p:cNvSpPr>
            <a:spLocks noGrp="1"/>
          </p:cNvSpPr>
          <p:nvPr>
            <p:ph type="sldNum" sz="quarter" idx="12"/>
          </p:nvPr>
        </p:nvSpPr>
        <p:spPr/>
        <p:txBody>
          <a:bodyPr/>
          <a:lstStyle/>
          <a:p>
            <a:fld id="{0E0EA5D9-FFAC-4864-B705-ADA6735702EB}" type="slidenum">
              <a:rPr lang="en-GB" smtClean="0"/>
              <a:t>9</a:t>
            </a:fld>
            <a:endParaRPr lang="en-GB"/>
          </a:p>
        </p:txBody>
      </p:sp>
      <p:sp>
        <p:nvSpPr>
          <p:cNvPr id="9" name="Slide Number Placeholder 7">
            <a:extLst>
              <a:ext uri="{FF2B5EF4-FFF2-40B4-BE49-F238E27FC236}">
                <a16:creationId xmlns:a16="http://schemas.microsoft.com/office/drawing/2014/main" id="{23FA1EE9-8845-40CF-85A3-FA7EC889286E}"/>
              </a:ext>
            </a:extLst>
          </p:cNvPr>
          <p:cNvSpPr txBox="1">
            <a:spLocks/>
          </p:cNvSpPr>
          <p:nvPr/>
        </p:nvSpPr>
        <p:spPr>
          <a:xfrm>
            <a:off x="3169801" y="823430"/>
            <a:ext cx="325065" cy="50658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smtClean="0">
                <a:solidFill>
                  <a:schemeClr val="tx1"/>
                </a:solidFill>
              </a:rPr>
              <a:pPr/>
              <a:t>9</a:t>
            </a:fld>
            <a:endParaRPr lang="en-GB" dirty="0">
              <a:solidFill>
                <a:schemeClr val="tx1"/>
              </a:solidFill>
            </a:endParaRPr>
          </a:p>
        </p:txBody>
      </p:sp>
      <p:sp>
        <p:nvSpPr>
          <p:cNvPr id="10" name="Oval 9">
            <a:extLst>
              <a:ext uri="{FF2B5EF4-FFF2-40B4-BE49-F238E27FC236}">
                <a16:creationId xmlns:a16="http://schemas.microsoft.com/office/drawing/2014/main" id="{4C02B2A7-EF7C-49B2-9639-797FDB3ACBD6}"/>
              </a:ext>
            </a:extLst>
          </p:cNvPr>
          <p:cNvSpPr/>
          <p:nvPr/>
        </p:nvSpPr>
        <p:spPr>
          <a:xfrm>
            <a:off x="3227861" y="904184"/>
            <a:ext cx="283370" cy="338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5">
            <a:extLst>
              <a:ext uri="{FF2B5EF4-FFF2-40B4-BE49-F238E27FC236}">
                <a16:creationId xmlns:a16="http://schemas.microsoft.com/office/drawing/2014/main" id="{C664911D-1162-4782-B54C-9EB512C62AF5}"/>
              </a:ext>
            </a:extLst>
          </p:cNvPr>
          <p:cNvSpPr txBox="1">
            <a:spLocks/>
          </p:cNvSpPr>
          <p:nvPr/>
        </p:nvSpPr>
        <p:spPr>
          <a:xfrm>
            <a:off x="857251" y="10245696"/>
            <a:ext cx="5143500" cy="64911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Developed by: Maria </a:t>
            </a:r>
            <a:r>
              <a:rPr lang="en-GB" dirty="0" err="1"/>
              <a:t>Langridge,</a:t>
            </a:r>
            <a:r>
              <a:rPr lang="en-GB" dirty="0"/>
              <a:t> Assistant Psychologist, Dr Lara Payne, Clinical Psychologist, and Dr Jenny Cropper, Clinical Psychologist. </a:t>
            </a:r>
          </a:p>
        </p:txBody>
      </p:sp>
    </p:spTree>
    <p:extLst>
      <p:ext uri="{BB962C8B-B14F-4D97-AF65-F5344CB8AC3E}">
        <p14:creationId xmlns:p14="http://schemas.microsoft.com/office/powerpoint/2010/main" val="30706944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12220</TotalTime>
  <Words>5867</Words>
  <Application>Microsoft Office PowerPoint</Application>
  <PresentationFormat>Widescreen</PresentationFormat>
  <Paragraphs>431</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Kristen ITC</vt:lpstr>
      <vt:lpstr>Office Theme</vt:lpstr>
      <vt:lpstr>Headache Resource Pack  Paediatric Psychology Service  Wexham Park Hospital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Relaxing Safe Place Imagery</vt:lpstr>
      <vt:lpstr>PowerPoint Presentation</vt:lpstr>
      <vt:lpstr>PowerPoint Presentation</vt:lpstr>
      <vt:lpstr>PowerPoint Presentation</vt:lpstr>
      <vt:lpstr>PowerPoint Presentation</vt:lpstr>
      <vt:lpstr>Local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LANGRIDGE, Maria (FRIMLEY HEALTH NHS FOUNDATION TRUST)</cp:lastModifiedBy>
  <cp:revision>273</cp:revision>
  <cp:lastPrinted>2019-08-01T13:20:46Z</cp:lastPrinted>
  <dcterms:created xsi:type="dcterms:W3CDTF">2019-06-30T20:33:27Z</dcterms:created>
  <dcterms:modified xsi:type="dcterms:W3CDTF">2020-02-06T12:17:20Z</dcterms:modified>
</cp:coreProperties>
</file>