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3" r:id="rId4"/>
    <p:sldId id="259" r:id="rId5"/>
    <p:sldId id="312" r:id="rId6"/>
    <p:sldId id="313" r:id="rId7"/>
    <p:sldId id="267" r:id="rId8"/>
    <p:sldId id="314" r:id="rId9"/>
    <p:sldId id="264" r:id="rId10"/>
    <p:sldId id="311" r:id="rId11"/>
    <p:sldId id="268" r:id="rId12"/>
    <p:sldId id="269" r:id="rId13"/>
    <p:sldId id="306" r:id="rId14"/>
    <p:sldId id="290" r:id="rId15"/>
    <p:sldId id="291" r:id="rId16"/>
    <p:sldId id="294" r:id="rId17"/>
    <p:sldId id="295" r:id="rId18"/>
    <p:sldId id="281" r:id="rId19"/>
    <p:sldId id="296" r:id="rId20"/>
    <p:sldId id="265" r:id="rId21"/>
    <p:sldId id="308" r:id="rId22"/>
    <p:sldId id="298" r:id="rId23"/>
    <p:sldId id="299" r:id="rId24"/>
  </p:sldIdLst>
  <p:sldSz cx="6858000" cy="12192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RIDGE, Maria (FRIMLEY HEALTH NHS FOUNDATION TRUST)" initials="LM(HNF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99FF"/>
    <a:srgbClr val="FA06E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443" autoAdjust="0"/>
    <p:restoredTop sz="90164" autoAdjust="0"/>
  </p:normalViewPr>
  <p:slideViewPr>
    <p:cSldViewPr snapToGrid="0">
      <p:cViewPr varScale="1">
        <p:scale>
          <a:sx n="54" d="100"/>
          <a:sy n="54" d="100"/>
        </p:scale>
        <p:origin x="1596" y="114"/>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99FD255-409F-4E74-B6EF-DD38AE6E3A69}" type="datetimeFigureOut">
              <a:rPr lang="en-GB" smtClean="0"/>
              <a:t>20/08/2020</a:t>
            </a:fld>
            <a:endParaRPr lang="en-GB"/>
          </a:p>
        </p:txBody>
      </p:sp>
      <p:sp>
        <p:nvSpPr>
          <p:cNvPr id="4" name="Slide Image Placeholder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4471693-B159-453F-BA44-6A57ABDF40BD}" type="slidenum">
              <a:rPr lang="en-GB" smtClean="0"/>
              <a:t>‹#›</a:t>
            </a:fld>
            <a:endParaRPr lang="en-GB"/>
          </a:p>
        </p:txBody>
      </p:sp>
    </p:spTree>
    <p:extLst>
      <p:ext uri="{BB962C8B-B14F-4D97-AF65-F5344CB8AC3E}">
        <p14:creationId xmlns:p14="http://schemas.microsoft.com/office/powerpoint/2010/main" val="206287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1</a:t>
            </a:fld>
            <a:endParaRPr lang="en-GB"/>
          </a:p>
        </p:txBody>
      </p:sp>
    </p:spTree>
    <p:extLst>
      <p:ext uri="{BB962C8B-B14F-4D97-AF65-F5344CB8AC3E}">
        <p14:creationId xmlns:p14="http://schemas.microsoft.com/office/powerpoint/2010/main" val="101866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225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130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554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872F12-072F-41EA-BB27-59FF7581FC60}" type="slidenum">
              <a:rPr lang="en-GB" smtClean="0"/>
              <a:t>18</a:t>
            </a:fld>
            <a:endParaRPr lang="en-GB"/>
          </a:p>
        </p:txBody>
      </p:sp>
    </p:spTree>
    <p:extLst>
      <p:ext uri="{BB962C8B-B14F-4D97-AF65-F5344CB8AC3E}">
        <p14:creationId xmlns:p14="http://schemas.microsoft.com/office/powerpoint/2010/main" val="126454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21</a:t>
            </a:fld>
            <a:endParaRPr lang="en-GB"/>
          </a:p>
        </p:txBody>
      </p:sp>
    </p:spTree>
    <p:extLst>
      <p:ext uri="{BB962C8B-B14F-4D97-AF65-F5344CB8AC3E}">
        <p14:creationId xmlns:p14="http://schemas.microsoft.com/office/powerpoint/2010/main" val="313689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resources specifically for wetting. </a:t>
            </a:r>
            <a:endParaRPr lang="en-GB" dirty="0"/>
          </a:p>
        </p:txBody>
      </p:sp>
    </p:spTree>
    <p:extLst>
      <p:ext uri="{BB962C8B-B14F-4D97-AF65-F5344CB8AC3E}">
        <p14:creationId xmlns:p14="http://schemas.microsoft.com/office/powerpoint/2010/main" val="420695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282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EEE83A-8C47-4294-8184-7F88A6DE1ED4}" type="slidenum">
              <a:rPr lang="en-GB" smtClean="0"/>
              <a:t>3</a:t>
            </a:fld>
            <a:endParaRPr lang="en-GB"/>
          </a:p>
        </p:txBody>
      </p:sp>
    </p:spTree>
    <p:extLst>
      <p:ext uri="{BB962C8B-B14F-4D97-AF65-F5344CB8AC3E}">
        <p14:creationId xmlns:p14="http://schemas.microsoft.com/office/powerpoint/2010/main" val="93037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4</a:t>
            </a:fld>
            <a:endParaRPr lang="en-GB"/>
          </a:p>
        </p:txBody>
      </p:sp>
    </p:spTree>
    <p:extLst>
      <p:ext uri="{BB962C8B-B14F-4D97-AF65-F5344CB8AC3E}">
        <p14:creationId xmlns:p14="http://schemas.microsoft.com/office/powerpoint/2010/main" val="296778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5</a:t>
            </a:fld>
            <a:endParaRPr lang="en-GB"/>
          </a:p>
        </p:txBody>
      </p:sp>
    </p:spTree>
    <p:extLst>
      <p:ext uri="{BB962C8B-B14F-4D97-AF65-F5344CB8AC3E}">
        <p14:creationId xmlns:p14="http://schemas.microsoft.com/office/powerpoint/2010/main" val="426579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7</a:t>
            </a:fld>
            <a:endParaRPr lang="en-GB"/>
          </a:p>
        </p:txBody>
      </p:sp>
    </p:spTree>
    <p:extLst>
      <p:ext uri="{BB962C8B-B14F-4D97-AF65-F5344CB8AC3E}">
        <p14:creationId xmlns:p14="http://schemas.microsoft.com/office/powerpoint/2010/main" val="123407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9</a:t>
            </a:fld>
            <a:endParaRPr lang="en-GB"/>
          </a:p>
        </p:txBody>
      </p:sp>
    </p:spTree>
    <p:extLst>
      <p:ext uri="{BB962C8B-B14F-4D97-AF65-F5344CB8AC3E}">
        <p14:creationId xmlns:p14="http://schemas.microsoft.com/office/powerpoint/2010/main" val="226066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11</a:t>
            </a:fld>
            <a:endParaRPr lang="en-GB"/>
          </a:p>
        </p:txBody>
      </p:sp>
    </p:spTree>
    <p:extLst>
      <p:ext uri="{BB962C8B-B14F-4D97-AF65-F5344CB8AC3E}">
        <p14:creationId xmlns:p14="http://schemas.microsoft.com/office/powerpoint/2010/main" val="400010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12</a:t>
            </a:fld>
            <a:endParaRPr lang="en-GB"/>
          </a:p>
        </p:txBody>
      </p:sp>
    </p:spTree>
    <p:extLst>
      <p:ext uri="{BB962C8B-B14F-4D97-AF65-F5344CB8AC3E}">
        <p14:creationId xmlns:p14="http://schemas.microsoft.com/office/powerpoint/2010/main" val="349758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71693-B159-453F-BA44-6A57ABDF40BD}" type="slidenum">
              <a:rPr lang="en-GB" smtClean="0"/>
              <a:t>13</a:t>
            </a:fld>
            <a:endParaRPr lang="en-GB"/>
          </a:p>
        </p:txBody>
      </p:sp>
    </p:spTree>
    <p:extLst>
      <p:ext uri="{BB962C8B-B14F-4D97-AF65-F5344CB8AC3E}">
        <p14:creationId xmlns:p14="http://schemas.microsoft.com/office/powerpoint/2010/main" val="276395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7E667D-17D7-42BB-8D6A-0576C26D472B}"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22313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E667D-17D7-42BB-8D6A-0576C26D472B}"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400543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E667D-17D7-42BB-8D6A-0576C26D472B}"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168290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E667D-17D7-42BB-8D6A-0576C26D472B}"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89434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7E667D-17D7-42BB-8D6A-0576C26D472B}"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81166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7E667D-17D7-42BB-8D6A-0576C26D472B}" type="datetimeFigureOut">
              <a:rPr lang="en-GB" smtClean="0"/>
              <a:t>20/08/2020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414026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7E667D-17D7-42BB-8D6A-0576C26D472B}" type="datetimeFigureOut">
              <a:rPr lang="en-GB" smtClean="0"/>
              <a:t>20/08/2020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168798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7E667D-17D7-42BB-8D6A-0576C26D472B}" type="datetimeFigureOut">
              <a:rPr lang="en-GB" smtClean="0"/>
              <a:t>20/08/2020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338886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E667D-17D7-42BB-8D6A-0576C26D472B}" type="datetimeFigureOut">
              <a:rPr lang="en-GB" smtClean="0"/>
              <a:t>20/08/2020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31551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7E667D-17D7-42BB-8D6A-0576C26D472B}" type="datetimeFigureOut">
              <a:rPr lang="en-GB" smtClean="0"/>
              <a:t>20/08/2020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1666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7E667D-17D7-42BB-8D6A-0576C26D472B}" type="datetimeFigureOut">
              <a:rPr lang="en-GB" smtClean="0"/>
              <a:t>20/08/2020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82C5D-9B96-496D-A6D4-0FE211C2756F}" type="slidenum">
              <a:rPr lang="en-GB" smtClean="0"/>
              <a:t>‹#›</a:t>
            </a:fld>
            <a:endParaRPr lang="en-GB"/>
          </a:p>
        </p:txBody>
      </p:sp>
    </p:spTree>
    <p:extLst>
      <p:ext uri="{BB962C8B-B14F-4D97-AF65-F5344CB8AC3E}">
        <p14:creationId xmlns:p14="http://schemas.microsoft.com/office/powerpoint/2010/main" val="186203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A77E667D-17D7-42BB-8D6A-0576C26D472B}" type="datetimeFigureOut">
              <a:rPr lang="en-GB" smtClean="0"/>
              <a:t>20/08/2020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1B682C5D-9B96-496D-A6D4-0FE211C2756F}" type="slidenum">
              <a:rPr lang="en-GB" smtClean="0"/>
              <a:t>‹#›</a:t>
            </a:fld>
            <a:endParaRPr lang="en-GB"/>
          </a:p>
        </p:txBody>
      </p:sp>
    </p:spTree>
    <p:extLst>
      <p:ext uri="{BB962C8B-B14F-4D97-AF65-F5344CB8AC3E}">
        <p14:creationId xmlns:p14="http://schemas.microsoft.com/office/powerpoint/2010/main" val="1632704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eric.org.uk/guide-to-bedwettin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hyperlink" Target="https://www.google.co.uk/url?sa=i&amp;rct=j&amp;q=&amp;esrc=s&amp;source=images&amp;cd=&amp;ved=2ahUKEwjIibvR69LkAhXDxYUKHX7YB6gQjRx6BAgBEAQ&amp;url=http://clipart-library.com/funny-toilet-cliparts.html&amp;psig=AOvVaw0_BD9uvPmSPJH9n_aJwFbB&amp;ust=1568637344199023" TargetMode="External"/><Relationship Id="rId7" Type="http://schemas.openxmlformats.org/officeDocument/2006/relationships/image" Target="../media/image16.jp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www.google.co.uk/url?sa=i&amp;rct=j&amp;q=&amp;esrc=s&amp;source=images&amp;cd=&amp;ved=&amp;url=http://clipart-library.com/spider-man-cliparts.html&amp;psig=AOvVaw11S1EvRJ2T3_hMrHzD9gL7&amp;ust=1568637626636514" TargetMode="External"/><Relationship Id="rId5" Type="http://schemas.openxmlformats.org/officeDocument/2006/relationships/hyperlink" Target="https://www.google.co.uk/url?sa=i&amp;rct=j&amp;q=&amp;esrc=s&amp;source=images&amp;cd=&amp;ved=2ahUKEwjh8KHC2svkAhVM8BQKHUJ1DwAQjRx6BAgBEAQ&amp;url=http://clipart-library.com/cartoon-sad-boy.html&amp;psig=AOvVaw28vVeAvI0kn5UmMP2qaBDw&amp;ust=1568392221357952" TargetMode="External"/><Relationship Id="rId15" Type="http://schemas.openxmlformats.org/officeDocument/2006/relationships/image" Target="../media/image22.jpg"/><Relationship Id="rId10" Type="http://schemas.openxmlformats.org/officeDocument/2006/relationships/image" Target="../media/image18.jpeg"/><Relationship Id="rId19"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hyperlink" Target="https://www.google.co.uk/url?sa=i&amp;rct=j&amp;q=&amp;esrc=s&amp;source=images&amp;cd=&amp;ved=2ahUKEwivo96S6tLkAhULz4UKHSPLDSYQjRx6BAgBEAQ&amp;url=http://clipart-library.com/vegetables-cliparts.html&amp;psig=AOvVaw3Xg0r2d5M1MAIE_UWezrJ8&amp;ust=1568636924316381" TargetMode="External"/><Relationship Id="rId1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eric.org.uk/Pages/Category/help-at-school" TargetMode="External"/><Relationship Id="rId4" Type="http://schemas.openxmlformats.org/officeDocument/2006/relationships/hyperlink" Target="https://www.eric.org.uk/pdf-toileting-reward-char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hyperlink" Target="https://www.bbuk.org.uk/children-young-people/" TargetMode="External"/><Relationship Id="rId13" Type="http://schemas.openxmlformats.org/officeDocument/2006/relationships/hyperlink" Target="http://www.getselfhelp.co.uk/imagery.htm" TargetMode="External"/><Relationship Id="rId3" Type="http://schemas.openxmlformats.org/officeDocument/2006/relationships/hyperlink" Target="https://www.smilingmind.com.au/" TargetMode="External"/><Relationship Id="rId7" Type="http://schemas.openxmlformats.org/officeDocument/2006/relationships/hyperlink" Target="https://www.eric.org.uk/" TargetMode="External"/><Relationship Id="rId12" Type="http://schemas.openxmlformats.org/officeDocument/2006/relationships/hyperlink" Target="http://www.getselfhelp.co.uk/relax.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hinkpacifica.com/" TargetMode="External"/><Relationship Id="rId11" Type="http://schemas.openxmlformats.org/officeDocument/2006/relationships/hyperlink" Target="https://www.moodcafe.co.uk/for-children-and-young-people/feeling-worried,-frightened,-stressed-or-anxious.aspx" TargetMode="External"/><Relationship Id="rId5" Type="http://schemas.openxmlformats.org/officeDocument/2006/relationships/hyperlink" Target="https://www.headspace.com/kids" TargetMode="External"/><Relationship Id="rId10" Type="http://schemas.openxmlformats.org/officeDocument/2006/relationships/hyperlink" Target="https://www.kooth.com/" TargetMode="External"/><Relationship Id="rId4" Type="http://schemas.openxmlformats.org/officeDocument/2006/relationships/hyperlink" Target="https://www.calm.com/" TargetMode="External"/><Relationship Id="rId9" Type="http://schemas.openxmlformats.org/officeDocument/2006/relationships/hyperlink" Target="http://www.nice.org.uk/guidance/CG111" TargetMode="External"/><Relationship Id="rId14" Type="http://schemas.openxmlformats.org/officeDocument/2006/relationships/hyperlink" Target="http://www.getselfhelp.co.uk/cbtsetp6.ht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youthconcern.org.uk/" TargetMode="External"/><Relationship Id="rId3" Type="http://schemas.openxmlformats.org/officeDocument/2006/relationships/hyperlink" Target="mailto:info@no5.org.uk" TargetMode="External"/><Relationship Id="rId7" Type="http://schemas.openxmlformats.org/officeDocument/2006/relationships/hyperlink" Target="https://number22.org/" TargetMode="External"/><Relationship Id="rId12" Type="http://schemas.openxmlformats.org/officeDocument/2006/relationships/hyperlink" Target="https://arcweb.org.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eswycombe.org/" TargetMode="External"/><Relationship Id="rId11" Type="http://schemas.openxmlformats.org/officeDocument/2006/relationships/hyperlink" Target="mailto:counsellor@arcweb.org.uk" TargetMode="External"/><Relationship Id="rId5" Type="http://schemas.openxmlformats.org/officeDocument/2006/relationships/hyperlink" Target="mailto:info@yeswycombe.org" TargetMode="External"/><Relationship Id="rId10" Type="http://schemas.openxmlformats.org/officeDocument/2006/relationships/hyperlink" Target="mailto:coordinator@arcweb.org.uk" TargetMode="External"/><Relationship Id="rId4" Type="http://schemas.openxmlformats.org/officeDocument/2006/relationships/hyperlink" Target="https://no5.org.uk/" TargetMode="External"/><Relationship Id="rId9" Type="http://schemas.openxmlformats.org/officeDocument/2006/relationships/hyperlink" Target="http://www.youthconcern.org.uk.fluent5.sites.fluent.ltd.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9F940D-0173-49BA-BD43-23D802A3A9C4}"/>
              </a:ext>
            </a:extLst>
          </p:cNvPr>
          <p:cNvSpPr>
            <a:spLocks noGrp="1"/>
          </p:cNvSpPr>
          <p:nvPr>
            <p:ph type="ctrTitle"/>
          </p:nvPr>
        </p:nvSpPr>
        <p:spPr>
          <a:xfrm>
            <a:off x="514350" y="1695062"/>
            <a:ext cx="5829300" cy="4244622"/>
          </a:xfrm>
        </p:spPr>
        <p:txBody>
          <a:bodyPr>
            <a:normAutofit/>
          </a:bodyPr>
          <a:lstStyle/>
          <a:p>
            <a:pPr marL="0" indent="0"/>
            <a:r>
              <a:rPr lang="en-GB" sz="2800" dirty="0">
                <a:latin typeface="+mn-lt"/>
              </a:rPr>
              <a:t>Enuresis Resource Pack </a:t>
            </a:r>
            <a:br>
              <a:rPr lang="en-GB" sz="2800" dirty="0">
                <a:latin typeface="+mn-lt"/>
              </a:rPr>
            </a:br>
            <a:r>
              <a:rPr lang="en-GB" sz="1800" dirty="0"/>
              <a:t>Paediatric Psychology Service </a:t>
            </a:r>
            <a:br>
              <a:rPr lang="en-GB" sz="1800" dirty="0"/>
            </a:br>
            <a:r>
              <a:rPr lang="en-GB" sz="1800" dirty="0"/>
              <a:t>Wexham Park Hospital</a:t>
            </a:r>
            <a:br>
              <a:rPr lang="en-GB" sz="2800" dirty="0"/>
            </a:br>
            <a:endParaRPr lang="en-GB" sz="2800" dirty="0">
              <a:latin typeface="+mn-lt"/>
            </a:endParaRPr>
          </a:p>
        </p:txBody>
      </p:sp>
      <p:sp>
        <p:nvSpPr>
          <p:cNvPr id="5" name="Subtitle 2">
            <a:extLst>
              <a:ext uri="{FF2B5EF4-FFF2-40B4-BE49-F238E27FC236}">
                <a16:creationId xmlns:a16="http://schemas.microsoft.com/office/drawing/2014/main" id="{665AF704-9EA5-4987-9A49-A2F8F8217234}"/>
              </a:ext>
            </a:extLst>
          </p:cNvPr>
          <p:cNvSpPr>
            <a:spLocks noGrp="1"/>
          </p:cNvSpPr>
          <p:nvPr>
            <p:ph type="subTitle" idx="1"/>
          </p:nvPr>
        </p:nvSpPr>
        <p:spPr>
          <a:xfrm>
            <a:off x="857250" y="6406285"/>
            <a:ext cx="5143500" cy="2943577"/>
          </a:xfrm>
        </p:spPr>
        <p:txBody>
          <a:bodyPr>
            <a:normAutofit/>
          </a:bodyPr>
          <a:lstStyle/>
          <a:p>
            <a:r>
              <a:rPr lang="en-GB" sz="1400" dirty="0"/>
              <a:t>Produced by:</a:t>
            </a:r>
          </a:p>
          <a:p>
            <a:r>
              <a:rPr lang="en-GB" sz="1400" dirty="0"/>
              <a:t>Maria Langridge, Assistant Psychologist</a:t>
            </a:r>
          </a:p>
          <a:p>
            <a:r>
              <a:rPr lang="en-GB" sz="1400" dirty="0" err="1"/>
              <a:t>Dr.</a:t>
            </a:r>
            <a:r>
              <a:rPr lang="en-GB" sz="1400" dirty="0"/>
              <a:t> Lara Payne, Clinical Psychologist</a:t>
            </a:r>
          </a:p>
          <a:p>
            <a:r>
              <a:rPr lang="en-GB" sz="1400" dirty="0" err="1"/>
              <a:t>Dr.</a:t>
            </a:r>
            <a:r>
              <a:rPr lang="en-GB" sz="1400" dirty="0"/>
              <a:t> Jenny Cropper, Clinical Psychologist</a:t>
            </a:r>
          </a:p>
        </p:txBody>
      </p:sp>
      <p:sp>
        <p:nvSpPr>
          <p:cNvPr id="7" name="Slide Number Placeholder 7">
            <a:extLst>
              <a:ext uri="{FF2B5EF4-FFF2-40B4-BE49-F238E27FC236}">
                <a16:creationId xmlns:a16="http://schemas.microsoft.com/office/drawing/2014/main" id="{DA768DF9-EB9B-40AF-A559-84250690A12B}"/>
              </a:ext>
            </a:extLst>
          </p:cNvPr>
          <p:cNvSpPr txBox="1">
            <a:spLocks/>
          </p:cNvSpPr>
          <p:nvPr/>
        </p:nvSpPr>
        <p:spPr>
          <a:xfrm>
            <a:off x="3229255" y="7645809"/>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a:t>
            </a:fld>
            <a:endParaRPr lang="en-GB" dirty="0">
              <a:solidFill>
                <a:schemeClr val="tx1"/>
              </a:solidFill>
            </a:endParaRPr>
          </a:p>
        </p:txBody>
      </p:sp>
      <p:sp>
        <p:nvSpPr>
          <p:cNvPr id="8" name="Oval 7">
            <a:extLst>
              <a:ext uri="{FF2B5EF4-FFF2-40B4-BE49-F238E27FC236}">
                <a16:creationId xmlns:a16="http://schemas.microsoft.com/office/drawing/2014/main" id="{29456FB6-F17D-41F4-BA48-A7B6121D9124}"/>
              </a:ext>
            </a:extLst>
          </p:cNvPr>
          <p:cNvSpPr/>
          <p:nvPr/>
        </p:nvSpPr>
        <p:spPr>
          <a:xfrm>
            <a:off x="3287315" y="7726563"/>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0A1E2439-9D15-41B3-9862-8E64BFBB62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19" t="17025" r="15709" b="74160"/>
          <a:stretch/>
        </p:blipFill>
        <p:spPr bwMode="auto">
          <a:xfrm>
            <a:off x="576618" y="1591616"/>
            <a:ext cx="5704764" cy="59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Maria.Langdrige.XFPH-TR\AppData\Local\Microsoft\Windows\Temporary Internet Files\Content.IE5\A3DBUCRT\a9[1].png">
            <a:extLst>
              <a:ext uri="{FF2B5EF4-FFF2-40B4-BE49-F238E27FC236}">
                <a16:creationId xmlns:a16="http://schemas.microsoft.com/office/drawing/2014/main" id="{5F1AB5E5-5405-4D1E-892C-3E8DD0DA70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66" t="28666" r="29104" b="26915"/>
          <a:stretch/>
        </p:blipFill>
        <p:spPr bwMode="auto">
          <a:xfrm>
            <a:off x="5153533" y="4518234"/>
            <a:ext cx="267958" cy="283183"/>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5">
            <a:extLst>
              <a:ext uri="{FF2B5EF4-FFF2-40B4-BE49-F238E27FC236}">
                <a16:creationId xmlns:a16="http://schemas.microsoft.com/office/drawing/2014/main" id="{B53A4641-724D-4506-95EE-2ECBF260800C}"/>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11885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741925-7B5B-4059-8314-B6D928A39BAE}"/>
              </a:ext>
            </a:extLst>
          </p:cNvPr>
          <p:cNvSpPr txBox="1"/>
          <p:nvPr/>
        </p:nvSpPr>
        <p:spPr>
          <a:xfrm>
            <a:off x="205905" y="3759483"/>
            <a:ext cx="5290757" cy="3323987"/>
          </a:xfrm>
          <a:prstGeom prst="rect">
            <a:avLst/>
          </a:prstGeom>
          <a:solidFill>
            <a:srgbClr val="FF9999">
              <a:alpha val="8627"/>
            </a:srgbClr>
          </a:solidFill>
        </p:spPr>
        <p:txBody>
          <a:bodyPr wrap="square" rtlCol="0">
            <a:spAutoFit/>
          </a:bodyPr>
          <a:lstStyle/>
          <a:p>
            <a:r>
              <a:rPr lang="en-US" sz="1400" b="1" dirty="0"/>
              <a:t>Bedwetting Alarms</a:t>
            </a:r>
          </a:p>
          <a:p>
            <a:r>
              <a:rPr lang="en-US" sz="1400" dirty="0"/>
              <a:t>Bedwetting alarms are attached to a sensor on the young person’s underpants, if the sensor gets wet the alarm goes off. This then wakes the young person up. Over time this should help the young person learn when they need to wee and wake up to go to the toilet.  </a:t>
            </a:r>
          </a:p>
          <a:p>
            <a:r>
              <a:rPr lang="en-US" sz="1400" dirty="0"/>
              <a:t>A key element in the success of bedwetting alarms is the young person’s motivation and understanding that waking to the sound of the alarm is the treatment that will help to eliminate their night-time wetting. It is also important to start the treatment with realistic expectations. It can take an average of 2-3 months for a young person to be consistently dry at night, others can take longer. Furthermore, it is important that the child knows what to do when the alarm goes off (go to the bathroom, change their pjs, and strip the wet bedding). </a:t>
            </a:r>
          </a:p>
          <a:p>
            <a:r>
              <a:rPr lang="en-US" sz="1400" dirty="0"/>
              <a:t>More information about bedwetting alarms can be found at:</a:t>
            </a:r>
          </a:p>
          <a:p>
            <a:r>
              <a:rPr lang="en-GB" sz="1400" dirty="0">
                <a:hlinkClick r:id="rId2"/>
              </a:rPr>
              <a:t>https://www.eric.org.uk/guide-to-bedwetting</a:t>
            </a:r>
            <a:r>
              <a:rPr lang="en-GB" sz="1400" dirty="0"/>
              <a:t> </a:t>
            </a:r>
          </a:p>
        </p:txBody>
      </p:sp>
      <p:pic>
        <p:nvPicPr>
          <p:cNvPr id="5" name="Picture 4">
            <a:extLst>
              <a:ext uri="{FF2B5EF4-FFF2-40B4-BE49-F238E27FC236}">
                <a16:creationId xmlns:a16="http://schemas.microsoft.com/office/drawing/2014/main" id="{B5EBFDFC-79A9-4D6E-958B-70AD2FC6A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256" y="4580589"/>
            <a:ext cx="1118033" cy="1445895"/>
          </a:xfrm>
          <a:prstGeom prst="rect">
            <a:avLst/>
          </a:prstGeom>
        </p:spPr>
      </p:pic>
      <p:sp>
        <p:nvSpPr>
          <p:cNvPr id="6" name="Content Placeholder 2">
            <a:extLst>
              <a:ext uri="{FF2B5EF4-FFF2-40B4-BE49-F238E27FC236}">
                <a16:creationId xmlns:a16="http://schemas.microsoft.com/office/drawing/2014/main" id="{7F95F6C2-F5BD-41C7-A361-C40446869DCD}"/>
              </a:ext>
            </a:extLst>
          </p:cNvPr>
          <p:cNvSpPr txBox="1">
            <a:spLocks/>
          </p:cNvSpPr>
          <p:nvPr/>
        </p:nvSpPr>
        <p:spPr>
          <a:xfrm>
            <a:off x="1380100" y="7471291"/>
            <a:ext cx="5362189" cy="2246769"/>
          </a:xfrm>
          <a:prstGeom prst="rect">
            <a:avLst/>
          </a:prstGeom>
          <a:solidFill>
            <a:schemeClr val="accent1">
              <a:lumMod val="20000"/>
              <a:lumOff val="80000"/>
              <a:alpha val="3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dirty="0"/>
              <a:t>Bladder Training</a:t>
            </a:r>
          </a:p>
          <a:p>
            <a:pPr marL="0" indent="0">
              <a:buFont typeface="Arial" panose="020B0604020202020204" pitchFamily="34" charset="0"/>
              <a:buNone/>
            </a:pPr>
            <a:r>
              <a:rPr lang="en-US" sz="1400" dirty="0"/>
              <a:t>The aim of bladder training is to help your bladder get bigger and stronger. During this process you should drink a water-based drink every 1-2 hours, and try and wee 10 minutes after every drink. It will help if you are sitting on the toilet properly; girls should have their feet supported on a step, and boys might find it better to sit down to wee once or twice a day to help make sure the bladder is emptied properly. It is important to not rush when trying to wee, take time to empty your bladder completely. Try sitting on the toilet for 10-20 seconds when trying to wee; when finished, wait for 20-30 seconds and attempt to wee again to ensure the bladder is empty.</a:t>
            </a:r>
            <a:endParaRPr lang="en-GB" sz="1400" dirty="0"/>
          </a:p>
        </p:txBody>
      </p:sp>
      <p:pic>
        <p:nvPicPr>
          <p:cNvPr id="7" name="Picture 6">
            <a:extLst>
              <a:ext uri="{FF2B5EF4-FFF2-40B4-BE49-F238E27FC236}">
                <a16:creationId xmlns:a16="http://schemas.microsoft.com/office/drawing/2014/main" id="{526DEC5A-808C-4822-9775-5CB68FA8CFBF}"/>
              </a:ext>
            </a:extLst>
          </p:cNvPr>
          <p:cNvPicPr>
            <a:picLocks noChangeAspect="1"/>
          </p:cNvPicPr>
          <p:nvPr/>
        </p:nvPicPr>
        <p:blipFill rotWithShape="1">
          <a:blip r:embed="rId4">
            <a:extLst>
              <a:ext uri="{28A0092B-C50C-407E-A947-70E740481C1C}">
                <a14:useLocalDpi xmlns:a14="http://schemas.microsoft.com/office/drawing/2010/main" val="0"/>
              </a:ext>
            </a:extLst>
          </a:blip>
          <a:srcRect l="33629" r="32300"/>
          <a:stretch/>
        </p:blipFill>
        <p:spPr>
          <a:xfrm>
            <a:off x="-1007" y="7728280"/>
            <a:ext cx="1381107" cy="1663328"/>
          </a:xfrm>
          <a:prstGeom prst="rect">
            <a:avLst/>
          </a:prstGeom>
        </p:spPr>
      </p:pic>
      <p:sp>
        <p:nvSpPr>
          <p:cNvPr id="8" name="TextBox 7">
            <a:extLst>
              <a:ext uri="{FF2B5EF4-FFF2-40B4-BE49-F238E27FC236}">
                <a16:creationId xmlns:a16="http://schemas.microsoft.com/office/drawing/2014/main" id="{0423DDA5-A2DA-49F4-8F66-3BFA46DAD3E4}"/>
              </a:ext>
            </a:extLst>
          </p:cNvPr>
          <p:cNvSpPr txBox="1"/>
          <p:nvPr/>
        </p:nvSpPr>
        <p:spPr>
          <a:xfrm>
            <a:off x="1246558" y="1124893"/>
            <a:ext cx="5495731" cy="2246769"/>
          </a:xfrm>
          <a:prstGeom prst="rect">
            <a:avLst/>
          </a:prstGeom>
          <a:solidFill>
            <a:srgbClr val="FF99FF">
              <a:alpha val="12000"/>
            </a:srgbClr>
          </a:solidFill>
        </p:spPr>
        <p:txBody>
          <a:bodyPr wrap="square" rtlCol="0">
            <a:spAutoFit/>
          </a:bodyPr>
          <a:lstStyle/>
          <a:p>
            <a:r>
              <a:rPr lang="en-US" sz="1400" b="1" dirty="0"/>
              <a:t>Toilet Routine</a:t>
            </a:r>
          </a:p>
          <a:p>
            <a:r>
              <a:rPr lang="en-US" sz="1400" dirty="0"/>
              <a:t>Try to have a regular toileting routine. Go to the toilet every 1.5 – 2 hours, even when you are busy doing something, it is important to listen to your bladder. Setting alarms might remind you to use the toilet. Try doing a wee before brushing your teeth and then another one just before you get into bed, so that your bladder is fully emptied before going to sleep.</a:t>
            </a:r>
          </a:p>
          <a:p>
            <a:r>
              <a:rPr lang="en-US" sz="1400" dirty="0"/>
              <a:t>When you do use the toilet, try to empty all of the wee out of your bladder. Sit down, relax, and take your time. Wee doesn’t need the same amount of force to push out like poo.</a:t>
            </a:r>
            <a:endParaRPr lang="en-GB" sz="1400" dirty="0"/>
          </a:p>
        </p:txBody>
      </p:sp>
      <p:pic>
        <p:nvPicPr>
          <p:cNvPr id="9" name="Picture 8">
            <a:extLst>
              <a:ext uri="{FF2B5EF4-FFF2-40B4-BE49-F238E27FC236}">
                <a16:creationId xmlns:a16="http://schemas.microsoft.com/office/drawing/2014/main" id="{44788843-5CBD-4E0F-A40A-9D38DA334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87" y="1568980"/>
            <a:ext cx="1194318" cy="1245399"/>
          </a:xfrm>
          <a:prstGeom prst="rect">
            <a:avLst/>
          </a:prstGeom>
        </p:spPr>
      </p:pic>
      <p:sp>
        <p:nvSpPr>
          <p:cNvPr id="10" name="Footer Placeholder 5">
            <a:extLst>
              <a:ext uri="{FF2B5EF4-FFF2-40B4-BE49-F238E27FC236}">
                <a16:creationId xmlns:a16="http://schemas.microsoft.com/office/drawing/2014/main" id="{375FC2BE-AF76-451E-91BB-29DB67690876}"/>
              </a:ext>
            </a:extLst>
          </p:cNvPr>
          <p:cNvSpPr txBox="1">
            <a:spLocks/>
          </p:cNvSpPr>
          <p:nvPr/>
        </p:nvSpPr>
        <p:spPr>
          <a:xfrm>
            <a:off x="857251" y="1041364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11" name="Slide Number Placeholder 7">
            <a:extLst>
              <a:ext uri="{FF2B5EF4-FFF2-40B4-BE49-F238E27FC236}">
                <a16:creationId xmlns:a16="http://schemas.microsoft.com/office/drawing/2014/main" id="{F7BEB223-49FB-450A-81DE-8E6F8B2A21BD}"/>
              </a:ext>
            </a:extLst>
          </p:cNvPr>
          <p:cNvSpPr txBox="1">
            <a:spLocks/>
          </p:cNvSpPr>
          <p:nvPr/>
        </p:nvSpPr>
        <p:spPr>
          <a:xfrm>
            <a:off x="799191" y="1062395"/>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10</a:t>
            </a:fld>
            <a:endParaRPr lang="en-GB" dirty="0">
              <a:solidFill>
                <a:schemeClr val="tx1"/>
              </a:solidFill>
            </a:endParaRPr>
          </a:p>
        </p:txBody>
      </p:sp>
      <p:sp>
        <p:nvSpPr>
          <p:cNvPr id="12" name="Oval 11">
            <a:extLst>
              <a:ext uri="{FF2B5EF4-FFF2-40B4-BE49-F238E27FC236}">
                <a16:creationId xmlns:a16="http://schemas.microsoft.com/office/drawing/2014/main" id="{89F5B91E-FF65-47C4-BF42-B75240AAE640}"/>
              </a:ext>
            </a:extLst>
          </p:cNvPr>
          <p:cNvSpPr/>
          <p:nvPr/>
        </p:nvSpPr>
        <p:spPr>
          <a:xfrm>
            <a:off x="857251" y="1143149"/>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064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Image result for clip art toilet">
            <a:hlinkClick r:id="rId3"/>
            <a:extLst>
              <a:ext uri="{FF2B5EF4-FFF2-40B4-BE49-F238E27FC236}">
                <a16:creationId xmlns:a16="http://schemas.microsoft.com/office/drawing/2014/main" id="{C28C8B96-221C-4CDB-8D0D-7E0F5E891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09" y="4840060"/>
            <a:ext cx="949589" cy="1092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844F58-115B-4CFE-AEC6-6C1D4807A9AE}"/>
              </a:ext>
            </a:extLst>
          </p:cNvPr>
          <p:cNvSpPr txBox="1"/>
          <p:nvPr/>
        </p:nvSpPr>
        <p:spPr>
          <a:xfrm>
            <a:off x="518717" y="3221846"/>
            <a:ext cx="1866336" cy="938719"/>
          </a:xfrm>
          <a:prstGeom prst="rect">
            <a:avLst/>
          </a:prstGeom>
          <a:noFill/>
        </p:spPr>
        <p:txBody>
          <a:bodyPr wrap="square" rtlCol="0">
            <a:spAutoFit/>
          </a:bodyPr>
          <a:lstStyle/>
          <a:p>
            <a:pPr algn="ctr"/>
            <a:r>
              <a:rPr lang="en-GB" sz="1100" dirty="0">
                <a:latin typeface="Comic Sans MS" panose="030F0702030302020204" pitchFamily="66" charset="0"/>
              </a:rPr>
              <a:t>This is Joe. Joe is upset with Wendy for causing trouble, and for stopping him from doing things that he likes to do.</a:t>
            </a:r>
          </a:p>
        </p:txBody>
      </p:sp>
      <p:sp>
        <p:nvSpPr>
          <p:cNvPr id="11" name="TextBox 10">
            <a:extLst>
              <a:ext uri="{FF2B5EF4-FFF2-40B4-BE49-F238E27FC236}">
                <a16:creationId xmlns:a16="http://schemas.microsoft.com/office/drawing/2014/main" id="{121C5D28-106B-474A-AA02-E97EDF0D5762}"/>
              </a:ext>
            </a:extLst>
          </p:cNvPr>
          <p:cNvSpPr txBox="1"/>
          <p:nvPr/>
        </p:nvSpPr>
        <p:spPr>
          <a:xfrm>
            <a:off x="523781" y="6289404"/>
            <a:ext cx="1884309" cy="938719"/>
          </a:xfrm>
          <a:prstGeom prst="rect">
            <a:avLst/>
          </a:prstGeom>
          <a:noFill/>
        </p:spPr>
        <p:txBody>
          <a:bodyPr wrap="square" rtlCol="0">
            <a:spAutoFit/>
          </a:bodyPr>
          <a:lstStyle/>
          <a:p>
            <a:pPr algn="ctr"/>
            <a:r>
              <a:rPr lang="en-GB" sz="1100" dirty="0">
                <a:latin typeface="Comic Sans MS" panose="030F0702030302020204" pitchFamily="66" charset="0"/>
              </a:rPr>
              <a:t>Joe starts eating a healthy diet high in fibre, with lots of fruit and vegetables. He also starts to drink a lot more water.</a:t>
            </a:r>
          </a:p>
        </p:txBody>
      </p:sp>
      <p:sp>
        <p:nvSpPr>
          <p:cNvPr id="12" name="TextBox 11">
            <a:extLst>
              <a:ext uri="{FF2B5EF4-FFF2-40B4-BE49-F238E27FC236}">
                <a16:creationId xmlns:a16="http://schemas.microsoft.com/office/drawing/2014/main" id="{BF29E1F6-8F37-4873-969E-E5F28DA270C4}"/>
              </a:ext>
            </a:extLst>
          </p:cNvPr>
          <p:cNvSpPr txBox="1"/>
          <p:nvPr/>
        </p:nvSpPr>
        <p:spPr>
          <a:xfrm>
            <a:off x="2493868" y="6140131"/>
            <a:ext cx="4118636" cy="1107996"/>
          </a:xfrm>
          <a:prstGeom prst="rect">
            <a:avLst/>
          </a:prstGeom>
          <a:noFill/>
        </p:spPr>
        <p:txBody>
          <a:bodyPr wrap="square" rtlCol="0">
            <a:spAutoFit/>
          </a:bodyPr>
          <a:lstStyle/>
          <a:p>
            <a:pPr algn="ctr"/>
            <a:r>
              <a:rPr lang="en-GB" sz="1100" dirty="0">
                <a:latin typeface="Comic Sans MS" panose="030F0702030302020204" pitchFamily="66" charset="0"/>
              </a:rPr>
              <a:t>Joe is working on improving the signals from his bladder that tell him Wendy is about to arrive. He does this by setting regular alarms and sitting on the toilet every 1.5-2hrs. Joe knows it is important to practice everyday otherwise Wendy will keep playing hiding games in Joe’s tummy, pants and bed.</a:t>
            </a:r>
          </a:p>
        </p:txBody>
      </p:sp>
      <p:sp>
        <p:nvSpPr>
          <p:cNvPr id="13" name="TextBox 12">
            <a:extLst>
              <a:ext uri="{FF2B5EF4-FFF2-40B4-BE49-F238E27FC236}">
                <a16:creationId xmlns:a16="http://schemas.microsoft.com/office/drawing/2014/main" id="{2627DBB1-A5D5-4EC1-B0AA-CB8D64D1696D}"/>
              </a:ext>
            </a:extLst>
          </p:cNvPr>
          <p:cNvSpPr txBox="1"/>
          <p:nvPr/>
        </p:nvSpPr>
        <p:spPr>
          <a:xfrm>
            <a:off x="430237" y="8126354"/>
            <a:ext cx="6274414" cy="938719"/>
          </a:xfrm>
          <a:prstGeom prst="rect">
            <a:avLst/>
          </a:prstGeom>
          <a:noFill/>
        </p:spPr>
        <p:txBody>
          <a:bodyPr wrap="square" rtlCol="0">
            <a:spAutoFit/>
          </a:bodyPr>
          <a:lstStyle/>
          <a:p>
            <a:pPr algn="ctr"/>
            <a:r>
              <a:rPr lang="en-GB" sz="1100" dirty="0">
                <a:latin typeface="Comic Sans MS" panose="030F0702030302020204" pitchFamily="66" charset="0"/>
              </a:rPr>
              <a:t>Joe wants some help getting back in charge of Wendy. He decides that Spiderman is going to help him. He puts a picture of Spiderman up in the toilet to remind him that Spiderman is supporting him to be in charge of Wendy. Who would help you to take control over Wendy? It could be a superhero, an animal, or anyone you would like! You can draw a picture of your supporter on the right, and write what they might say to you to help take charge.</a:t>
            </a:r>
          </a:p>
        </p:txBody>
      </p:sp>
      <p:sp>
        <p:nvSpPr>
          <p:cNvPr id="14" name="TextBox 13">
            <a:extLst>
              <a:ext uri="{FF2B5EF4-FFF2-40B4-BE49-F238E27FC236}">
                <a16:creationId xmlns:a16="http://schemas.microsoft.com/office/drawing/2014/main" id="{D313F8A4-C802-4E23-86EF-D163FBBC0F30}"/>
              </a:ext>
            </a:extLst>
          </p:cNvPr>
          <p:cNvSpPr txBox="1"/>
          <p:nvPr/>
        </p:nvSpPr>
        <p:spPr>
          <a:xfrm>
            <a:off x="477706" y="10178101"/>
            <a:ext cx="1884308" cy="938719"/>
          </a:xfrm>
          <a:prstGeom prst="rect">
            <a:avLst/>
          </a:prstGeom>
          <a:noFill/>
        </p:spPr>
        <p:txBody>
          <a:bodyPr wrap="square" rtlCol="0">
            <a:spAutoFit/>
          </a:bodyPr>
          <a:lstStyle/>
          <a:p>
            <a:pPr algn="ctr"/>
            <a:r>
              <a:rPr lang="en-GB" sz="1100" dirty="0">
                <a:latin typeface="Comic Sans MS" panose="030F0702030302020204" pitchFamily="66" charset="0"/>
              </a:rPr>
              <a:t>Joe plans his quickest routes to the toilet at home and school. He knows that Wendy can arrive quickly sometimes! </a:t>
            </a:r>
          </a:p>
        </p:txBody>
      </p:sp>
      <p:sp>
        <p:nvSpPr>
          <p:cNvPr id="15" name="TextBox 14">
            <a:extLst>
              <a:ext uri="{FF2B5EF4-FFF2-40B4-BE49-F238E27FC236}">
                <a16:creationId xmlns:a16="http://schemas.microsoft.com/office/drawing/2014/main" id="{6F520C4D-2A05-4197-9A1E-149479225F19}"/>
              </a:ext>
            </a:extLst>
          </p:cNvPr>
          <p:cNvSpPr txBox="1"/>
          <p:nvPr/>
        </p:nvSpPr>
        <p:spPr>
          <a:xfrm>
            <a:off x="2424694" y="9965847"/>
            <a:ext cx="2539526" cy="1277273"/>
          </a:xfrm>
          <a:prstGeom prst="rect">
            <a:avLst/>
          </a:prstGeom>
          <a:noFill/>
        </p:spPr>
        <p:txBody>
          <a:bodyPr wrap="square" rtlCol="0">
            <a:spAutoFit/>
          </a:bodyPr>
          <a:lstStyle/>
          <a:p>
            <a:pPr algn="ctr"/>
            <a:r>
              <a:rPr lang="en-GB" sz="1100" dirty="0">
                <a:latin typeface="Comic Sans MS" panose="030F0702030302020204" pitchFamily="66" charset="0"/>
              </a:rPr>
              <a:t>Joe sets up a chart, which he ticks each time he uses the toilet routine he planned, and also for every time he manages to keep Wendy from out of his pants and bed, and only in the toilet. Joe begins taking more control over Wendy.</a:t>
            </a:r>
          </a:p>
        </p:txBody>
      </p:sp>
      <p:sp>
        <p:nvSpPr>
          <p:cNvPr id="16" name="TextBox 15">
            <a:extLst>
              <a:ext uri="{FF2B5EF4-FFF2-40B4-BE49-F238E27FC236}">
                <a16:creationId xmlns:a16="http://schemas.microsoft.com/office/drawing/2014/main" id="{D06EB1C1-7091-4A20-B074-C42F9591573C}"/>
              </a:ext>
            </a:extLst>
          </p:cNvPr>
          <p:cNvSpPr txBox="1"/>
          <p:nvPr/>
        </p:nvSpPr>
        <p:spPr>
          <a:xfrm>
            <a:off x="4857826" y="10000876"/>
            <a:ext cx="1861074" cy="1277273"/>
          </a:xfrm>
          <a:prstGeom prst="rect">
            <a:avLst/>
          </a:prstGeom>
          <a:noFill/>
        </p:spPr>
        <p:txBody>
          <a:bodyPr wrap="square" rtlCol="0">
            <a:spAutoFit/>
          </a:bodyPr>
          <a:lstStyle/>
          <a:p>
            <a:pPr algn="ctr"/>
            <a:r>
              <a:rPr lang="en-GB" sz="1100" dirty="0">
                <a:latin typeface="Comic Sans MS" panose="030F0702030302020204" pitchFamily="66" charset="0"/>
              </a:rPr>
              <a:t>Joe has a new friend – Wonderful Wendy! Unlike Wendy Wee, Wonderful Wendy tells Joe when it is time to go to the toilet, and helps Joe avoid anymore accidents.</a:t>
            </a:r>
          </a:p>
        </p:txBody>
      </p:sp>
      <p:sp>
        <p:nvSpPr>
          <p:cNvPr id="17" name="Rectangle 16">
            <a:extLst>
              <a:ext uri="{FF2B5EF4-FFF2-40B4-BE49-F238E27FC236}">
                <a16:creationId xmlns:a16="http://schemas.microsoft.com/office/drawing/2014/main" id="{042E3DF3-0729-45E3-80B9-220BE35EFA2E}"/>
              </a:ext>
            </a:extLst>
          </p:cNvPr>
          <p:cNvSpPr/>
          <p:nvPr/>
        </p:nvSpPr>
        <p:spPr>
          <a:xfrm>
            <a:off x="2487373" y="4303345"/>
            <a:ext cx="4125131" cy="29449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D93449-7A2B-4B74-BA62-07C698516D33}"/>
              </a:ext>
            </a:extLst>
          </p:cNvPr>
          <p:cNvSpPr/>
          <p:nvPr/>
        </p:nvSpPr>
        <p:spPr>
          <a:xfrm>
            <a:off x="4412489" y="1278718"/>
            <a:ext cx="2200017" cy="29449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A028075-01BC-43FC-A345-DF0E09DF4644}"/>
              </a:ext>
            </a:extLst>
          </p:cNvPr>
          <p:cNvSpPr/>
          <p:nvPr/>
        </p:nvSpPr>
        <p:spPr>
          <a:xfrm>
            <a:off x="2487374" y="1755648"/>
            <a:ext cx="1844563" cy="24680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23CFE0A-586E-46A7-9791-921F5F41D7C6}"/>
              </a:ext>
            </a:extLst>
          </p:cNvPr>
          <p:cNvSpPr/>
          <p:nvPr/>
        </p:nvSpPr>
        <p:spPr>
          <a:xfrm>
            <a:off x="505402" y="1755648"/>
            <a:ext cx="1879649" cy="246801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F950C05-8310-4540-A70B-948AB795394D}"/>
              </a:ext>
            </a:extLst>
          </p:cNvPr>
          <p:cNvSpPr/>
          <p:nvPr/>
        </p:nvSpPr>
        <p:spPr>
          <a:xfrm>
            <a:off x="495300" y="4300679"/>
            <a:ext cx="1884308" cy="29449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817FDFA-8F85-43A8-A5A3-DEE567EB810F}"/>
              </a:ext>
            </a:extLst>
          </p:cNvPr>
          <p:cNvSpPr/>
          <p:nvPr/>
        </p:nvSpPr>
        <p:spPr>
          <a:xfrm>
            <a:off x="495300" y="7345686"/>
            <a:ext cx="6117205" cy="183634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8BCD3F6-A5DB-4E29-972E-40DB278494DB}"/>
              </a:ext>
            </a:extLst>
          </p:cNvPr>
          <p:cNvSpPr/>
          <p:nvPr/>
        </p:nvSpPr>
        <p:spPr>
          <a:xfrm>
            <a:off x="4964220" y="9239802"/>
            <a:ext cx="1648286" cy="20266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F6D3274-324D-4CCF-88BA-4864B787D69E}"/>
              </a:ext>
            </a:extLst>
          </p:cNvPr>
          <p:cNvSpPr/>
          <p:nvPr/>
        </p:nvSpPr>
        <p:spPr>
          <a:xfrm>
            <a:off x="2487374" y="9239802"/>
            <a:ext cx="2414166" cy="20266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77ACF75-D84C-425E-BF60-1C5EA69B62BF}"/>
              </a:ext>
            </a:extLst>
          </p:cNvPr>
          <p:cNvSpPr/>
          <p:nvPr/>
        </p:nvSpPr>
        <p:spPr>
          <a:xfrm>
            <a:off x="500744" y="9239802"/>
            <a:ext cx="1884308" cy="20266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7A5DE08D-9A9D-4F8F-B74C-9F9E67EDD128}"/>
              </a:ext>
            </a:extLst>
          </p:cNvPr>
          <p:cNvCxnSpPr/>
          <p:nvPr/>
        </p:nvCxnSpPr>
        <p:spPr>
          <a:xfrm>
            <a:off x="500743" y="3219716"/>
            <a:ext cx="18843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A5150A4-33F8-4F8C-B367-3E4D74BB19B6}"/>
              </a:ext>
            </a:extLst>
          </p:cNvPr>
          <p:cNvSpPr/>
          <p:nvPr/>
        </p:nvSpPr>
        <p:spPr>
          <a:xfrm>
            <a:off x="2487374" y="3181616"/>
            <a:ext cx="1844563" cy="1107996"/>
          </a:xfrm>
          <a:prstGeom prst="rect">
            <a:avLst/>
          </a:prstGeom>
        </p:spPr>
        <p:txBody>
          <a:bodyPr wrap="square">
            <a:spAutoFit/>
          </a:bodyPr>
          <a:lstStyle/>
          <a:p>
            <a:pPr algn="ctr"/>
            <a:r>
              <a:rPr lang="en-GB" sz="1100" dirty="0">
                <a:latin typeface="Comic Sans MS" panose="030F0702030302020204" pitchFamily="66" charset="0"/>
              </a:rPr>
              <a:t>Wendy loves to play hiding games. Her favourite hiding places are in Joe’s tummy, under his bedsheets, and his underwear!</a:t>
            </a:r>
          </a:p>
        </p:txBody>
      </p:sp>
      <p:cxnSp>
        <p:nvCxnSpPr>
          <p:cNvPr id="28" name="Straight Connector 27">
            <a:extLst>
              <a:ext uri="{FF2B5EF4-FFF2-40B4-BE49-F238E27FC236}">
                <a16:creationId xmlns:a16="http://schemas.microsoft.com/office/drawing/2014/main" id="{292D0153-1778-49AE-8AD9-F75C63F1FCE8}"/>
              </a:ext>
            </a:extLst>
          </p:cNvPr>
          <p:cNvCxnSpPr>
            <a:cxnSpLocks/>
          </p:cNvCxnSpPr>
          <p:nvPr/>
        </p:nvCxnSpPr>
        <p:spPr>
          <a:xfrm>
            <a:off x="2487374" y="3219716"/>
            <a:ext cx="1844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C16AB8E-1BAC-47F8-A54D-2AC42537B09E}"/>
              </a:ext>
            </a:extLst>
          </p:cNvPr>
          <p:cNvSpPr/>
          <p:nvPr/>
        </p:nvSpPr>
        <p:spPr>
          <a:xfrm>
            <a:off x="4412489" y="2401691"/>
            <a:ext cx="2200016" cy="1785104"/>
          </a:xfrm>
          <a:prstGeom prst="rect">
            <a:avLst/>
          </a:prstGeom>
        </p:spPr>
        <p:txBody>
          <a:bodyPr wrap="square">
            <a:spAutoFit/>
          </a:bodyPr>
          <a:lstStyle/>
          <a:p>
            <a:pPr algn="ctr"/>
            <a:r>
              <a:rPr lang="en-GB" sz="1100" dirty="0">
                <a:latin typeface="Comic Sans MS" panose="030F0702030302020204" pitchFamily="66" charset="0"/>
              </a:rPr>
              <a:t>Joe’s friends have been saying he smells, but Wendy is the smelly one! Joe’s parents get upset when Wendy makes a mess in Joe’s underwear and bedding.  Everybody blames Joe, but Wendy never gets into trouble. Joe decides he wants to get back in charge of Wendy!</a:t>
            </a:r>
          </a:p>
        </p:txBody>
      </p:sp>
      <p:cxnSp>
        <p:nvCxnSpPr>
          <p:cNvPr id="30" name="Straight Connector 29">
            <a:extLst>
              <a:ext uri="{FF2B5EF4-FFF2-40B4-BE49-F238E27FC236}">
                <a16:creationId xmlns:a16="http://schemas.microsoft.com/office/drawing/2014/main" id="{6EAC4D18-20E7-4AF1-945B-A2D8696439FB}"/>
              </a:ext>
            </a:extLst>
          </p:cNvPr>
          <p:cNvCxnSpPr>
            <a:cxnSpLocks/>
          </p:cNvCxnSpPr>
          <p:nvPr/>
        </p:nvCxnSpPr>
        <p:spPr>
          <a:xfrm>
            <a:off x="4399175" y="2401691"/>
            <a:ext cx="2200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hought Bubble: Cloud 30">
            <a:extLst>
              <a:ext uri="{FF2B5EF4-FFF2-40B4-BE49-F238E27FC236}">
                <a16:creationId xmlns:a16="http://schemas.microsoft.com/office/drawing/2014/main" id="{4C85A81B-10C9-4D1E-AB47-B7A60006C20F}"/>
              </a:ext>
            </a:extLst>
          </p:cNvPr>
          <p:cNvSpPr/>
          <p:nvPr/>
        </p:nvSpPr>
        <p:spPr>
          <a:xfrm flipH="1">
            <a:off x="3916548" y="1359012"/>
            <a:ext cx="1075582" cy="841593"/>
          </a:xfrm>
          <a:prstGeom prst="cloudCallout">
            <a:avLst>
              <a:gd name="adj1" fmla="val -31037"/>
              <a:gd name="adj2" fmla="val 7277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3FDDA71B-D31A-462E-A3AB-90FBB2CAAAB5}"/>
              </a:ext>
            </a:extLst>
          </p:cNvPr>
          <p:cNvSpPr txBox="1"/>
          <p:nvPr/>
        </p:nvSpPr>
        <p:spPr>
          <a:xfrm>
            <a:off x="4121054" y="1491600"/>
            <a:ext cx="909850" cy="584775"/>
          </a:xfrm>
          <a:prstGeom prst="rect">
            <a:avLst/>
          </a:prstGeom>
          <a:noFill/>
        </p:spPr>
        <p:txBody>
          <a:bodyPr wrap="square" rtlCol="0">
            <a:spAutoFit/>
          </a:bodyPr>
          <a:lstStyle/>
          <a:p>
            <a:r>
              <a:rPr lang="en-GB" sz="800" dirty="0">
                <a:latin typeface="Comic Sans MS" panose="030F0702030302020204" pitchFamily="66" charset="0"/>
              </a:rPr>
              <a:t>Joe feels upset because people are blaming him</a:t>
            </a:r>
            <a:r>
              <a:rPr lang="en-GB" sz="800" dirty="0"/>
              <a:t>.</a:t>
            </a:r>
          </a:p>
        </p:txBody>
      </p:sp>
      <p:cxnSp>
        <p:nvCxnSpPr>
          <p:cNvPr id="33" name="Straight Connector 32">
            <a:extLst>
              <a:ext uri="{FF2B5EF4-FFF2-40B4-BE49-F238E27FC236}">
                <a16:creationId xmlns:a16="http://schemas.microsoft.com/office/drawing/2014/main" id="{C4F33635-2863-4F49-8683-F39261A9D266}"/>
              </a:ext>
            </a:extLst>
          </p:cNvPr>
          <p:cNvCxnSpPr/>
          <p:nvPr/>
        </p:nvCxnSpPr>
        <p:spPr>
          <a:xfrm>
            <a:off x="495300" y="6289404"/>
            <a:ext cx="18843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6185144-4172-49B5-A27F-C86B6A4C165E}"/>
              </a:ext>
            </a:extLst>
          </p:cNvPr>
          <p:cNvCxnSpPr>
            <a:cxnSpLocks/>
          </p:cNvCxnSpPr>
          <p:nvPr/>
        </p:nvCxnSpPr>
        <p:spPr>
          <a:xfrm>
            <a:off x="2487373" y="6112352"/>
            <a:ext cx="41118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Arrow: Right 34">
            <a:extLst>
              <a:ext uri="{FF2B5EF4-FFF2-40B4-BE49-F238E27FC236}">
                <a16:creationId xmlns:a16="http://schemas.microsoft.com/office/drawing/2014/main" id="{ECB45821-2D65-4F55-B691-2675C92EA856}"/>
              </a:ext>
            </a:extLst>
          </p:cNvPr>
          <p:cNvSpPr/>
          <p:nvPr/>
        </p:nvSpPr>
        <p:spPr>
          <a:xfrm>
            <a:off x="1795837" y="7660792"/>
            <a:ext cx="577539" cy="177052"/>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C60B1205-F1FD-4152-8B9C-5E7FF4BB64D9}"/>
              </a:ext>
            </a:extLst>
          </p:cNvPr>
          <p:cNvCxnSpPr>
            <a:cxnSpLocks/>
          </p:cNvCxnSpPr>
          <p:nvPr/>
        </p:nvCxnSpPr>
        <p:spPr>
          <a:xfrm flipV="1">
            <a:off x="495300" y="8139550"/>
            <a:ext cx="6103891" cy="27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FB0F911-F9D0-4EE5-8229-C28B8A480B13}"/>
              </a:ext>
            </a:extLst>
          </p:cNvPr>
          <p:cNvGrpSpPr/>
          <p:nvPr/>
        </p:nvGrpSpPr>
        <p:grpSpPr>
          <a:xfrm>
            <a:off x="1887998" y="9050885"/>
            <a:ext cx="1279335" cy="754851"/>
            <a:chOff x="611954" y="9947740"/>
            <a:chExt cx="1326983" cy="745277"/>
          </a:xfrm>
        </p:grpSpPr>
        <p:sp>
          <p:nvSpPr>
            <p:cNvPr id="38" name="Speech Bubble: Oval 37">
              <a:extLst>
                <a:ext uri="{FF2B5EF4-FFF2-40B4-BE49-F238E27FC236}">
                  <a16:creationId xmlns:a16="http://schemas.microsoft.com/office/drawing/2014/main" id="{08427CCA-97AC-4037-AFD8-A9F62F47E592}"/>
                </a:ext>
              </a:extLst>
            </p:cNvPr>
            <p:cNvSpPr/>
            <p:nvPr/>
          </p:nvSpPr>
          <p:spPr>
            <a:xfrm>
              <a:off x="611954" y="9947740"/>
              <a:ext cx="1326983" cy="745277"/>
            </a:xfrm>
            <a:prstGeom prst="wedgeEllipseCallou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12C3E7C1-FCAC-4DE0-806B-6983CB2BA602}"/>
                </a:ext>
              </a:extLst>
            </p:cNvPr>
            <p:cNvSpPr txBox="1"/>
            <p:nvPr/>
          </p:nvSpPr>
          <p:spPr>
            <a:xfrm>
              <a:off x="677819" y="10073129"/>
              <a:ext cx="1247419" cy="523220"/>
            </a:xfrm>
            <a:prstGeom prst="rect">
              <a:avLst/>
            </a:prstGeom>
            <a:noFill/>
          </p:spPr>
          <p:txBody>
            <a:bodyPr wrap="square" rtlCol="0">
              <a:spAutoFit/>
            </a:bodyPr>
            <a:lstStyle/>
            <a:p>
              <a:r>
                <a:rPr lang="en-GB" sz="700" dirty="0"/>
                <a:t>Tip: You could time yourself to see how quickly you can go to the toilet and try to beat your time.</a:t>
              </a:r>
            </a:p>
          </p:txBody>
        </p:sp>
      </p:grpSp>
      <p:cxnSp>
        <p:nvCxnSpPr>
          <p:cNvPr id="40" name="Straight Connector 39">
            <a:extLst>
              <a:ext uri="{FF2B5EF4-FFF2-40B4-BE49-F238E27FC236}">
                <a16:creationId xmlns:a16="http://schemas.microsoft.com/office/drawing/2014/main" id="{2A6A2332-A24B-49CE-A492-D11012A90831}"/>
              </a:ext>
            </a:extLst>
          </p:cNvPr>
          <p:cNvCxnSpPr/>
          <p:nvPr/>
        </p:nvCxnSpPr>
        <p:spPr>
          <a:xfrm>
            <a:off x="509730" y="10195512"/>
            <a:ext cx="18843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9CF0C3-BFD0-4E5E-91BC-8CC2B7D38C0B}"/>
              </a:ext>
            </a:extLst>
          </p:cNvPr>
          <p:cNvCxnSpPr>
            <a:cxnSpLocks/>
          </p:cNvCxnSpPr>
          <p:nvPr/>
        </p:nvCxnSpPr>
        <p:spPr>
          <a:xfrm>
            <a:off x="2502340" y="9965847"/>
            <a:ext cx="239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1C27BC-67A7-4A6C-B6AF-4FAFF6D084D4}"/>
              </a:ext>
            </a:extLst>
          </p:cNvPr>
          <p:cNvCxnSpPr>
            <a:cxnSpLocks/>
          </p:cNvCxnSpPr>
          <p:nvPr/>
        </p:nvCxnSpPr>
        <p:spPr>
          <a:xfrm>
            <a:off x="4964220" y="10012795"/>
            <a:ext cx="16349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xplosion: 8 Points 42">
            <a:extLst>
              <a:ext uri="{FF2B5EF4-FFF2-40B4-BE49-F238E27FC236}">
                <a16:creationId xmlns:a16="http://schemas.microsoft.com/office/drawing/2014/main" id="{35257999-98AC-47A2-B98C-F20132088BDA}"/>
              </a:ext>
            </a:extLst>
          </p:cNvPr>
          <p:cNvSpPr/>
          <p:nvPr/>
        </p:nvSpPr>
        <p:spPr>
          <a:xfrm rot="1074062">
            <a:off x="5187939" y="4458351"/>
            <a:ext cx="1428816" cy="1145007"/>
          </a:xfrm>
          <a:prstGeom prst="irregularSeal1">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2" descr="Image result for clip art sad cartoon boy">
            <a:hlinkClick r:id="rId5"/>
            <a:extLst>
              <a:ext uri="{FF2B5EF4-FFF2-40B4-BE49-F238E27FC236}">
                <a16:creationId xmlns:a16="http://schemas.microsoft.com/office/drawing/2014/main" id="{C4DEFB39-A8D1-49EC-B5C7-DA86CCD28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584" y="1796360"/>
            <a:ext cx="708351" cy="131391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clip art sad cartoon boy">
            <a:hlinkClick r:id="rId5"/>
            <a:extLst>
              <a:ext uri="{FF2B5EF4-FFF2-40B4-BE49-F238E27FC236}">
                <a16:creationId xmlns:a16="http://schemas.microsoft.com/office/drawing/2014/main" id="{A848F6AA-A6A8-45FB-8097-B24D0415C7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6283" y="1687413"/>
            <a:ext cx="354731" cy="6579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72A0A421-230C-446F-A29C-E5EFBA544BE2}"/>
              </a:ext>
            </a:extLst>
          </p:cNvPr>
          <p:cNvPicPr>
            <a:picLocks noChangeAspect="1"/>
          </p:cNvPicPr>
          <p:nvPr/>
        </p:nvPicPr>
        <p:blipFill rotWithShape="1">
          <a:blip r:embed="rId7">
            <a:extLst>
              <a:ext uri="{28A0092B-C50C-407E-A947-70E740481C1C}">
                <a14:useLocalDpi xmlns:a14="http://schemas.microsoft.com/office/drawing/2010/main" val="0"/>
              </a:ext>
            </a:extLst>
          </a:blip>
          <a:srcRect r="67048"/>
          <a:stretch/>
        </p:blipFill>
        <p:spPr>
          <a:xfrm flipH="1">
            <a:off x="5745685" y="1329559"/>
            <a:ext cx="354731" cy="1032291"/>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25904C90-DE15-46EF-AAE0-6E489AB93A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7152" y="5443225"/>
            <a:ext cx="1190937" cy="690340"/>
          </a:xfrm>
          <a:prstGeom prst="rect">
            <a:avLst/>
          </a:prstGeom>
        </p:spPr>
      </p:pic>
      <p:pic>
        <p:nvPicPr>
          <p:cNvPr id="50" name="Picture 8" descr="Image result for clip art vegetables">
            <a:hlinkClick r:id="rId9"/>
            <a:extLst>
              <a:ext uri="{FF2B5EF4-FFF2-40B4-BE49-F238E27FC236}">
                <a16:creationId xmlns:a16="http://schemas.microsoft.com/office/drawing/2014/main" id="{6392FDDE-748A-4CF9-86CE-4E1B21BAC9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427" y="4417516"/>
            <a:ext cx="1324835" cy="818086"/>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D7A50C66-EC09-4621-B1B5-AC75D2AC709D}"/>
              </a:ext>
            </a:extLst>
          </p:cNvPr>
          <p:cNvSpPr txBox="1"/>
          <p:nvPr/>
        </p:nvSpPr>
        <p:spPr>
          <a:xfrm rot="1601018">
            <a:off x="5438370" y="4806672"/>
            <a:ext cx="1090937" cy="461665"/>
          </a:xfrm>
          <a:prstGeom prst="rect">
            <a:avLst/>
          </a:prstGeom>
          <a:noFill/>
        </p:spPr>
        <p:txBody>
          <a:bodyPr wrap="square" rtlCol="0">
            <a:spAutoFit/>
          </a:bodyPr>
          <a:lstStyle/>
          <a:p>
            <a:r>
              <a:rPr lang="en-GB" sz="800" dirty="0"/>
              <a:t>Joe knows that he will beat Wendy with lots of practice!</a:t>
            </a:r>
          </a:p>
        </p:txBody>
      </p:sp>
      <p:pic>
        <p:nvPicPr>
          <p:cNvPr id="54" name="Picture 14" descr="Image result for clip art spiderman">
            <a:hlinkClick r:id="rId11"/>
            <a:extLst>
              <a:ext uri="{FF2B5EF4-FFF2-40B4-BE49-F238E27FC236}">
                <a16:creationId xmlns:a16="http://schemas.microsoft.com/office/drawing/2014/main" id="{CCE25791-FD8B-4AB3-B4FD-201AD9925FD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077" y="7383962"/>
            <a:ext cx="769858" cy="7275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close up of a logo&#10;&#10;Description automatically generated">
            <a:extLst>
              <a:ext uri="{FF2B5EF4-FFF2-40B4-BE49-F238E27FC236}">
                <a16:creationId xmlns:a16="http://schemas.microsoft.com/office/drawing/2014/main" id="{3DC951CA-5137-423D-B6FD-8118F42D72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227" y="9313053"/>
            <a:ext cx="758393" cy="821593"/>
          </a:xfrm>
          <a:prstGeom prst="rect">
            <a:avLst/>
          </a:prstGeom>
        </p:spPr>
      </p:pic>
      <p:pic>
        <p:nvPicPr>
          <p:cNvPr id="56" name="Picture 55">
            <a:extLst>
              <a:ext uri="{FF2B5EF4-FFF2-40B4-BE49-F238E27FC236}">
                <a16:creationId xmlns:a16="http://schemas.microsoft.com/office/drawing/2014/main" id="{CC42AC35-E54E-4135-B6E0-8AD2D1CA608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990" t="6898" r="26852" b="4682"/>
          <a:stretch/>
        </p:blipFill>
        <p:spPr>
          <a:xfrm>
            <a:off x="4104207" y="9256877"/>
            <a:ext cx="785904" cy="690760"/>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BDDB7284-3FA1-41B3-935D-AE6CCE355C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16744" y="9252639"/>
            <a:ext cx="661001" cy="688041"/>
          </a:xfrm>
          <a:prstGeom prst="rect">
            <a:avLst/>
          </a:prstGeom>
        </p:spPr>
      </p:pic>
      <p:sp>
        <p:nvSpPr>
          <p:cNvPr id="59" name="TextBox 58">
            <a:extLst>
              <a:ext uri="{FF2B5EF4-FFF2-40B4-BE49-F238E27FC236}">
                <a16:creationId xmlns:a16="http://schemas.microsoft.com/office/drawing/2014/main" id="{8C4304ED-F884-411F-8FF5-B9C5DFB3DB73}"/>
              </a:ext>
            </a:extLst>
          </p:cNvPr>
          <p:cNvSpPr txBox="1"/>
          <p:nvPr/>
        </p:nvSpPr>
        <p:spPr>
          <a:xfrm>
            <a:off x="430082" y="1110013"/>
            <a:ext cx="4275546" cy="646331"/>
          </a:xfrm>
          <a:prstGeom prst="rect">
            <a:avLst/>
          </a:prstGeom>
          <a:noFill/>
        </p:spPr>
        <p:txBody>
          <a:bodyPr wrap="square" rtlCol="0">
            <a:spAutoFit/>
          </a:bodyPr>
          <a:lstStyle/>
          <a:p>
            <a:r>
              <a:rPr lang="en-GB" u="sng" dirty="0">
                <a:latin typeface="Comic Sans MS" panose="030F0702030302020204" pitchFamily="66" charset="0"/>
              </a:rPr>
              <a:t>The Wendy Wee Comic: Beating Wendy Wee</a:t>
            </a:r>
          </a:p>
        </p:txBody>
      </p:sp>
      <p:sp>
        <p:nvSpPr>
          <p:cNvPr id="60" name="Slide Number Placeholder 7">
            <a:extLst>
              <a:ext uri="{FF2B5EF4-FFF2-40B4-BE49-F238E27FC236}">
                <a16:creationId xmlns:a16="http://schemas.microsoft.com/office/drawing/2014/main" id="{B3BEABA7-4E13-4DEE-8598-31C4C813FE30}"/>
              </a:ext>
            </a:extLst>
          </p:cNvPr>
          <p:cNvSpPr txBox="1">
            <a:spLocks/>
          </p:cNvSpPr>
          <p:nvPr/>
        </p:nvSpPr>
        <p:spPr>
          <a:xfrm>
            <a:off x="1752007" y="1405623"/>
            <a:ext cx="362926" cy="35160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11</a:t>
            </a:fld>
            <a:endParaRPr lang="en-GB" dirty="0">
              <a:solidFill>
                <a:schemeClr val="tx1"/>
              </a:solidFill>
            </a:endParaRPr>
          </a:p>
        </p:txBody>
      </p:sp>
      <p:sp>
        <p:nvSpPr>
          <p:cNvPr id="61" name="Oval 60">
            <a:extLst>
              <a:ext uri="{FF2B5EF4-FFF2-40B4-BE49-F238E27FC236}">
                <a16:creationId xmlns:a16="http://schemas.microsoft.com/office/drawing/2014/main" id="{B373E032-204A-4D36-A769-C899E0F609B7}"/>
              </a:ext>
            </a:extLst>
          </p:cNvPr>
          <p:cNvSpPr/>
          <p:nvPr/>
        </p:nvSpPr>
        <p:spPr>
          <a:xfrm>
            <a:off x="1840127" y="1466325"/>
            <a:ext cx="244941" cy="2352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3415ABD2-A9A7-4E8E-B2DD-35A1103A41B3}"/>
              </a:ext>
            </a:extLst>
          </p:cNvPr>
          <p:cNvSpPr/>
          <p:nvPr/>
        </p:nvSpPr>
        <p:spPr>
          <a:xfrm>
            <a:off x="2066668" y="1408632"/>
            <a:ext cx="1879649" cy="461665"/>
          </a:xfrm>
          <a:prstGeom prst="rect">
            <a:avLst/>
          </a:prstGeom>
        </p:spPr>
        <p:txBody>
          <a:bodyPr wrap="square">
            <a:spAutoFit/>
          </a:bodyPr>
          <a:lstStyle/>
          <a:p>
            <a:r>
              <a:rPr lang="en-US" sz="600" i="1" dirty="0"/>
              <a:t>Special acknowledgements to Michael White. Work adapted from </a:t>
            </a:r>
            <a:r>
              <a:rPr lang="en-GB" sz="600" dirty="0"/>
              <a:t>‘Beating Sneaky Poo’ leaflet published by Dulwich Centre Publications ©(available online)</a:t>
            </a:r>
            <a:endParaRPr lang="en-GB" sz="600" u="sng" dirty="0">
              <a:solidFill>
                <a:srgbClr val="0070C0"/>
              </a:solidFill>
            </a:endParaRPr>
          </a:p>
          <a:p>
            <a:endParaRPr lang="en-GB" sz="600" i="1" dirty="0"/>
          </a:p>
        </p:txBody>
      </p:sp>
      <p:sp>
        <p:nvSpPr>
          <p:cNvPr id="63" name="Footer Placeholder 5">
            <a:extLst>
              <a:ext uri="{FF2B5EF4-FFF2-40B4-BE49-F238E27FC236}">
                <a16:creationId xmlns:a16="http://schemas.microsoft.com/office/drawing/2014/main" id="{32C98F8F-0A4C-421E-9CA8-ADA7C0B475E2}"/>
              </a:ext>
            </a:extLst>
          </p:cNvPr>
          <p:cNvSpPr txBox="1">
            <a:spLocks/>
          </p:cNvSpPr>
          <p:nvPr/>
        </p:nvSpPr>
        <p:spPr>
          <a:xfrm>
            <a:off x="857251" y="11176139"/>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pic>
        <p:nvPicPr>
          <p:cNvPr id="64" name="Picture 63">
            <a:extLst>
              <a:ext uri="{FF2B5EF4-FFF2-40B4-BE49-F238E27FC236}">
                <a16:creationId xmlns:a16="http://schemas.microsoft.com/office/drawing/2014/main" id="{B12DA955-7BEB-47A7-8B8F-77E3F947CC8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86051" y="2755396"/>
            <a:ext cx="268391" cy="377425"/>
          </a:xfrm>
          <a:prstGeom prst="rect">
            <a:avLst/>
          </a:prstGeom>
        </p:spPr>
      </p:pic>
      <p:pic>
        <p:nvPicPr>
          <p:cNvPr id="68" name="Picture 67">
            <a:extLst>
              <a:ext uri="{FF2B5EF4-FFF2-40B4-BE49-F238E27FC236}">
                <a16:creationId xmlns:a16="http://schemas.microsoft.com/office/drawing/2014/main" id="{4A49FCBE-D5EB-412D-946B-E31CA751AA9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70195" y="2166952"/>
            <a:ext cx="1459132" cy="978190"/>
          </a:xfrm>
          <a:prstGeom prst="rect">
            <a:avLst/>
          </a:prstGeom>
        </p:spPr>
      </p:pic>
      <p:pic>
        <p:nvPicPr>
          <p:cNvPr id="66" name="Picture 65">
            <a:extLst>
              <a:ext uri="{FF2B5EF4-FFF2-40B4-BE49-F238E27FC236}">
                <a16:creationId xmlns:a16="http://schemas.microsoft.com/office/drawing/2014/main" id="{608106F8-6895-45CB-85A4-28B35BAAB52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16744" y="2298102"/>
            <a:ext cx="268391" cy="377425"/>
          </a:xfrm>
          <a:prstGeom prst="rect">
            <a:avLst/>
          </a:prstGeom>
        </p:spPr>
      </p:pic>
      <p:pic>
        <p:nvPicPr>
          <p:cNvPr id="70" name="Picture 69">
            <a:extLst>
              <a:ext uri="{FF2B5EF4-FFF2-40B4-BE49-F238E27FC236}">
                <a16:creationId xmlns:a16="http://schemas.microsoft.com/office/drawing/2014/main" id="{CEDB62A7-EB50-418B-BEED-77945158988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74167" y="4812418"/>
            <a:ext cx="1085154" cy="1188040"/>
          </a:xfrm>
          <a:prstGeom prst="rect">
            <a:avLst/>
          </a:prstGeom>
        </p:spPr>
      </p:pic>
      <p:grpSp>
        <p:nvGrpSpPr>
          <p:cNvPr id="73" name="Group 72">
            <a:extLst>
              <a:ext uri="{FF2B5EF4-FFF2-40B4-BE49-F238E27FC236}">
                <a16:creationId xmlns:a16="http://schemas.microsoft.com/office/drawing/2014/main" id="{693FD318-C8EF-4ECF-9458-3A0B31ABF7F9}"/>
              </a:ext>
            </a:extLst>
          </p:cNvPr>
          <p:cNvGrpSpPr/>
          <p:nvPr/>
        </p:nvGrpSpPr>
        <p:grpSpPr>
          <a:xfrm>
            <a:off x="5242286" y="9168427"/>
            <a:ext cx="1078837" cy="942872"/>
            <a:chOff x="7150763" y="8772525"/>
            <a:chExt cx="1422986" cy="1422986"/>
          </a:xfrm>
        </p:grpSpPr>
        <p:pic>
          <p:nvPicPr>
            <p:cNvPr id="2050" name="Picture 2" descr="See the source image">
              <a:extLst>
                <a:ext uri="{FF2B5EF4-FFF2-40B4-BE49-F238E27FC236}">
                  <a16:creationId xmlns:a16="http://schemas.microsoft.com/office/drawing/2014/main" id="{0E0388CF-5E33-4472-9254-D6FA4B6AE4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800000">
              <a:off x="7150763" y="8772525"/>
              <a:ext cx="1422986" cy="142298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79910B03-0AB6-4680-9594-C3C16105268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04130" y="9316903"/>
              <a:ext cx="637888" cy="762795"/>
            </a:xfrm>
            <a:prstGeom prst="rect">
              <a:avLst/>
            </a:prstGeom>
          </p:spPr>
        </p:pic>
      </p:grpSp>
    </p:spTree>
    <p:extLst>
      <p:ext uri="{BB962C8B-B14F-4D97-AF65-F5344CB8AC3E}">
        <p14:creationId xmlns:p14="http://schemas.microsoft.com/office/powerpoint/2010/main" val="316962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18ED-998E-4D51-8BEE-EC78375E9474}"/>
              </a:ext>
            </a:extLst>
          </p:cNvPr>
          <p:cNvSpPr>
            <a:spLocks noGrp="1"/>
          </p:cNvSpPr>
          <p:nvPr>
            <p:ph type="title"/>
          </p:nvPr>
        </p:nvSpPr>
        <p:spPr>
          <a:xfrm>
            <a:off x="1610756" y="744648"/>
            <a:ext cx="3636488" cy="1193334"/>
          </a:xfrm>
        </p:spPr>
        <p:txBody>
          <a:bodyPr>
            <a:normAutofit/>
          </a:bodyPr>
          <a:lstStyle/>
          <a:p>
            <a:pPr algn="ctr"/>
            <a:r>
              <a:rPr lang="en-US" sz="1800" u="sng" dirty="0"/>
              <a:t>Toileting Reward Chart</a:t>
            </a:r>
            <a:endParaRPr lang="en-GB" sz="1800" u="sng" dirty="0"/>
          </a:p>
        </p:txBody>
      </p:sp>
      <p:pic>
        <p:nvPicPr>
          <p:cNvPr id="4" name="Picture 3">
            <a:extLst>
              <a:ext uri="{FF2B5EF4-FFF2-40B4-BE49-F238E27FC236}">
                <a16:creationId xmlns:a16="http://schemas.microsoft.com/office/drawing/2014/main" id="{C62B9048-695C-4F1F-9128-57BA5F26C785}"/>
              </a:ext>
            </a:extLst>
          </p:cNvPr>
          <p:cNvPicPr>
            <a:picLocks noChangeAspect="1"/>
          </p:cNvPicPr>
          <p:nvPr/>
        </p:nvPicPr>
        <p:blipFill rotWithShape="1">
          <a:blip r:embed="rId3"/>
          <a:srcRect l="2189" t="34411" r="51841" b="27032"/>
          <a:stretch/>
        </p:blipFill>
        <p:spPr>
          <a:xfrm>
            <a:off x="504114" y="1683016"/>
            <a:ext cx="5904849" cy="3962128"/>
          </a:xfrm>
          <a:prstGeom prst="rect">
            <a:avLst/>
          </a:prstGeom>
        </p:spPr>
      </p:pic>
      <p:sp>
        <p:nvSpPr>
          <p:cNvPr id="7" name="TextBox 6">
            <a:extLst>
              <a:ext uri="{FF2B5EF4-FFF2-40B4-BE49-F238E27FC236}">
                <a16:creationId xmlns:a16="http://schemas.microsoft.com/office/drawing/2014/main" id="{3A5D9D17-861F-4B4E-A699-6BA31DF22F50}"/>
              </a:ext>
            </a:extLst>
          </p:cNvPr>
          <p:cNvSpPr txBox="1"/>
          <p:nvPr/>
        </p:nvSpPr>
        <p:spPr>
          <a:xfrm>
            <a:off x="190825" y="5834390"/>
            <a:ext cx="6476349" cy="523220"/>
          </a:xfrm>
          <a:prstGeom prst="rect">
            <a:avLst/>
          </a:prstGeom>
          <a:noFill/>
        </p:spPr>
        <p:txBody>
          <a:bodyPr wrap="square" rtlCol="0">
            <a:spAutoFit/>
          </a:bodyPr>
          <a:lstStyle/>
          <a:p>
            <a:pPr algn="ctr"/>
            <a:r>
              <a:rPr lang="en-GB" sz="1400" dirty="0"/>
              <a:t>An example of a toileting reward chart, from ERIC:</a:t>
            </a:r>
          </a:p>
          <a:p>
            <a:pPr algn="ctr"/>
            <a:r>
              <a:rPr lang="en-GB" sz="1400" dirty="0"/>
              <a:t> </a:t>
            </a:r>
            <a:r>
              <a:rPr lang="en-GB" sz="1400" dirty="0">
                <a:hlinkClick r:id="rId4"/>
              </a:rPr>
              <a:t>https://www.eric.org.uk/pdf-toileting-reward-chart</a:t>
            </a:r>
            <a:r>
              <a:rPr lang="en-GB" sz="1400" dirty="0"/>
              <a:t> </a:t>
            </a:r>
          </a:p>
        </p:txBody>
      </p:sp>
      <p:sp>
        <p:nvSpPr>
          <p:cNvPr id="8" name="TextBox 7">
            <a:extLst>
              <a:ext uri="{FF2B5EF4-FFF2-40B4-BE49-F238E27FC236}">
                <a16:creationId xmlns:a16="http://schemas.microsoft.com/office/drawing/2014/main" id="{D71CAB34-68CA-4831-85C1-0E749A16B26A}"/>
              </a:ext>
            </a:extLst>
          </p:cNvPr>
          <p:cNvSpPr txBox="1"/>
          <p:nvPr/>
        </p:nvSpPr>
        <p:spPr>
          <a:xfrm>
            <a:off x="218365" y="6546856"/>
            <a:ext cx="6476349" cy="4401205"/>
          </a:xfrm>
          <a:prstGeom prst="rect">
            <a:avLst/>
          </a:prstGeom>
          <a:noFill/>
        </p:spPr>
        <p:txBody>
          <a:bodyPr wrap="square" rtlCol="0">
            <a:spAutoFit/>
          </a:bodyPr>
          <a:lstStyle/>
          <a:p>
            <a:pPr algn="ctr"/>
            <a:r>
              <a:rPr lang="en-GB" sz="1400" b="1" dirty="0"/>
              <a:t>Advice for Parents and Children Using Toilet Charts…</a:t>
            </a:r>
          </a:p>
          <a:p>
            <a:pPr algn="ctr"/>
            <a:endParaRPr lang="en-GB" sz="1400" b="1" dirty="0"/>
          </a:p>
          <a:p>
            <a:pPr marL="342900" indent="-342900">
              <a:buAutoNum type="arabicPeriod"/>
            </a:pPr>
            <a:r>
              <a:rPr lang="en-GB" sz="1400" dirty="0"/>
              <a:t>Children and young people with bladder problems do not always know they need to go to the toilet. Effective toileting programmes can help to develop the child’s ability to urinate in the toilet.</a:t>
            </a:r>
          </a:p>
          <a:p>
            <a:pPr marL="342900" indent="-342900">
              <a:buAutoNum type="arabicPeriod"/>
            </a:pPr>
            <a:r>
              <a:rPr lang="en-GB" sz="1400" dirty="0"/>
              <a:t>Use the chart above to plan when the child should aim to sit on the toilet. Fill in the times that suit your child e.g. ‘waking up’, ‘after breakfast’ rather than having to go by hours on the clock. This will help them get in the habit of sitting on the toilet at regular points in the day. You may not need to use all of the time boxes provided.</a:t>
            </a:r>
          </a:p>
          <a:p>
            <a:pPr marL="342900" indent="-342900">
              <a:buAutoNum type="arabicPeriod"/>
            </a:pPr>
            <a:r>
              <a:rPr lang="en-GB" sz="1400" dirty="0"/>
              <a:t>It is important that children stick to their toilet routine whilst at school. Talk to their teachers to implement your toileting schedule whilst in school. You can provide schools with the following information: </a:t>
            </a:r>
            <a:r>
              <a:rPr lang="en-GB" sz="1400" dirty="0">
                <a:hlinkClick r:id="rId5"/>
              </a:rPr>
              <a:t>https://www.eric.org.uk/Pages/Category/help-at-school</a:t>
            </a:r>
            <a:r>
              <a:rPr lang="en-GB" sz="1400" dirty="0"/>
              <a:t> </a:t>
            </a:r>
          </a:p>
          <a:p>
            <a:pPr marL="342900" indent="-342900">
              <a:buAutoNum type="arabicPeriod"/>
            </a:pPr>
            <a:r>
              <a:rPr lang="en-GB" sz="1400" dirty="0"/>
              <a:t>When the child is sat on the toilet, they should be encouraged to sit for a few minutes at each specified time. Try using toys, games, or books to distract them. It will help if you can make it fun!</a:t>
            </a:r>
          </a:p>
          <a:p>
            <a:pPr marL="342900" indent="-342900">
              <a:buAutoNum type="arabicPeriod"/>
            </a:pPr>
            <a:r>
              <a:rPr lang="en-GB" sz="1400" dirty="0"/>
              <a:t>Increase goals gradually to help build stronger long term toileting habits. For example, agree with how many stickers the young person should aim for each week. Make it achievable. Gradually increase this over time. </a:t>
            </a:r>
          </a:p>
        </p:txBody>
      </p:sp>
      <p:sp>
        <p:nvSpPr>
          <p:cNvPr id="9" name="Slide Number Placeholder 7">
            <a:extLst>
              <a:ext uri="{FF2B5EF4-FFF2-40B4-BE49-F238E27FC236}">
                <a16:creationId xmlns:a16="http://schemas.microsoft.com/office/drawing/2014/main" id="{13215B97-D6AC-45D1-BA91-8B9AB65D90D9}"/>
              </a:ext>
            </a:extLst>
          </p:cNvPr>
          <p:cNvSpPr txBox="1">
            <a:spLocks/>
          </p:cNvSpPr>
          <p:nvPr/>
        </p:nvSpPr>
        <p:spPr>
          <a:xfrm>
            <a:off x="4666169" y="1074045"/>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12</a:t>
            </a:fld>
            <a:endParaRPr lang="en-GB" dirty="0">
              <a:solidFill>
                <a:schemeClr val="tx1"/>
              </a:solidFill>
            </a:endParaRPr>
          </a:p>
        </p:txBody>
      </p:sp>
      <p:sp>
        <p:nvSpPr>
          <p:cNvPr id="10" name="Oval 9">
            <a:extLst>
              <a:ext uri="{FF2B5EF4-FFF2-40B4-BE49-F238E27FC236}">
                <a16:creationId xmlns:a16="http://schemas.microsoft.com/office/drawing/2014/main" id="{879BB4F9-9BE5-4ADE-83CB-95FD26F23753}"/>
              </a:ext>
            </a:extLst>
          </p:cNvPr>
          <p:cNvSpPr/>
          <p:nvPr/>
        </p:nvSpPr>
        <p:spPr>
          <a:xfrm>
            <a:off x="4724229" y="1154799"/>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5">
            <a:extLst>
              <a:ext uri="{FF2B5EF4-FFF2-40B4-BE49-F238E27FC236}">
                <a16:creationId xmlns:a16="http://schemas.microsoft.com/office/drawing/2014/main" id="{E6E4FCDE-B7A2-40AF-81C3-1D645381856B}"/>
              </a:ext>
            </a:extLst>
          </p:cNvPr>
          <p:cNvSpPr txBox="1">
            <a:spLocks/>
          </p:cNvSpPr>
          <p:nvPr/>
        </p:nvSpPr>
        <p:spPr>
          <a:xfrm>
            <a:off x="857249" y="10793399"/>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9711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Maria.Langdrige\AppData\Local\Microsoft\Windows\Temporary Internet Files\Content.IE5\EB18I1EQ\supermemoria-478x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9385" y="10016059"/>
            <a:ext cx="1165827" cy="1460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aria.Langdrige\AppData\Local\Microsoft\Windows\Temporary Internet Files\Content.IE5\URZJFUDR\27605846065_3e7f3a14a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71" t="8127" r="6166" b="8914"/>
          <a:stretch/>
        </p:blipFill>
        <p:spPr bwMode="auto">
          <a:xfrm>
            <a:off x="337618" y="992340"/>
            <a:ext cx="1063653" cy="716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16566" y="961544"/>
            <a:ext cx="3958008" cy="942180"/>
          </a:xfrm>
        </p:spPr>
        <p:txBody>
          <a:bodyPr>
            <a:normAutofit/>
          </a:bodyPr>
          <a:lstStyle/>
          <a:p>
            <a:pPr algn="ctr"/>
            <a:r>
              <a:rPr lang="en-GB" sz="2100" u="sng" dirty="0"/>
              <a:t>Contents: Guided Self Help Worksheets</a:t>
            </a:r>
          </a:p>
        </p:txBody>
      </p:sp>
      <p:sp>
        <p:nvSpPr>
          <p:cNvPr id="5" name="Rectangle 4"/>
          <p:cNvSpPr/>
          <p:nvPr/>
        </p:nvSpPr>
        <p:spPr>
          <a:xfrm>
            <a:off x="238101" y="1708572"/>
            <a:ext cx="6349014" cy="369332"/>
          </a:xfrm>
          <a:prstGeom prst="rect">
            <a:avLst/>
          </a:prstGeom>
          <a:solidFill>
            <a:srgbClr val="FFFF00">
              <a:alpha val="8000"/>
            </a:srgbClr>
          </a:solidFill>
        </p:spPr>
        <p:txBody>
          <a:bodyPr wrap="square">
            <a:spAutoFit/>
          </a:bodyPr>
          <a:lstStyle/>
          <a:p>
            <a:r>
              <a:rPr lang="en-GB" u="sng" dirty="0"/>
              <a:t>Calming The Body - </a:t>
            </a:r>
            <a:r>
              <a:rPr lang="en-GB" i="1" u="sng" dirty="0"/>
              <a:t>Feeling relaxed helps when trying to urinate.</a:t>
            </a:r>
          </a:p>
        </p:txBody>
      </p:sp>
      <p:sp>
        <p:nvSpPr>
          <p:cNvPr id="6" name="Rectangle 5"/>
          <p:cNvSpPr/>
          <p:nvPr/>
        </p:nvSpPr>
        <p:spPr>
          <a:xfrm>
            <a:off x="237506" y="2367652"/>
            <a:ext cx="6341424" cy="3539430"/>
          </a:xfrm>
          <a:prstGeom prst="rect">
            <a:avLst/>
          </a:prstGeom>
          <a:solidFill>
            <a:srgbClr val="FFFF00">
              <a:alpha val="8000"/>
            </a:srgbClr>
          </a:solidFill>
        </p:spPr>
        <p:txBody>
          <a:bodyPr wrap="square">
            <a:spAutoFit/>
          </a:bodyPr>
          <a:lstStyle/>
          <a:p>
            <a:r>
              <a:rPr lang="en-GB" sz="1400" b="1" dirty="0"/>
              <a:t>Progressive Muscle Relaxation (PMR)………………………………………………………(See p.14) </a:t>
            </a:r>
          </a:p>
          <a:p>
            <a:r>
              <a:rPr lang="en-GB" sz="1400" dirty="0"/>
              <a:t>Enuresis can cause a lot of emotional distress for children and young adults. Muscle tension is commonly associated with stress and anxiety, it is the bodies natural response to potentially dangerous situations. Even when there is no danger, our bodies can still respond in the same way. You may not always realise that your muscles are tense, it may be as subtle as your jaw clenching, or as obvious as your shoulders feeling really tight and hunched. PMR is a deep relaxation technique which is based upon the simple practice of tensing one muscle group at a time . This is followed by a relaxation phase with release of tension. This is very useful before bedtime.</a:t>
            </a:r>
          </a:p>
          <a:p>
            <a:endParaRPr lang="en-GB" sz="1400" dirty="0"/>
          </a:p>
          <a:p>
            <a:r>
              <a:rPr lang="en-GB" sz="1400" b="1" dirty="0"/>
              <a:t>Deep Breathing.……………………………………………………………………………….....….(See p.15)</a:t>
            </a:r>
          </a:p>
          <a:p>
            <a:r>
              <a:rPr lang="en-GB" sz="1400" dirty="0"/>
              <a:t>During deep breathing your blood is oxygenated, triggering the release of endorphins, whilst also decreasing the release of stress hormones, and slowing down your heart rate.</a:t>
            </a:r>
          </a:p>
          <a:p>
            <a:endParaRPr lang="en-GB" sz="1400" dirty="0"/>
          </a:p>
        </p:txBody>
      </p:sp>
      <p:pic>
        <p:nvPicPr>
          <p:cNvPr id="8" name="Picture 4" descr="C:\Users\Maria.Langdrige\AppData\Local\Microsoft\Windows\Temporary Internet Files\Content.IE5\UV059V5Z\meditati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7546" y="976574"/>
            <a:ext cx="911384" cy="9113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7506" y="5808843"/>
            <a:ext cx="6317706" cy="646331"/>
          </a:xfrm>
          <a:prstGeom prst="rect">
            <a:avLst/>
          </a:prstGeom>
          <a:solidFill>
            <a:srgbClr val="FBD1FC">
              <a:alpha val="10000"/>
            </a:srgbClr>
          </a:solidFill>
        </p:spPr>
        <p:txBody>
          <a:bodyPr wrap="square">
            <a:spAutoFit/>
          </a:bodyPr>
          <a:lstStyle/>
          <a:p>
            <a:r>
              <a:rPr lang="en-GB" u="sng" dirty="0"/>
              <a:t>Calming The Mind - </a:t>
            </a:r>
            <a:r>
              <a:rPr lang="en-GB" i="1" u="sng" dirty="0"/>
              <a:t>Strategies for managing the anxiety </a:t>
            </a:r>
          </a:p>
          <a:p>
            <a:r>
              <a:rPr lang="en-GB" i="1" u="sng" dirty="0"/>
              <a:t>and stress that are often associated with nocturnal/enuresis.</a:t>
            </a:r>
          </a:p>
        </p:txBody>
      </p:sp>
      <p:sp>
        <p:nvSpPr>
          <p:cNvPr id="10" name="Rectangle 9"/>
          <p:cNvSpPr/>
          <p:nvPr/>
        </p:nvSpPr>
        <p:spPr>
          <a:xfrm>
            <a:off x="245690" y="6455174"/>
            <a:ext cx="6341424" cy="3970318"/>
          </a:xfrm>
          <a:prstGeom prst="rect">
            <a:avLst/>
          </a:prstGeom>
          <a:solidFill>
            <a:srgbClr val="FBD1FC">
              <a:alpha val="10000"/>
            </a:srgbClr>
          </a:solidFill>
        </p:spPr>
        <p:txBody>
          <a:bodyPr wrap="square">
            <a:spAutoFit/>
          </a:bodyPr>
          <a:lstStyle/>
          <a:p>
            <a:r>
              <a:rPr lang="en-GB" sz="1400" b="1" dirty="0"/>
              <a:t>Visualisation…………………………………………………………………………………...….…(see p.16)</a:t>
            </a:r>
          </a:p>
          <a:p>
            <a:r>
              <a:rPr lang="en-GB" sz="1400" dirty="0"/>
              <a:t>Help yourself to feel more relaxed by thinking about things that make you feel calm and rested. For example, picturing your favourite place. This can be either independent, or you can take a guided visualisation approach. A guided visual imagery relaxation task has been provided in this pack. </a:t>
            </a:r>
          </a:p>
          <a:p>
            <a:endParaRPr lang="en-GB" sz="1400" dirty="0"/>
          </a:p>
          <a:p>
            <a:r>
              <a:rPr lang="en-GB" sz="1400" b="1" dirty="0"/>
              <a:t>Safe Place Visualisation……………………………………………………………………………(see p.17)</a:t>
            </a:r>
          </a:p>
          <a:p>
            <a:r>
              <a:rPr lang="en-GB" sz="1400" dirty="0"/>
              <a:t>A powerful stress reduction and relaxation  tool, that can be applied at any time, in any location. </a:t>
            </a:r>
          </a:p>
          <a:p>
            <a:endParaRPr lang="en-GB" sz="1400" b="1" dirty="0"/>
          </a:p>
          <a:p>
            <a:r>
              <a:rPr lang="en-GB" sz="1400" b="1" dirty="0"/>
              <a:t>The Ladder Hierarchy……………………………………………………………………………….(See p.18)</a:t>
            </a:r>
          </a:p>
          <a:p>
            <a:r>
              <a:rPr lang="en-GB" sz="1400" dirty="0"/>
              <a:t>Help yourself to change how you cope with toileting difficulties, by gradually exposing yourself to different toileting scenarios over time.</a:t>
            </a:r>
          </a:p>
          <a:p>
            <a:endParaRPr lang="en-GB" sz="1400" dirty="0"/>
          </a:p>
          <a:p>
            <a:r>
              <a:rPr lang="en-GB" sz="1400" b="1" dirty="0"/>
              <a:t>Developing  Coping-Self Talk…………………………………………..……………………....(see p.19)</a:t>
            </a:r>
          </a:p>
          <a:p>
            <a:r>
              <a:rPr lang="en-GB" sz="1400" dirty="0"/>
              <a:t>These are phrases that you can say to yourself that are supportive.  For example “Just because it has happened before it does not mean it will happen again”</a:t>
            </a:r>
          </a:p>
          <a:p>
            <a:endParaRPr lang="en-GB" sz="1400" dirty="0"/>
          </a:p>
        </p:txBody>
      </p:sp>
      <p:sp>
        <p:nvSpPr>
          <p:cNvPr id="13" name="Slide Number Placeholder 7">
            <a:extLst>
              <a:ext uri="{FF2B5EF4-FFF2-40B4-BE49-F238E27FC236}">
                <a16:creationId xmlns:a16="http://schemas.microsoft.com/office/drawing/2014/main" id="{23FA1EE9-8845-40CF-85A3-FA7EC889286E}"/>
              </a:ext>
            </a:extLst>
          </p:cNvPr>
          <p:cNvSpPr txBox="1">
            <a:spLocks/>
          </p:cNvSpPr>
          <p:nvPr/>
        </p:nvSpPr>
        <p:spPr>
          <a:xfrm>
            <a:off x="3969520" y="1362587"/>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13</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999005" y="1433816"/>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5">
            <a:extLst>
              <a:ext uri="{FF2B5EF4-FFF2-40B4-BE49-F238E27FC236}">
                <a16:creationId xmlns:a16="http://schemas.microsoft.com/office/drawing/2014/main" id="{C29BE189-A180-45E5-B1CA-C11F4E83FAC8}"/>
              </a:ext>
            </a:extLst>
          </p:cNvPr>
          <p:cNvSpPr txBox="1">
            <a:spLocks/>
          </p:cNvSpPr>
          <p:nvPr/>
        </p:nvSpPr>
        <p:spPr>
          <a:xfrm>
            <a:off x="343907"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99327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aria.Langdrige\AppData\Local\Microsoft\Windows\Temporary Internet Files\Content.IE5\URZJFUDR\number_two_1600_clr_986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98" y="2676874"/>
            <a:ext cx="337930" cy="3187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ia.Langdrige\AppData\Local\Microsoft\Windows\Temporary Internet Files\Content.IE5\E913N55V\4_red.pre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98" y="4377187"/>
            <a:ext cx="272487" cy="34617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aria.Langdrige\AppData\Local\Microsoft\Windows\Temporary Internet Files\Content.IE5\UV059V5Z\340px-Japanese_Urban_Expwy_Sign_Number_6.svg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52" y="5823558"/>
            <a:ext cx="292487" cy="40432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aria.Langdrige\AppData\Local\Microsoft\Windows\Temporary Internet Files\Content.IE5\URZJFUDR\seven_blu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692" y="6535139"/>
            <a:ext cx="321775" cy="3217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Maria.Langdrige\AppData\Local\Microsoft\Windows\Temporary Internet Files\Content.IE5\UV059V5Z\8-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937" y="7051289"/>
            <a:ext cx="311250" cy="33214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Maria.Langdrige\AppData\Local\Microsoft\Windows\Temporary Internet Files\Content.IE5\EB18I1EQ\number-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52" y="1462093"/>
            <a:ext cx="410559" cy="41055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Maria.Langdrige\AppData\Local\Microsoft\Windows\Temporary Internet Files\Content.IE5\UV059V5Z\Number-3_(green)[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91" y="3331895"/>
            <a:ext cx="629143" cy="5301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Maria.Langdrige\AppData\Local\Microsoft\Windows\Temporary Internet Files\Content.IE5\UV059V5Z\number__5_by_maykahurkmans-d5f43et[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040" y="5208700"/>
            <a:ext cx="241246" cy="359363"/>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Maria.Langdrige\AppData\Local\Microsoft\Windows\Temporary Internet Files\Content.IE5\UV059V5Z\768px-Blue_circled_9.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872" y="7581344"/>
            <a:ext cx="320711" cy="320711"/>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Maria.Langdrige\AppData\Local\Microsoft\Windows\Temporary Internet Files\Content.IE5\UV059V5Z\number_one_1600_clr_987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5641" y="8090691"/>
            <a:ext cx="250705" cy="2364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C:\Users\Maria.Langdrige\AppData\Local\Microsoft\Windows\Temporary Internet Files\Content.IE5\URZJFUDR\0_number_LZNQBD[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670" y="8011234"/>
            <a:ext cx="160646" cy="32129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C:\Users\Maria.Langdrige\AppData\Local\Microsoft\Windows\Temporary Internet Files\Content.IE5\EB18I1EQ\11_icon.svg[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846" y="8414414"/>
            <a:ext cx="343213" cy="34321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C:\Users\Maria.Langdrige\AppData\Local\Microsoft\Windows\Temporary Internet Files\Content.IE5\EB18I1EQ\325px-12_white,_yellow_rounded_rectangle.svg[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702" y="8826273"/>
            <a:ext cx="329584" cy="25352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Users\Maria.Langdrige\AppData\Local\Microsoft\Windows\Temporary Internet Files\Content.IE5\UV059V5Z\13_32087139[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8402" y="9208724"/>
            <a:ext cx="376023" cy="376023"/>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Users\Maria.Langdrige\AppData\Local\Microsoft\Windows\Temporary Internet Files\Content.IE5\UV059V5Z\Minnesota_Twins_14[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198" y="9671441"/>
            <a:ext cx="359663" cy="3596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88514" y="2415655"/>
            <a:ext cx="6667126" cy="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514" y="3100318"/>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887" y="4042014"/>
            <a:ext cx="6673753" cy="11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887" y="5051947"/>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091" y="5709315"/>
            <a:ext cx="6695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8514" y="636440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091" y="7039916"/>
            <a:ext cx="669554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8514" y="74562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887" y="7956642"/>
            <a:ext cx="6660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514" y="8405316"/>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8514" y="87576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887" y="9148039"/>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887" y="9630240"/>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196" y="10054768"/>
            <a:ext cx="6688444" cy="13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4302" y="1220352"/>
            <a:ext cx="6681338" cy="24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6002" y="1244746"/>
            <a:ext cx="28423" cy="8786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4424" y="1287496"/>
            <a:ext cx="6303575" cy="1169551"/>
          </a:xfrm>
          <a:prstGeom prst="rect">
            <a:avLst/>
          </a:prstGeom>
        </p:spPr>
        <p:txBody>
          <a:bodyPr wrap="square">
            <a:spAutoFit/>
          </a:bodyPr>
          <a:lstStyle/>
          <a:p>
            <a:r>
              <a:rPr lang="en-GB" sz="1400" dirty="0"/>
              <a:t>Get comfortable in a distraction free environment. You can either lay down or sit upright in a chair. Closing your eyes will help you focus on the different muscle groups, but you do not have to if you don’t want to! </a:t>
            </a:r>
            <a:r>
              <a:rPr lang="en-GB" sz="1400" b="1" dirty="0"/>
              <a:t>For all steps, hold the tense position for a couple of deep breaths, or however long is comfortable for you, then relax. Repeat each step three times.</a:t>
            </a:r>
          </a:p>
        </p:txBody>
      </p:sp>
      <p:sp>
        <p:nvSpPr>
          <p:cNvPr id="14" name="Rectangle 13"/>
          <p:cNvSpPr/>
          <p:nvPr/>
        </p:nvSpPr>
        <p:spPr>
          <a:xfrm>
            <a:off x="540213" y="2417930"/>
            <a:ext cx="6317786" cy="738664"/>
          </a:xfrm>
          <a:prstGeom prst="rect">
            <a:avLst/>
          </a:prstGeom>
        </p:spPr>
        <p:txBody>
          <a:bodyPr wrap="square">
            <a:spAutoFit/>
          </a:bodyPr>
          <a:lstStyle/>
          <a:p>
            <a:r>
              <a:rPr lang="en-GB" sz="1400" dirty="0"/>
              <a:t>Draw a deep breath in through your nose and feel your abdomen rise as you fill your body with air. Then slowly exhale from your mouth, pulling your belly-button towards your spine. </a:t>
            </a:r>
          </a:p>
        </p:txBody>
      </p:sp>
      <p:sp>
        <p:nvSpPr>
          <p:cNvPr id="15" name="Rectangle 14"/>
          <p:cNvSpPr/>
          <p:nvPr/>
        </p:nvSpPr>
        <p:spPr>
          <a:xfrm>
            <a:off x="590111" y="3115650"/>
            <a:ext cx="6267888" cy="954107"/>
          </a:xfrm>
          <a:prstGeom prst="rect">
            <a:avLst/>
          </a:prstGeom>
        </p:spPr>
        <p:txBody>
          <a:bodyPr wrap="square">
            <a:spAutoFit/>
          </a:bodyPr>
          <a:lstStyle/>
          <a:p>
            <a:r>
              <a:rPr lang="en-GB" sz="1400" dirty="0"/>
              <a:t>Start with your feet. Clench your toes with your heel pressing towards the ground. Squeeze tightly for a couple of breaths and then release. It may help to say ‘relax’ whilst you release the tension. Next, flex your feet with your toes pointing towards your head. </a:t>
            </a:r>
          </a:p>
        </p:txBody>
      </p:sp>
      <p:sp>
        <p:nvSpPr>
          <p:cNvPr id="16" name="Rectangle 15"/>
          <p:cNvSpPr/>
          <p:nvPr/>
        </p:nvSpPr>
        <p:spPr>
          <a:xfrm>
            <a:off x="590111" y="4095719"/>
            <a:ext cx="6267888" cy="954107"/>
          </a:xfrm>
          <a:prstGeom prst="rect">
            <a:avLst/>
          </a:prstGeom>
        </p:spPr>
        <p:txBody>
          <a:bodyPr wrap="square">
            <a:spAutoFit/>
          </a:bodyPr>
          <a:lstStyle/>
          <a:p>
            <a:r>
              <a:rPr lang="en-GB" sz="1400" dirty="0"/>
              <a:t>Next move to your legs. Stretch your leg out, with your toes pointing towards the sky, feel the back of your leg tightening. Hold this for a couple of deep breaths and then release. Then, point your toes down into the ground with your leg straight for a couple of deep breaths. </a:t>
            </a:r>
          </a:p>
        </p:txBody>
      </p:sp>
      <p:sp>
        <p:nvSpPr>
          <p:cNvPr id="17" name="Rectangle 16"/>
          <p:cNvSpPr/>
          <p:nvPr/>
        </p:nvSpPr>
        <p:spPr>
          <a:xfrm>
            <a:off x="590112" y="5084670"/>
            <a:ext cx="6267888" cy="523220"/>
          </a:xfrm>
          <a:prstGeom prst="rect">
            <a:avLst/>
          </a:prstGeom>
        </p:spPr>
        <p:txBody>
          <a:bodyPr wrap="square">
            <a:spAutoFit/>
          </a:bodyPr>
          <a:lstStyle/>
          <a:p>
            <a:r>
              <a:rPr lang="en-GB" sz="1400" dirty="0"/>
              <a:t>Now move onto your glutes. Squeeze your buttocks muscles for a couple of deep breaths. Remember, you should only feel tension and not pain. </a:t>
            </a:r>
          </a:p>
        </p:txBody>
      </p:sp>
      <p:sp>
        <p:nvSpPr>
          <p:cNvPr id="18" name="Rectangle 17"/>
          <p:cNvSpPr/>
          <p:nvPr/>
        </p:nvSpPr>
        <p:spPr>
          <a:xfrm>
            <a:off x="590111" y="5740035"/>
            <a:ext cx="6267888" cy="523220"/>
          </a:xfrm>
          <a:prstGeom prst="rect">
            <a:avLst/>
          </a:prstGeom>
        </p:spPr>
        <p:txBody>
          <a:bodyPr wrap="square">
            <a:spAutoFit/>
          </a:bodyPr>
          <a:lstStyle/>
          <a:p>
            <a:r>
              <a:rPr lang="en-GB" sz="1400" dirty="0"/>
              <a:t>To tense your stomach and chest, pull your belly button in towards your naval as tight as you can. Breath in deeply, filling up your chest and lungs with air.</a:t>
            </a:r>
            <a:endParaRPr lang="en-GB" sz="1400" i="1" dirty="0"/>
          </a:p>
        </p:txBody>
      </p:sp>
      <p:sp>
        <p:nvSpPr>
          <p:cNvPr id="19" name="Rectangle 18"/>
          <p:cNvSpPr/>
          <p:nvPr/>
        </p:nvSpPr>
        <p:spPr>
          <a:xfrm>
            <a:off x="554425" y="6391244"/>
            <a:ext cx="6303574" cy="523220"/>
          </a:xfrm>
          <a:prstGeom prst="rect">
            <a:avLst/>
          </a:prstGeom>
        </p:spPr>
        <p:txBody>
          <a:bodyPr wrap="square">
            <a:spAutoFit/>
          </a:bodyPr>
          <a:lstStyle/>
          <a:p>
            <a:r>
              <a:rPr lang="en-GB" sz="1400" dirty="0"/>
              <a:t>Next, tense your shoulder blades and back. Push your shoulder blades backwards, as if you are trying to get them to touch. This will push your chest forwards.</a:t>
            </a:r>
          </a:p>
        </p:txBody>
      </p:sp>
      <p:sp>
        <p:nvSpPr>
          <p:cNvPr id="20" name="Rectangle 19"/>
          <p:cNvSpPr/>
          <p:nvPr/>
        </p:nvSpPr>
        <p:spPr>
          <a:xfrm>
            <a:off x="554425" y="7000131"/>
            <a:ext cx="6303574" cy="523220"/>
          </a:xfrm>
          <a:prstGeom prst="rect">
            <a:avLst/>
          </a:prstGeom>
        </p:spPr>
        <p:txBody>
          <a:bodyPr wrap="square">
            <a:spAutoFit/>
          </a:bodyPr>
          <a:lstStyle/>
          <a:p>
            <a:r>
              <a:rPr lang="en-GB" sz="1400" dirty="0"/>
              <a:t>Now tense the muscles in your shoulders as you bring your shoulders up towards your ears.</a:t>
            </a:r>
          </a:p>
        </p:txBody>
      </p:sp>
      <p:sp>
        <p:nvSpPr>
          <p:cNvPr id="25" name="Rectangle 24"/>
          <p:cNvSpPr/>
          <p:nvPr/>
        </p:nvSpPr>
        <p:spPr>
          <a:xfrm>
            <a:off x="590111" y="7490526"/>
            <a:ext cx="6267888" cy="523220"/>
          </a:xfrm>
          <a:prstGeom prst="rect">
            <a:avLst/>
          </a:prstGeom>
        </p:spPr>
        <p:txBody>
          <a:bodyPr wrap="square">
            <a:spAutoFit/>
          </a:bodyPr>
          <a:lstStyle/>
          <a:p>
            <a:r>
              <a:rPr lang="en-GB" sz="1400" dirty="0"/>
              <a:t>Be careful when tensing your neck muscles! Face forward, and </a:t>
            </a:r>
            <a:r>
              <a:rPr lang="en-GB" sz="1400" u="sng" dirty="0"/>
              <a:t>SLOWLY</a:t>
            </a:r>
            <a:r>
              <a:rPr lang="en-GB" sz="1400" dirty="0"/>
              <a:t> pull your head back to look up at the ceiling. </a:t>
            </a:r>
          </a:p>
        </p:txBody>
      </p:sp>
      <p:sp>
        <p:nvSpPr>
          <p:cNvPr id="26" name="Rectangle 25"/>
          <p:cNvSpPr/>
          <p:nvPr/>
        </p:nvSpPr>
        <p:spPr>
          <a:xfrm>
            <a:off x="590111" y="7956642"/>
            <a:ext cx="6267888" cy="523220"/>
          </a:xfrm>
          <a:prstGeom prst="rect">
            <a:avLst/>
          </a:prstGeom>
        </p:spPr>
        <p:txBody>
          <a:bodyPr wrap="square">
            <a:spAutoFit/>
          </a:bodyPr>
          <a:lstStyle/>
          <a:p>
            <a:r>
              <a:rPr lang="en-GB" sz="1400" dirty="0"/>
              <a:t>Open your mouth as wide as you can, as if you are yawning, to tense your mouth and jaw.</a:t>
            </a:r>
          </a:p>
        </p:txBody>
      </p:sp>
      <p:sp>
        <p:nvSpPr>
          <p:cNvPr id="28" name="Rectangle 27"/>
          <p:cNvSpPr/>
          <p:nvPr/>
        </p:nvSpPr>
        <p:spPr>
          <a:xfrm>
            <a:off x="590110" y="8434461"/>
            <a:ext cx="6151883" cy="307777"/>
          </a:xfrm>
          <a:prstGeom prst="rect">
            <a:avLst/>
          </a:prstGeom>
        </p:spPr>
        <p:txBody>
          <a:bodyPr wrap="square">
            <a:spAutoFit/>
          </a:bodyPr>
          <a:lstStyle/>
          <a:p>
            <a:r>
              <a:rPr lang="en-GB" sz="1400" dirty="0"/>
              <a:t>To tense your eyes and cheeks, squeeze your eyes tight shut. </a:t>
            </a:r>
          </a:p>
        </p:txBody>
      </p:sp>
      <p:sp>
        <p:nvSpPr>
          <p:cNvPr id="29" name="Rectangle 28"/>
          <p:cNvSpPr/>
          <p:nvPr/>
        </p:nvSpPr>
        <p:spPr>
          <a:xfrm>
            <a:off x="590111" y="8701919"/>
            <a:ext cx="6267888" cy="523220"/>
          </a:xfrm>
          <a:prstGeom prst="rect">
            <a:avLst/>
          </a:prstGeom>
        </p:spPr>
        <p:txBody>
          <a:bodyPr wrap="square">
            <a:spAutoFit/>
          </a:bodyPr>
          <a:lstStyle/>
          <a:p>
            <a:r>
              <a:rPr lang="en-GB" sz="1400" dirty="0"/>
              <a:t>Raise your eyebrows as high as they will go, as if you were surprised, to tense your forehead. </a:t>
            </a:r>
          </a:p>
        </p:txBody>
      </p:sp>
      <p:sp>
        <p:nvSpPr>
          <p:cNvPr id="30" name="Rectangle 29"/>
          <p:cNvSpPr/>
          <p:nvPr/>
        </p:nvSpPr>
        <p:spPr>
          <a:xfrm>
            <a:off x="590111" y="9168575"/>
            <a:ext cx="6151882" cy="523220"/>
          </a:xfrm>
          <a:prstGeom prst="rect">
            <a:avLst/>
          </a:prstGeom>
        </p:spPr>
        <p:txBody>
          <a:bodyPr wrap="square">
            <a:spAutoFit/>
          </a:bodyPr>
          <a:lstStyle/>
          <a:p>
            <a:r>
              <a:rPr lang="en-GB" sz="1400" dirty="0"/>
              <a:t>To tense  your upper arms, bring your forearms up to your shoulder to ‘make a muscle’. </a:t>
            </a:r>
          </a:p>
        </p:txBody>
      </p:sp>
      <p:sp>
        <p:nvSpPr>
          <p:cNvPr id="44" name="Rectangle 43"/>
          <p:cNvSpPr/>
          <p:nvPr/>
        </p:nvSpPr>
        <p:spPr>
          <a:xfrm>
            <a:off x="590111" y="9691795"/>
            <a:ext cx="6151881" cy="307777"/>
          </a:xfrm>
          <a:prstGeom prst="rect">
            <a:avLst/>
          </a:prstGeom>
        </p:spPr>
        <p:txBody>
          <a:bodyPr wrap="square">
            <a:spAutoFit/>
          </a:bodyPr>
          <a:lstStyle/>
          <a:p>
            <a:r>
              <a:rPr lang="en-GB" sz="1400" dirty="0"/>
              <a:t>Finally, to tense your hand and forearm, make fists with both of your hands.</a:t>
            </a:r>
          </a:p>
        </p:txBody>
      </p:sp>
      <p:sp>
        <p:nvSpPr>
          <p:cNvPr id="45" name="Rectangle 44"/>
          <p:cNvSpPr/>
          <p:nvPr/>
        </p:nvSpPr>
        <p:spPr>
          <a:xfrm>
            <a:off x="178402" y="10081614"/>
            <a:ext cx="6563591" cy="738664"/>
          </a:xfrm>
          <a:prstGeom prst="rect">
            <a:avLst/>
          </a:prstGeom>
          <a:solidFill>
            <a:schemeClr val="accent4">
              <a:lumMod val="20000"/>
              <a:lumOff val="80000"/>
              <a:alpha val="35000"/>
            </a:schemeClr>
          </a:solidFill>
        </p:spPr>
        <p:txBody>
          <a:bodyPr wrap="square">
            <a:spAutoFit/>
          </a:bodyPr>
          <a:lstStyle/>
          <a:p>
            <a:pPr algn="ctr"/>
            <a:r>
              <a:rPr lang="en-GB" sz="1400" i="1" dirty="0"/>
              <a:t>Practice means progress. Only through practice can you become more aware of how your muscles respond to tensions and relaxation. Training your body to respond differently to stress is like any training – practice is the key!</a:t>
            </a:r>
          </a:p>
        </p:txBody>
      </p:sp>
      <p:sp>
        <p:nvSpPr>
          <p:cNvPr id="46" name="Rectangle 45"/>
          <p:cNvSpPr/>
          <p:nvPr/>
        </p:nvSpPr>
        <p:spPr>
          <a:xfrm>
            <a:off x="1808025" y="851020"/>
            <a:ext cx="3008580" cy="369332"/>
          </a:xfrm>
          <a:prstGeom prst="rect">
            <a:avLst/>
          </a:prstGeom>
        </p:spPr>
        <p:txBody>
          <a:bodyPr wrap="none">
            <a:spAutoFit/>
          </a:bodyPr>
          <a:lstStyle/>
          <a:p>
            <a:pPr algn="ctr"/>
            <a:r>
              <a:rPr lang="en-GB" u="sng" dirty="0"/>
              <a:t>Progressive Muscle Relaxation</a:t>
            </a:r>
          </a:p>
        </p:txBody>
      </p:sp>
      <p:cxnSp>
        <p:nvCxnSpPr>
          <p:cNvPr id="63" name="Straight Connector 62"/>
          <p:cNvCxnSpPr/>
          <p:nvPr/>
        </p:nvCxnSpPr>
        <p:spPr>
          <a:xfrm>
            <a:off x="60091" y="1244746"/>
            <a:ext cx="7105" cy="8836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55640" y="1232797"/>
            <a:ext cx="0" cy="882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Slide Number Placeholder 7">
            <a:extLst>
              <a:ext uri="{FF2B5EF4-FFF2-40B4-BE49-F238E27FC236}">
                <a16:creationId xmlns:a16="http://schemas.microsoft.com/office/drawing/2014/main" id="{23FA1EE9-8845-40CF-85A3-FA7EC889286E}"/>
              </a:ext>
            </a:extLst>
          </p:cNvPr>
          <p:cNvSpPr txBox="1">
            <a:spLocks/>
          </p:cNvSpPr>
          <p:nvPr/>
        </p:nvSpPr>
        <p:spPr>
          <a:xfrm>
            <a:off x="4739136" y="758111"/>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14</a:t>
            </a:fld>
            <a:endParaRPr lang="en-GB" dirty="0">
              <a:solidFill>
                <a:schemeClr val="tx1"/>
              </a:solidFill>
            </a:endParaRPr>
          </a:p>
        </p:txBody>
      </p:sp>
      <p:sp>
        <p:nvSpPr>
          <p:cNvPr id="55" name="Oval 54">
            <a:extLst>
              <a:ext uri="{FF2B5EF4-FFF2-40B4-BE49-F238E27FC236}">
                <a16:creationId xmlns:a16="http://schemas.microsoft.com/office/drawing/2014/main" id="{4C02B2A7-EF7C-49B2-9639-797FDB3ACBD6}"/>
              </a:ext>
            </a:extLst>
          </p:cNvPr>
          <p:cNvSpPr/>
          <p:nvPr/>
        </p:nvSpPr>
        <p:spPr>
          <a:xfrm>
            <a:off x="4765297" y="838865"/>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ooter Placeholder 5">
            <a:extLst>
              <a:ext uri="{FF2B5EF4-FFF2-40B4-BE49-F238E27FC236}">
                <a16:creationId xmlns:a16="http://schemas.microsoft.com/office/drawing/2014/main" id="{C07D3A37-FE17-453D-8192-C3E5ADA5A3D8}"/>
              </a:ext>
            </a:extLst>
          </p:cNvPr>
          <p:cNvSpPr txBox="1">
            <a:spLocks/>
          </p:cNvSpPr>
          <p:nvPr/>
        </p:nvSpPr>
        <p:spPr>
          <a:xfrm>
            <a:off x="857251" y="10630704"/>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421353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2" y="1077803"/>
            <a:ext cx="3814762" cy="646331"/>
          </a:xfrm>
          <a:prstGeom prst="rect">
            <a:avLst/>
          </a:prstGeom>
          <a:noFill/>
        </p:spPr>
        <p:txBody>
          <a:bodyPr wrap="square" rtlCol="0">
            <a:spAutoFit/>
          </a:bodyPr>
          <a:lstStyle/>
          <a:p>
            <a:pPr algn="ctr"/>
            <a:r>
              <a:rPr lang="en-GB" dirty="0">
                <a:latin typeface="Kristen ITC" panose="03050502040202030202" pitchFamily="66" charset="0"/>
              </a:rPr>
              <a:t>Calming The Body: Deep Breathing</a:t>
            </a:r>
          </a:p>
        </p:txBody>
      </p:sp>
      <p:sp>
        <p:nvSpPr>
          <p:cNvPr id="20" name="TextBox 19"/>
          <p:cNvSpPr txBox="1"/>
          <p:nvPr/>
        </p:nvSpPr>
        <p:spPr>
          <a:xfrm>
            <a:off x="474271" y="1813588"/>
            <a:ext cx="5623521" cy="1169551"/>
          </a:xfrm>
          <a:prstGeom prst="rect">
            <a:avLst/>
          </a:prstGeom>
          <a:solidFill>
            <a:srgbClr val="3399FF">
              <a:alpha val="30000"/>
            </a:srgbClr>
          </a:solidFill>
        </p:spPr>
        <p:txBody>
          <a:bodyPr wrap="square" rtlCol="0">
            <a:spAutoFit/>
          </a:bodyPr>
          <a:lstStyle/>
          <a:p>
            <a:pPr algn="ctr"/>
            <a:r>
              <a:rPr lang="en-GB" sz="1400" dirty="0">
                <a:latin typeface="Kristen ITC" panose="03050502040202030202" pitchFamily="66" charset="0"/>
              </a:rPr>
              <a:t>During periods of anxiety, the body triggers the </a:t>
            </a:r>
            <a:r>
              <a:rPr lang="en-GB" sz="1400" b="1" dirty="0">
                <a:latin typeface="Kristen ITC" panose="03050502040202030202" pitchFamily="66" charset="0"/>
              </a:rPr>
              <a:t>Fight or Flight Response</a:t>
            </a:r>
            <a:r>
              <a:rPr lang="en-GB" sz="1400" dirty="0">
                <a:latin typeface="Kristen ITC" panose="03050502040202030202" pitchFamily="66" charset="0"/>
              </a:rPr>
              <a:t>. Breathing is shallow, uncontrolled, and muscles become tense. Deep breathing triggers the </a:t>
            </a:r>
            <a:r>
              <a:rPr lang="en-GB" sz="1400" b="1" dirty="0">
                <a:latin typeface="Kristen ITC" panose="03050502040202030202" pitchFamily="66" charset="0"/>
              </a:rPr>
              <a:t>Relaxation Response</a:t>
            </a:r>
            <a:r>
              <a:rPr lang="en-GB" sz="1400" dirty="0">
                <a:latin typeface="Kristen ITC" panose="03050502040202030202" pitchFamily="66" charset="0"/>
              </a:rPr>
              <a:t>, whereby breathing becomes deeper, controlled, slower, and the symptoms of anxiety reduce.</a:t>
            </a:r>
          </a:p>
        </p:txBody>
      </p:sp>
      <p:grpSp>
        <p:nvGrpSpPr>
          <p:cNvPr id="29" name="Group 28"/>
          <p:cNvGrpSpPr/>
          <p:nvPr/>
        </p:nvGrpSpPr>
        <p:grpSpPr>
          <a:xfrm>
            <a:off x="474272" y="3057395"/>
            <a:ext cx="5635532" cy="6182549"/>
            <a:chOff x="260771" y="2195226"/>
            <a:chExt cx="6059952" cy="6917243"/>
          </a:xfrm>
        </p:grpSpPr>
        <p:grpSp>
          <p:nvGrpSpPr>
            <p:cNvPr id="19" name="Group 18"/>
            <p:cNvGrpSpPr/>
            <p:nvPr/>
          </p:nvGrpSpPr>
          <p:grpSpPr>
            <a:xfrm>
              <a:off x="278965" y="3744804"/>
              <a:ext cx="6028842" cy="5367665"/>
              <a:chOff x="309965" y="3518115"/>
              <a:chExt cx="6028842" cy="5367665"/>
            </a:xfrm>
          </p:grpSpPr>
          <p:grpSp>
            <p:nvGrpSpPr>
              <p:cNvPr id="7" name="Group 6"/>
              <p:cNvGrpSpPr/>
              <p:nvPr/>
            </p:nvGrpSpPr>
            <p:grpSpPr>
              <a:xfrm>
                <a:off x="472695" y="3612136"/>
                <a:ext cx="5866112" cy="5226111"/>
                <a:chOff x="457196" y="3612136"/>
                <a:chExt cx="5866112" cy="5226111"/>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14" t="14195" r="91051" b="76589"/>
                <a:stretch/>
              </p:blipFill>
              <p:spPr bwMode="auto">
                <a:xfrm>
                  <a:off x="492062" y="3612136"/>
                  <a:ext cx="1418097" cy="121083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8309" t="42237" r="65126" b="49200"/>
                <a:stretch/>
              </p:blipFill>
              <p:spPr bwMode="auto">
                <a:xfrm>
                  <a:off x="536809" y="5145397"/>
                  <a:ext cx="1320862" cy="137829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0254" t="27543" r="61102" b="62923"/>
                <a:stretch/>
              </p:blipFill>
              <p:spPr bwMode="auto">
                <a:xfrm>
                  <a:off x="488199" y="6873046"/>
                  <a:ext cx="1418097" cy="1251263"/>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16258" y="3894387"/>
                  <a:ext cx="4107050" cy="523220"/>
                </a:xfrm>
                <a:prstGeom prst="rect">
                  <a:avLst/>
                </a:prstGeom>
                <a:noFill/>
              </p:spPr>
              <p:txBody>
                <a:bodyPr wrap="square" rtlCol="0">
                  <a:spAutoFit/>
                </a:bodyPr>
                <a:lstStyle/>
                <a:p>
                  <a:r>
                    <a:rPr lang="en-GB" sz="1400" dirty="0">
                      <a:latin typeface="Kristen ITC" panose="03050502040202030202" pitchFamily="66" charset="0"/>
                    </a:rPr>
                    <a:t>1. </a:t>
                  </a:r>
                  <a:r>
                    <a:rPr lang="en-GB" sz="1400" b="1" dirty="0">
                      <a:latin typeface="Kristen ITC" panose="03050502040202030202" pitchFamily="66" charset="0"/>
                    </a:rPr>
                    <a:t>Inhale</a:t>
                  </a:r>
                  <a:r>
                    <a:rPr lang="en-GB" sz="1400" dirty="0">
                      <a:latin typeface="Kristen ITC" panose="03050502040202030202" pitchFamily="66" charset="0"/>
                    </a:rPr>
                    <a:t>. Breath in slowly through your nose for 4-8 seconds.</a:t>
                  </a:r>
                </a:p>
              </p:txBody>
            </p:sp>
            <p:sp>
              <p:nvSpPr>
                <p:cNvPr id="15" name="TextBox 14"/>
                <p:cNvSpPr txBox="1"/>
                <p:nvPr/>
              </p:nvSpPr>
              <p:spPr>
                <a:xfrm>
                  <a:off x="2216258" y="5378652"/>
                  <a:ext cx="4107050" cy="738664"/>
                </a:xfrm>
                <a:prstGeom prst="rect">
                  <a:avLst/>
                </a:prstGeom>
                <a:noFill/>
              </p:spPr>
              <p:txBody>
                <a:bodyPr wrap="square" rtlCol="0">
                  <a:spAutoFit/>
                </a:bodyPr>
                <a:lstStyle/>
                <a:p>
                  <a:r>
                    <a:rPr lang="en-GB" sz="1400" dirty="0">
                      <a:latin typeface="Kristen ITC" panose="03050502040202030202" pitchFamily="66" charset="0"/>
                    </a:rPr>
                    <a:t>2. </a:t>
                  </a:r>
                  <a:r>
                    <a:rPr lang="en-GB" sz="1400" b="1" dirty="0">
                      <a:latin typeface="Kristen ITC" panose="03050502040202030202" pitchFamily="66" charset="0"/>
                    </a:rPr>
                    <a:t>Pause</a:t>
                  </a:r>
                  <a:r>
                    <a:rPr lang="en-GB" sz="1400" dirty="0">
                      <a:latin typeface="Kristen ITC" panose="03050502040202030202" pitchFamily="66" charset="0"/>
                    </a:rPr>
                    <a:t>. Hold the air in your lungs for 4-8 seconds (however long is most comfortable for you).</a:t>
                  </a:r>
                </a:p>
              </p:txBody>
            </p:sp>
            <p:sp>
              <p:nvSpPr>
                <p:cNvPr id="16" name="TextBox 15"/>
                <p:cNvSpPr txBox="1"/>
                <p:nvPr/>
              </p:nvSpPr>
              <p:spPr>
                <a:xfrm>
                  <a:off x="2216257" y="7037013"/>
                  <a:ext cx="4107050" cy="523220"/>
                </a:xfrm>
                <a:prstGeom prst="rect">
                  <a:avLst/>
                </a:prstGeom>
                <a:noFill/>
              </p:spPr>
              <p:txBody>
                <a:bodyPr wrap="square" rtlCol="0">
                  <a:spAutoFit/>
                </a:bodyPr>
                <a:lstStyle/>
                <a:p>
                  <a:r>
                    <a:rPr lang="en-GB" sz="1400" dirty="0">
                      <a:latin typeface="Kristen ITC" panose="03050502040202030202" pitchFamily="66" charset="0"/>
                    </a:rPr>
                    <a:t>3. </a:t>
                  </a:r>
                  <a:r>
                    <a:rPr lang="en-GB" sz="1400" b="1" dirty="0">
                      <a:latin typeface="Kristen ITC" panose="03050502040202030202" pitchFamily="66" charset="0"/>
                    </a:rPr>
                    <a:t>Exhale</a:t>
                  </a:r>
                  <a:r>
                    <a:rPr lang="en-GB" sz="1400" dirty="0">
                      <a:latin typeface="Kristen ITC" panose="03050502040202030202" pitchFamily="66" charset="0"/>
                    </a:rPr>
                    <a:t>. Breath out slowly through your mouth for 4-8 seconds.</a:t>
                  </a:r>
                </a:p>
              </p:txBody>
            </p:sp>
            <p:sp>
              <p:nvSpPr>
                <p:cNvPr id="17" name="TextBox 16"/>
                <p:cNvSpPr txBox="1"/>
                <p:nvPr/>
              </p:nvSpPr>
              <p:spPr>
                <a:xfrm>
                  <a:off x="457196" y="8315027"/>
                  <a:ext cx="5866111" cy="523220"/>
                </a:xfrm>
                <a:prstGeom prst="rect">
                  <a:avLst/>
                </a:prstGeom>
                <a:noFill/>
              </p:spPr>
              <p:txBody>
                <a:bodyPr wrap="square" rtlCol="0">
                  <a:spAutoFit/>
                </a:bodyPr>
                <a:lstStyle/>
                <a:p>
                  <a:r>
                    <a:rPr lang="en-GB" sz="1400" b="1" dirty="0">
                      <a:latin typeface="Kristen ITC" panose="03050502040202030202" pitchFamily="66" charset="0"/>
                    </a:rPr>
                    <a:t>Repeat. </a:t>
                  </a:r>
                  <a:r>
                    <a:rPr lang="en-GB" sz="1400" dirty="0">
                      <a:latin typeface="Kristen ITC" panose="03050502040202030202" pitchFamily="66" charset="0"/>
                    </a:rPr>
                    <a:t>Practice for at least 2 minutes. As your technique improves, practice for 5-10 minutes. </a:t>
                  </a:r>
                  <a:endParaRPr lang="en-GB" sz="1400" b="1" dirty="0">
                    <a:latin typeface="Kristen ITC" panose="03050502040202030202" pitchFamily="66" charset="0"/>
                  </a:endParaRPr>
                </a:p>
              </p:txBody>
            </p:sp>
          </p:grpSp>
          <p:sp>
            <p:nvSpPr>
              <p:cNvPr id="8" name="Rectangle 7"/>
              <p:cNvSpPr/>
              <p:nvPr/>
            </p:nvSpPr>
            <p:spPr>
              <a:xfrm>
                <a:off x="309966" y="3518115"/>
                <a:ext cx="6013341" cy="536766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309966" y="4928461"/>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9965" y="6754678"/>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5465" y="8256875"/>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061277" y="3518117"/>
                <a:ext cx="1" cy="473875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06089" y="2195226"/>
              <a:ext cx="6001719" cy="1549578"/>
            </a:xfrm>
            <a:prstGeom prst="rect">
              <a:avLst/>
            </a:prstGeom>
            <a:noFill/>
          </p:spPr>
          <p:txBody>
            <a:bodyPr wrap="square" rtlCol="0">
              <a:spAutoFit/>
            </a:bodyPr>
            <a:lstStyle/>
            <a:p>
              <a:r>
                <a:rPr lang="en-GB" sz="1400" dirty="0">
                  <a:latin typeface="Kristen ITC" panose="03050502040202030202" pitchFamily="66" charset="0"/>
                </a:rPr>
                <a:t>Sit or lie down comfortably. Close your eyes if it makes you feel more comfortable. Place your hand on your stomach, if you breath deeply enough, you should notice your hand rising and falling with each inhalation and exhalation. Imagine a balloon blowing up in your stomach as you breath in, and deflating as you breath out.</a:t>
              </a:r>
            </a:p>
          </p:txBody>
        </p:sp>
        <p:cxnSp>
          <p:nvCxnSpPr>
            <p:cNvPr id="35" name="Straight Connector 34"/>
            <p:cNvCxnSpPr/>
            <p:nvPr/>
          </p:nvCxnSpPr>
          <p:spPr>
            <a:xfrm>
              <a:off x="260771" y="2214980"/>
              <a:ext cx="6059952" cy="1549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78967" y="2214980"/>
              <a:ext cx="15497" cy="17680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289611" y="2214980"/>
              <a:ext cx="6457" cy="179650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V="1">
            <a:off x="260771" y="9408942"/>
            <a:ext cx="2575419" cy="258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39834" y="9236929"/>
            <a:ext cx="1239864" cy="371959"/>
          </a:xfrm>
          <a:prstGeom prst="rect">
            <a:avLst/>
          </a:prstGeom>
          <a:noFill/>
        </p:spPr>
        <p:txBody>
          <a:bodyPr wrap="square" rtlCol="0">
            <a:spAutoFit/>
          </a:bodyPr>
          <a:lstStyle/>
          <a:p>
            <a:r>
              <a:rPr lang="en-GB" b="1" dirty="0">
                <a:latin typeface="Kristen ITC" panose="03050502040202030202" pitchFamily="66" charset="0"/>
              </a:rPr>
              <a:t>Tips</a:t>
            </a:r>
          </a:p>
        </p:txBody>
      </p:sp>
      <p:cxnSp>
        <p:nvCxnSpPr>
          <p:cNvPr id="45" name="Straight Connector 44"/>
          <p:cNvCxnSpPr/>
          <p:nvPr/>
        </p:nvCxnSpPr>
        <p:spPr>
          <a:xfrm>
            <a:off x="3719593" y="9408942"/>
            <a:ext cx="257006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4271" y="9599721"/>
            <a:ext cx="5635533" cy="1169551"/>
          </a:xfrm>
          <a:prstGeom prst="rect">
            <a:avLst/>
          </a:prstGeom>
          <a:solidFill>
            <a:srgbClr val="3399FF">
              <a:alpha val="30000"/>
            </a:srgbClr>
          </a:solidFill>
        </p:spPr>
        <p:txBody>
          <a:bodyPr wrap="square" rtlCol="0">
            <a:spAutoFit/>
          </a:bodyPr>
          <a:lstStyle/>
          <a:p>
            <a:pPr marL="342900" indent="-342900">
              <a:buAutoNum type="arabicPeriod"/>
            </a:pPr>
            <a:r>
              <a:rPr lang="en-GB" sz="1400" dirty="0">
                <a:latin typeface="Kristen ITC" panose="03050502040202030202" pitchFamily="66" charset="0"/>
              </a:rPr>
              <a:t>Slow down. The most common mistake is breathing too quickly. Count each step slowly as you do so. </a:t>
            </a:r>
          </a:p>
          <a:p>
            <a:pPr marL="342900" indent="-342900">
              <a:buAutoNum type="arabicPeriod"/>
            </a:pPr>
            <a:r>
              <a:rPr lang="en-GB" sz="1400" dirty="0">
                <a:latin typeface="Kristen ITC" panose="03050502040202030202" pitchFamily="66" charset="0"/>
              </a:rPr>
              <a:t>Counting your breaths takes your mind off of the source of anxiety. Counting acts as a distraction, whenever you catch your mind wandering, return to counting. </a:t>
            </a:r>
          </a:p>
        </p:txBody>
      </p:sp>
      <p:cxnSp>
        <p:nvCxnSpPr>
          <p:cNvPr id="49" name="Straight Connector 48"/>
          <p:cNvCxnSpPr>
            <a:cxnSpLocks/>
          </p:cNvCxnSpPr>
          <p:nvPr/>
        </p:nvCxnSpPr>
        <p:spPr>
          <a:xfrm flipV="1">
            <a:off x="242591" y="1370788"/>
            <a:ext cx="1557634" cy="773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729163" y="1365630"/>
            <a:ext cx="1527778" cy="1031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7">
            <a:extLst>
              <a:ext uri="{FF2B5EF4-FFF2-40B4-BE49-F238E27FC236}">
                <a16:creationId xmlns:a16="http://schemas.microsoft.com/office/drawing/2014/main" id="{23FA1EE9-8845-40CF-85A3-FA7EC889286E}"/>
              </a:ext>
            </a:extLst>
          </p:cNvPr>
          <p:cNvSpPr txBox="1">
            <a:spLocks/>
          </p:cNvSpPr>
          <p:nvPr/>
        </p:nvSpPr>
        <p:spPr>
          <a:xfrm>
            <a:off x="3878559" y="1320214"/>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15</a:t>
            </a:fld>
            <a:endParaRPr lang="en-GB" dirty="0">
              <a:solidFill>
                <a:schemeClr val="tx1"/>
              </a:solidFill>
            </a:endParaRPr>
          </a:p>
        </p:txBody>
      </p:sp>
      <p:sp>
        <p:nvSpPr>
          <p:cNvPr id="39" name="Oval 38">
            <a:extLst>
              <a:ext uri="{FF2B5EF4-FFF2-40B4-BE49-F238E27FC236}">
                <a16:creationId xmlns:a16="http://schemas.microsoft.com/office/drawing/2014/main" id="{4C02B2A7-EF7C-49B2-9639-797FDB3ACBD6}"/>
              </a:ext>
            </a:extLst>
          </p:cNvPr>
          <p:cNvSpPr/>
          <p:nvPr/>
        </p:nvSpPr>
        <p:spPr>
          <a:xfrm>
            <a:off x="3904720" y="1400968"/>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ooter Placeholder 5">
            <a:extLst>
              <a:ext uri="{FF2B5EF4-FFF2-40B4-BE49-F238E27FC236}">
                <a16:creationId xmlns:a16="http://schemas.microsoft.com/office/drawing/2014/main" id="{ECE1FE86-AB6D-4B8F-A34C-0CE9D3EEA61A}"/>
              </a:ext>
            </a:extLst>
          </p:cNvPr>
          <p:cNvSpPr txBox="1">
            <a:spLocks/>
          </p:cNvSpPr>
          <p:nvPr/>
        </p:nvSpPr>
        <p:spPr>
          <a:xfrm>
            <a:off x="857251" y="10614662"/>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73338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Langdrige\AppData\Local\Microsoft\Windows\Temporary Internet Files\Content.IE5\EB18I1EQ\Waves_on_Straddie_beach[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8000"/>
                    </a14:imgEffect>
                    <a14:imgEffect>
                      <a14:brightnessContrast bright="24000"/>
                    </a14:imgEffect>
                  </a14:imgLayer>
                </a14:imgProps>
              </a:ext>
              <a:ext uri="{28A0092B-C50C-407E-A947-70E740481C1C}">
                <a14:useLocalDpi xmlns:a14="http://schemas.microsoft.com/office/drawing/2010/main" val="0"/>
              </a:ext>
            </a:extLst>
          </a:blip>
          <a:srcRect l="11440" r="60744"/>
          <a:stretch/>
        </p:blipFill>
        <p:spPr bwMode="auto">
          <a:xfrm>
            <a:off x="0" y="0"/>
            <a:ext cx="6858000" cy="1194929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8029" y="1472333"/>
            <a:ext cx="6241942" cy="11515241"/>
          </a:xfrm>
        </p:spPr>
        <p:txBody>
          <a:bodyPr>
            <a:normAutofit/>
          </a:bodyPr>
          <a:lstStyle/>
          <a:p>
            <a:pPr marL="0" indent="0" algn="ctr">
              <a:buNone/>
            </a:pPr>
            <a:endParaRPr lang="en-GB" sz="1600" b="1" u="sng" dirty="0"/>
          </a:p>
          <a:p>
            <a:pPr marL="0" indent="0" algn="ctr">
              <a:buNone/>
            </a:pPr>
            <a:endParaRPr lang="en-GB" sz="1600" b="1" u="sng" dirty="0"/>
          </a:p>
          <a:p>
            <a:pPr marL="0" indent="0">
              <a:buNone/>
            </a:pPr>
            <a:r>
              <a:rPr lang="en-GB" sz="1200" i="1" dirty="0"/>
              <a:t>Lay down, or sit comfortably in a quiet room. Use the deep breathing techniques you learnt earlier in this pack, close your eyes and listen to somebody read you the following script. You can also read this script to yourself. You may find it more relaxing to play an audio track of crashing waves on the beach; this can be sourced on YouTube, Spotify, and most other online music platforms.</a:t>
            </a:r>
          </a:p>
          <a:p>
            <a:pPr marL="0" indent="0">
              <a:buNone/>
            </a:pPr>
            <a:endParaRPr lang="en-GB" sz="1200" i="1" dirty="0"/>
          </a:p>
          <a:p>
            <a:pPr marL="0" indent="0">
              <a:buNone/>
            </a:pPr>
            <a:r>
              <a:rPr lang="en-GB" sz="1600" dirty="0"/>
              <a:t>You’re walking down a long wooden stairway to a big, beautiful beach. It is very quiet and stretches off into the distance as far as you can see. As you look down you notice that the sunlight is reflecting off of the golden sand. You step into the sand, it feels warm so you wriggle your toes. You notice the warmth from the sand between your toes and around your feet. You notice the sounds of the waves crashing and chasing you up the shore, the water sparkles like a diamond as it retreats back. The roaring sound of the waves is so soothing that you can just let go of any worries. </a:t>
            </a:r>
          </a:p>
          <a:p>
            <a:pPr marL="0" indent="0">
              <a:buNone/>
            </a:pPr>
            <a:r>
              <a:rPr lang="en-GB" sz="1600" dirty="0"/>
              <a:t>The ocean is a beautiful light blue, with patches of darker sapphire in the deep. As you look at these deep blue areas you notice a small sailboat on the horizon. All of these sights help you to let go of any worries and relax even more.</a:t>
            </a:r>
          </a:p>
          <a:p>
            <a:pPr marL="0" indent="0">
              <a:buNone/>
            </a:pPr>
            <a:r>
              <a:rPr lang="en-GB" sz="1600" dirty="0"/>
              <a:t>As you continue walking along the beach, you become aware of the fresh salty sea air. You look up take a slow deep breath in, and breath out. This breath makes you feel refreshed and relaxed. As you look up you notice two seagulls, the wind gusts and they appear to dance in graceful circles above you. It makes you wonder how it would feel if you could fly under the warm sun. </a:t>
            </a:r>
          </a:p>
          <a:p>
            <a:pPr marL="0" indent="0">
              <a:buNone/>
            </a:pPr>
            <a:r>
              <a:rPr lang="en-GB" sz="1600" dirty="0"/>
              <a:t>You find yourself settling into a deep state of relaxation as you walk further down the beach. You feel the sun wrap its warm arms around you, the warmth relaxes all of your muscles. You notice a beach chair as you walk down the beach, once you reach it you take a seat. Laying back in this comfortable chair makes you reflect on everything you have felt, seen and thought at this beach. You drift into a deeper state of relaxation. </a:t>
            </a:r>
          </a:p>
          <a:p>
            <a:pPr marL="0" indent="0">
              <a:buNone/>
            </a:pPr>
            <a:r>
              <a:rPr lang="en-GB" sz="1600" dirty="0"/>
              <a:t>Now, feeling relaxed and at peace, you slowly rise from the beach chair and step into the warm sand to walk home. As you walk, you remember how relaxing this beach has been, and you know that you can come back to this place anytime you like. You start to climb the wooden stairs and gradually bring yourself back into the room. When you are ready, you can open your eyes.</a:t>
            </a:r>
          </a:p>
        </p:txBody>
      </p:sp>
      <p:sp>
        <p:nvSpPr>
          <p:cNvPr id="4" name="Rectangle 3"/>
          <p:cNvSpPr/>
          <p:nvPr/>
        </p:nvSpPr>
        <p:spPr>
          <a:xfrm>
            <a:off x="1714500" y="950021"/>
            <a:ext cx="3429000" cy="646331"/>
          </a:xfrm>
          <a:prstGeom prst="rect">
            <a:avLst/>
          </a:prstGeom>
        </p:spPr>
        <p:txBody>
          <a:bodyPr>
            <a:spAutoFit/>
          </a:bodyPr>
          <a:lstStyle/>
          <a:p>
            <a:pPr algn="ctr"/>
            <a:r>
              <a:rPr lang="en-GB" u="sng" dirty="0"/>
              <a:t>Guided Visual Imagery Relaxation: The Beach</a:t>
            </a:r>
          </a:p>
        </p:txBody>
      </p:sp>
      <p:sp>
        <p:nvSpPr>
          <p:cNvPr id="8" name="Slide Number Placeholder 7">
            <a:extLst>
              <a:ext uri="{FF2B5EF4-FFF2-40B4-BE49-F238E27FC236}">
                <a16:creationId xmlns:a16="http://schemas.microsoft.com/office/drawing/2014/main" id="{23FA1EE9-8845-40CF-85A3-FA7EC889286E}"/>
              </a:ext>
            </a:extLst>
          </p:cNvPr>
          <p:cNvSpPr txBox="1">
            <a:spLocks/>
          </p:cNvSpPr>
          <p:nvPr/>
        </p:nvSpPr>
        <p:spPr>
          <a:xfrm>
            <a:off x="3244789" y="151559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16</a:t>
            </a:fld>
            <a:endParaRPr lang="en-GB" dirty="0">
              <a:solidFill>
                <a:schemeClr val="tx1"/>
              </a:solidFill>
            </a:endParaRPr>
          </a:p>
        </p:txBody>
      </p:sp>
      <p:sp>
        <p:nvSpPr>
          <p:cNvPr id="9" name="Oval 8">
            <a:extLst>
              <a:ext uri="{FF2B5EF4-FFF2-40B4-BE49-F238E27FC236}">
                <a16:creationId xmlns:a16="http://schemas.microsoft.com/office/drawing/2014/main" id="{4C02B2A7-EF7C-49B2-9639-797FDB3ACBD6}"/>
              </a:ext>
            </a:extLst>
          </p:cNvPr>
          <p:cNvSpPr/>
          <p:nvPr/>
        </p:nvSpPr>
        <p:spPr>
          <a:xfrm>
            <a:off x="3270950" y="159635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5">
            <a:extLst>
              <a:ext uri="{FF2B5EF4-FFF2-40B4-BE49-F238E27FC236}">
                <a16:creationId xmlns:a16="http://schemas.microsoft.com/office/drawing/2014/main" id="{B9566035-2BD4-483E-8EBE-399FA34D2107}"/>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24044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D6FBBAC-2DD7-4732-9E13-FFAAFBF8E0E8}"/>
              </a:ext>
            </a:extLst>
          </p:cNvPr>
          <p:cNvPicPr>
            <a:picLocks noChangeAspect="1"/>
          </p:cNvPicPr>
          <p:nvPr/>
        </p:nvPicPr>
        <p:blipFill rotWithShape="1">
          <a:blip r:embed="rId3">
            <a:extLst>
              <a:ext uri="{28A0092B-C50C-407E-A947-70E740481C1C}">
                <a14:useLocalDpi xmlns:a14="http://schemas.microsoft.com/office/drawing/2010/main" val="0"/>
              </a:ext>
            </a:extLst>
          </a:blip>
          <a:srcRect l="59438" t="9302" r="22405" b="59492"/>
          <a:stretch/>
        </p:blipFill>
        <p:spPr>
          <a:xfrm>
            <a:off x="6120771" y="8203620"/>
            <a:ext cx="650631" cy="638065"/>
          </a:xfrm>
          <a:prstGeom prst="rect">
            <a:avLst/>
          </a:prstGeom>
        </p:spPr>
      </p:pic>
      <p:sp>
        <p:nvSpPr>
          <p:cNvPr id="2" name="Title 1"/>
          <p:cNvSpPr>
            <a:spLocks noGrp="1"/>
          </p:cNvSpPr>
          <p:nvPr>
            <p:ph type="title"/>
          </p:nvPr>
        </p:nvSpPr>
        <p:spPr>
          <a:xfrm>
            <a:off x="1501630" y="990913"/>
            <a:ext cx="3854738" cy="1218597"/>
          </a:xfrm>
        </p:spPr>
        <p:txBody>
          <a:bodyPr>
            <a:normAutofit/>
          </a:bodyPr>
          <a:lstStyle/>
          <a:p>
            <a:pPr algn="ctr"/>
            <a:r>
              <a:rPr lang="en-GB" sz="1800" u="sng" dirty="0"/>
              <a:t>Relaxing Safe Place Imagery</a:t>
            </a:r>
          </a:p>
        </p:txBody>
      </p:sp>
      <p:sp>
        <p:nvSpPr>
          <p:cNvPr id="5" name="Rectangle 4">
            <a:extLst>
              <a:ext uri="{FF2B5EF4-FFF2-40B4-BE49-F238E27FC236}">
                <a16:creationId xmlns:a16="http://schemas.microsoft.com/office/drawing/2014/main" id="{FBED26DE-4981-4E45-A800-A746CF8EE8C4}"/>
              </a:ext>
            </a:extLst>
          </p:cNvPr>
          <p:cNvSpPr/>
          <p:nvPr/>
        </p:nvSpPr>
        <p:spPr>
          <a:xfrm>
            <a:off x="416764" y="2016755"/>
            <a:ext cx="6275698" cy="738664"/>
          </a:xfrm>
          <a:prstGeom prst="rect">
            <a:avLst/>
          </a:prstGeom>
        </p:spPr>
        <p:txBody>
          <a:bodyPr wrap="square">
            <a:spAutoFit/>
          </a:bodyPr>
          <a:lstStyle/>
          <a:p>
            <a:r>
              <a:rPr lang="en-GB" sz="1400" dirty="0"/>
              <a:t>All visualisations can be strengthened by engaging all of your senses in creating your ‘Safe Place’. If you any negative thoughts enter your positive imagery, discard that image and create another one. </a:t>
            </a:r>
          </a:p>
        </p:txBody>
      </p:sp>
      <p:pic>
        <p:nvPicPr>
          <p:cNvPr id="7" name="Picture 6">
            <a:extLst>
              <a:ext uri="{FF2B5EF4-FFF2-40B4-BE49-F238E27FC236}">
                <a16:creationId xmlns:a16="http://schemas.microsoft.com/office/drawing/2014/main" id="{4D6FBBAC-2DD7-4732-9E13-FFAAFBF8E0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76" t="7376" r="2414" b="45961"/>
          <a:stretch/>
        </p:blipFill>
        <p:spPr>
          <a:xfrm>
            <a:off x="2338431" y="2785822"/>
            <a:ext cx="2181135" cy="622394"/>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B0AD61BD-EF08-4278-A7EC-24F2D7671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60" y="3461525"/>
            <a:ext cx="1144929" cy="954108"/>
          </a:xfrm>
          <a:prstGeom prst="rect">
            <a:avLst/>
          </a:prstGeom>
        </p:spPr>
      </p:pic>
      <p:sp>
        <p:nvSpPr>
          <p:cNvPr id="10" name="Rectangle 9">
            <a:extLst>
              <a:ext uri="{FF2B5EF4-FFF2-40B4-BE49-F238E27FC236}">
                <a16:creationId xmlns:a16="http://schemas.microsoft.com/office/drawing/2014/main" id="{700891D4-848B-4BC7-A14E-0C532C9D162E}"/>
              </a:ext>
            </a:extLst>
          </p:cNvPr>
          <p:cNvSpPr/>
          <p:nvPr/>
        </p:nvSpPr>
        <p:spPr>
          <a:xfrm>
            <a:off x="1481557" y="3461524"/>
            <a:ext cx="4850232" cy="954107"/>
          </a:xfrm>
          <a:prstGeom prst="rect">
            <a:avLst/>
          </a:prstGeom>
          <a:solidFill>
            <a:schemeClr val="accent5">
              <a:lumMod val="20000"/>
              <a:lumOff val="80000"/>
            </a:schemeClr>
          </a:solidFill>
        </p:spPr>
        <p:txBody>
          <a:bodyPr wrap="square">
            <a:spAutoFit/>
          </a:bodyPr>
          <a:lstStyle/>
          <a:p>
            <a:r>
              <a:rPr lang="en-GB" sz="1400" dirty="0"/>
              <a:t>Get comfortable in a quiet place where you won’t be disturbed. Sit, or lie, comfortably. Take a few minutes to practice some deep breathing, become aware of any tension in your body, and release it with each breath. </a:t>
            </a:r>
          </a:p>
        </p:txBody>
      </p:sp>
      <p:sp>
        <p:nvSpPr>
          <p:cNvPr id="11" name="Rectangle 10">
            <a:extLst>
              <a:ext uri="{FF2B5EF4-FFF2-40B4-BE49-F238E27FC236}">
                <a16:creationId xmlns:a16="http://schemas.microsoft.com/office/drawing/2014/main" id="{59EB04EC-964B-43C3-A81E-5EB217A47221}"/>
              </a:ext>
            </a:extLst>
          </p:cNvPr>
          <p:cNvSpPr/>
          <p:nvPr/>
        </p:nvSpPr>
        <p:spPr>
          <a:xfrm>
            <a:off x="416764" y="4572629"/>
            <a:ext cx="5915025" cy="954107"/>
          </a:xfrm>
          <a:prstGeom prst="rect">
            <a:avLst/>
          </a:prstGeom>
          <a:solidFill>
            <a:schemeClr val="accent6">
              <a:lumMod val="20000"/>
              <a:lumOff val="80000"/>
            </a:schemeClr>
          </a:solidFill>
        </p:spPr>
        <p:txBody>
          <a:bodyPr wrap="square">
            <a:spAutoFit/>
          </a:bodyPr>
          <a:lstStyle/>
          <a:p>
            <a:r>
              <a:rPr lang="en-GB" sz="1400" dirty="0"/>
              <a:t>Imagine a place where you can feel safe and relaxed. Your safe place can be somewhere you have been on holiday, somewhere you have seen a picture of, or a completely new place you create. Avoid using your home as your safe place. </a:t>
            </a:r>
          </a:p>
        </p:txBody>
      </p:sp>
      <p:pic>
        <p:nvPicPr>
          <p:cNvPr id="12" name="Picture 11">
            <a:extLst>
              <a:ext uri="{FF2B5EF4-FFF2-40B4-BE49-F238E27FC236}">
                <a16:creationId xmlns:a16="http://schemas.microsoft.com/office/drawing/2014/main" id="{47C06206-BE29-4C1C-866E-F49855C4E069}"/>
              </a:ext>
            </a:extLst>
          </p:cNvPr>
          <p:cNvPicPr>
            <a:picLocks noChangeAspect="1"/>
          </p:cNvPicPr>
          <p:nvPr/>
        </p:nvPicPr>
        <p:blipFill rotWithShape="1">
          <a:blip r:embed="rId3">
            <a:extLst>
              <a:ext uri="{28A0092B-C50C-407E-A947-70E740481C1C}">
                <a14:useLocalDpi xmlns:a14="http://schemas.microsoft.com/office/drawing/2010/main" val="0"/>
              </a:ext>
            </a:extLst>
          </a:blip>
          <a:srcRect l="4277" t="7376" r="77730" b="60315"/>
          <a:stretch/>
        </p:blipFill>
        <p:spPr>
          <a:xfrm>
            <a:off x="6061165" y="5597786"/>
            <a:ext cx="644766" cy="660616"/>
          </a:xfrm>
          <a:prstGeom prst="rect">
            <a:avLst/>
          </a:prstGeom>
        </p:spPr>
      </p:pic>
      <p:sp>
        <p:nvSpPr>
          <p:cNvPr id="13" name="Rectangle 12">
            <a:extLst>
              <a:ext uri="{FF2B5EF4-FFF2-40B4-BE49-F238E27FC236}">
                <a16:creationId xmlns:a16="http://schemas.microsoft.com/office/drawing/2014/main" id="{29E80276-7921-4806-BDF9-D47250D7F005}"/>
              </a:ext>
            </a:extLst>
          </p:cNvPr>
          <p:cNvSpPr/>
          <p:nvPr/>
        </p:nvSpPr>
        <p:spPr>
          <a:xfrm>
            <a:off x="402236" y="5677557"/>
            <a:ext cx="5607170" cy="523220"/>
          </a:xfrm>
          <a:prstGeom prst="rect">
            <a:avLst/>
          </a:prstGeom>
          <a:solidFill>
            <a:schemeClr val="accent5">
              <a:lumMod val="20000"/>
              <a:lumOff val="80000"/>
            </a:schemeClr>
          </a:solidFill>
        </p:spPr>
        <p:txBody>
          <a:bodyPr wrap="square">
            <a:spAutoFit/>
          </a:bodyPr>
          <a:lstStyle/>
          <a:p>
            <a:r>
              <a:rPr lang="en-GB" sz="1400" dirty="0"/>
              <a:t>Look around your safe place, pay attention all the colours and shapes around you. Describe what you see aloud.</a:t>
            </a:r>
          </a:p>
        </p:txBody>
      </p:sp>
      <p:pic>
        <p:nvPicPr>
          <p:cNvPr id="14" name="Picture 13">
            <a:extLst>
              <a:ext uri="{FF2B5EF4-FFF2-40B4-BE49-F238E27FC236}">
                <a16:creationId xmlns:a16="http://schemas.microsoft.com/office/drawing/2014/main" id="{5515F91F-C5F4-48E5-B7F0-F5F562D22ABA}"/>
              </a:ext>
            </a:extLst>
          </p:cNvPr>
          <p:cNvPicPr>
            <a:picLocks noChangeAspect="1"/>
          </p:cNvPicPr>
          <p:nvPr/>
        </p:nvPicPr>
        <p:blipFill rotWithShape="1">
          <a:blip r:embed="rId3">
            <a:extLst>
              <a:ext uri="{28A0092B-C50C-407E-A947-70E740481C1C}">
                <a14:useLocalDpi xmlns:a14="http://schemas.microsoft.com/office/drawing/2010/main" val="0"/>
              </a:ext>
            </a:extLst>
          </a:blip>
          <a:srcRect l="22991" t="8067" r="59194" b="56495"/>
          <a:stretch/>
        </p:blipFill>
        <p:spPr>
          <a:xfrm>
            <a:off x="97586" y="6400274"/>
            <a:ext cx="638355" cy="724618"/>
          </a:xfrm>
          <a:prstGeom prst="rect">
            <a:avLst/>
          </a:prstGeom>
        </p:spPr>
      </p:pic>
      <p:sp>
        <p:nvSpPr>
          <p:cNvPr id="15" name="Rectangle 14">
            <a:extLst>
              <a:ext uri="{FF2B5EF4-FFF2-40B4-BE49-F238E27FC236}">
                <a16:creationId xmlns:a16="http://schemas.microsoft.com/office/drawing/2014/main" id="{4CA5351B-CA8F-4A1E-9686-FD7BC253ED19}"/>
              </a:ext>
            </a:extLst>
          </p:cNvPr>
          <p:cNvSpPr/>
          <p:nvPr/>
        </p:nvSpPr>
        <p:spPr>
          <a:xfrm>
            <a:off x="694323" y="6365768"/>
            <a:ext cx="5607169" cy="738664"/>
          </a:xfrm>
          <a:prstGeom prst="rect">
            <a:avLst/>
          </a:prstGeom>
          <a:solidFill>
            <a:schemeClr val="accent6">
              <a:lumMod val="20000"/>
              <a:lumOff val="80000"/>
            </a:schemeClr>
          </a:solidFill>
        </p:spPr>
        <p:txBody>
          <a:bodyPr wrap="square">
            <a:spAutoFit/>
          </a:bodyPr>
          <a:lstStyle/>
          <a:p>
            <a:r>
              <a:rPr lang="en-GB" sz="1400" dirty="0"/>
              <a:t>Now focus on what you can hear. Listen to the sounds far away from you, and those close to you. Perhaps you hear is silence. You may hear the sound of running water, or the crunch of leaves under your feet.</a:t>
            </a:r>
          </a:p>
        </p:txBody>
      </p:sp>
      <p:sp>
        <p:nvSpPr>
          <p:cNvPr id="16" name="Rectangle 15">
            <a:extLst>
              <a:ext uri="{FF2B5EF4-FFF2-40B4-BE49-F238E27FC236}">
                <a16:creationId xmlns:a16="http://schemas.microsoft.com/office/drawing/2014/main" id="{3970623C-F3AA-4619-9030-9EBBA7E20392}"/>
              </a:ext>
            </a:extLst>
          </p:cNvPr>
          <p:cNvSpPr/>
          <p:nvPr/>
        </p:nvSpPr>
        <p:spPr>
          <a:xfrm>
            <a:off x="416765" y="7249524"/>
            <a:ext cx="5592641" cy="738664"/>
          </a:xfrm>
          <a:prstGeom prst="rect">
            <a:avLst/>
          </a:prstGeom>
          <a:solidFill>
            <a:schemeClr val="accent5">
              <a:lumMod val="20000"/>
              <a:lumOff val="80000"/>
            </a:schemeClr>
          </a:solidFill>
        </p:spPr>
        <p:txBody>
          <a:bodyPr wrap="square">
            <a:spAutoFit/>
          </a:bodyPr>
          <a:lstStyle/>
          <a:p>
            <a:r>
              <a:rPr lang="en-GB" sz="1400" dirty="0"/>
              <a:t>Now focus on any skin sensations. Notice the feel of the ground beneath your feet, or whatever is supporting you in this place. Pay attention to the temperature and direction of the wind, and anything else you can feel.</a:t>
            </a:r>
          </a:p>
        </p:txBody>
      </p:sp>
      <p:pic>
        <p:nvPicPr>
          <p:cNvPr id="17" name="Picture 16">
            <a:extLst>
              <a:ext uri="{FF2B5EF4-FFF2-40B4-BE49-F238E27FC236}">
                <a16:creationId xmlns:a16="http://schemas.microsoft.com/office/drawing/2014/main" id="{2F159541-E076-45A1-8DBE-542F12AADD43}"/>
              </a:ext>
            </a:extLst>
          </p:cNvPr>
          <p:cNvPicPr>
            <a:picLocks noChangeAspect="1"/>
          </p:cNvPicPr>
          <p:nvPr/>
        </p:nvPicPr>
        <p:blipFill rotWithShape="1">
          <a:blip r:embed="rId3">
            <a:extLst>
              <a:ext uri="{28A0092B-C50C-407E-A947-70E740481C1C}">
                <a14:useLocalDpi xmlns:a14="http://schemas.microsoft.com/office/drawing/2010/main" val="0"/>
              </a:ext>
            </a:extLst>
          </a:blip>
          <a:srcRect l="79806" t="7376" r="2414" b="58185"/>
          <a:stretch/>
        </p:blipFill>
        <p:spPr>
          <a:xfrm>
            <a:off x="6086187" y="7330760"/>
            <a:ext cx="637107" cy="704158"/>
          </a:xfrm>
          <a:prstGeom prst="rect">
            <a:avLst/>
          </a:prstGeom>
        </p:spPr>
      </p:pic>
      <p:sp>
        <p:nvSpPr>
          <p:cNvPr id="18" name="Rectangle 17">
            <a:extLst>
              <a:ext uri="{FF2B5EF4-FFF2-40B4-BE49-F238E27FC236}">
                <a16:creationId xmlns:a16="http://schemas.microsoft.com/office/drawing/2014/main" id="{304F7C2B-D0B0-404B-A1B0-BF72EC6FFA2F}"/>
              </a:ext>
            </a:extLst>
          </p:cNvPr>
          <p:cNvSpPr/>
          <p:nvPr/>
        </p:nvSpPr>
        <p:spPr>
          <a:xfrm>
            <a:off x="479555" y="8968143"/>
            <a:ext cx="5637466" cy="523220"/>
          </a:xfrm>
          <a:prstGeom prst="rect">
            <a:avLst/>
          </a:prstGeom>
          <a:solidFill>
            <a:schemeClr val="accent5">
              <a:lumMod val="20000"/>
              <a:lumOff val="80000"/>
            </a:schemeClr>
          </a:solidFill>
        </p:spPr>
        <p:txBody>
          <a:bodyPr wrap="square">
            <a:spAutoFit/>
          </a:bodyPr>
          <a:lstStyle/>
          <a:p>
            <a:r>
              <a:rPr lang="en-GB" sz="1400" dirty="0"/>
              <a:t>Pay attention to all of these sensations whilst you spend time relaxing in your safe place.</a:t>
            </a:r>
          </a:p>
        </p:txBody>
      </p:sp>
      <p:pic>
        <p:nvPicPr>
          <p:cNvPr id="19" name="Picture 18">
            <a:extLst>
              <a:ext uri="{FF2B5EF4-FFF2-40B4-BE49-F238E27FC236}">
                <a16:creationId xmlns:a16="http://schemas.microsoft.com/office/drawing/2014/main" id="{A992775D-2F78-4198-B558-91C20189538A}"/>
              </a:ext>
            </a:extLst>
          </p:cNvPr>
          <p:cNvPicPr>
            <a:picLocks noChangeAspect="1"/>
          </p:cNvPicPr>
          <p:nvPr/>
        </p:nvPicPr>
        <p:blipFill rotWithShape="1">
          <a:blip r:embed="rId3">
            <a:extLst>
              <a:ext uri="{28A0092B-C50C-407E-A947-70E740481C1C}">
                <a14:useLocalDpi xmlns:a14="http://schemas.microsoft.com/office/drawing/2010/main" val="0"/>
              </a:ext>
            </a:extLst>
          </a:blip>
          <a:srcRect l="42474" t="7376" r="40841" b="61013"/>
          <a:stretch/>
        </p:blipFill>
        <p:spPr>
          <a:xfrm>
            <a:off x="50542" y="8102877"/>
            <a:ext cx="597878" cy="646331"/>
          </a:xfrm>
          <a:prstGeom prst="rect">
            <a:avLst/>
          </a:prstGeom>
        </p:spPr>
      </p:pic>
      <p:sp>
        <p:nvSpPr>
          <p:cNvPr id="20" name="TextBox 19">
            <a:extLst>
              <a:ext uri="{FF2B5EF4-FFF2-40B4-BE49-F238E27FC236}">
                <a16:creationId xmlns:a16="http://schemas.microsoft.com/office/drawing/2014/main" id="{5061E6A7-7AFD-4A46-875C-6CAF8B8FCAF2}"/>
              </a:ext>
            </a:extLst>
          </p:cNvPr>
          <p:cNvSpPr txBox="1"/>
          <p:nvPr/>
        </p:nvSpPr>
        <p:spPr>
          <a:xfrm>
            <a:off x="620925" y="8133280"/>
            <a:ext cx="5592642" cy="738664"/>
          </a:xfrm>
          <a:prstGeom prst="rect">
            <a:avLst/>
          </a:prstGeom>
          <a:solidFill>
            <a:schemeClr val="accent6">
              <a:lumMod val="20000"/>
              <a:lumOff val="80000"/>
            </a:schemeClr>
          </a:solidFill>
        </p:spPr>
        <p:txBody>
          <a:bodyPr wrap="square" rtlCol="0">
            <a:spAutoFit/>
          </a:bodyPr>
          <a:lstStyle/>
          <a:p>
            <a:r>
              <a:rPr lang="en-GB" sz="1400" dirty="0"/>
              <a:t>Take a deep breath in. Place your hand on your stomach, and imagine a balloon inflating in your stomach. Can you notice any smells there? Maybe you can taste the salty sea air as you inhale?</a:t>
            </a:r>
          </a:p>
        </p:txBody>
      </p:sp>
      <p:sp>
        <p:nvSpPr>
          <p:cNvPr id="22" name="Rectangle 21">
            <a:extLst>
              <a:ext uri="{FF2B5EF4-FFF2-40B4-BE49-F238E27FC236}">
                <a16:creationId xmlns:a16="http://schemas.microsoft.com/office/drawing/2014/main" id="{5E133E41-81C7-491C-8350-D4148A951130}"/>
              </a:ext>
            </a:extLst>
          </p:cNvPr>
          <p:cNvSpPr/>
          <p:nvPr/>
        </p:nvSpPr>
        <p:spPr>
          <a:xfrm>
            <a:off x="735941" y="9591986"/>
            <a:ext cx="5565551" cy="523220"/>
          </a:xfrm>
          <a:prstGeom prst="rect">
            <a:avLst/>
          </a:prstGeom>
          <a:solidFill>
            <a:schemeClr val="accent6">
              <a:lumMod val="20000"/>
              <a:lumOff val="80000"/>
            </a:schemeClr>
          </a:solidFill>
        </p:spPr>
        <p:txBody>
          <a:bodyPr wrap="square">
            <a:spAutoFit/>
          </a:bodyPr>
          <a:lstStyle/>
          <a:p>
            <a:r>
              <a:rPr lang="en-GB" sz="1400" dirty="0"/>
              <a:t>Whilst you’re in your safe place, give it a name that you can use to bring that image back at any time.</a:t>
            </a:r>
          </a:p>
        </p:txBody>
      </p:sp>
      <p:sp>
        <p:nvSpPr>
          <p:cNvPr id="23" name="Rectangle 22">
            <a:extLst>
              <a:ext uri="{FF2B5EF4-FFF2-40B4-BE49-F238E27FC236}">
                <a16:creationId xmlns:a16="http://schemas.microsoft.com/office/drawing/2014/main" id="{E089F652-0216-499B-B493-61082784B6E3}"/>
              </a:ext>
            </a:extLst>
          </p:cNvPr>
          <p:cNvSpPr/>
          <p:nvPr/>
        </p:nvSpPr>
        <p:spPr>
          <a:xfrm>
            <a:off x="479555" y="10259959"/>
            <a:ext cx="5637466" cy="738664"/>
          </a:xfrm>
          <a:prstGeom prst="rect">
            <a:avLst/>
          </a:prstGeom>
          <a:solidFill>
            <a:schemeClr val="accent5">
              <a:lumMod val="20000"/>
              <a:lumOff val="80000"/>
            </a:schemeClr>
          </a:solidFill>
        </p:spPr>
        <p:txBody>
          <a:bodyPr wrap="square">
            <a:spAutoFit/>
          </a:bodyPr>
          <a:lstStyle/>
          <a:p>
            <a:r>
              <a:rPr lang="en-GB" sz="1400" dirty="0"/>
              <a:t>You can choose to stay for a while, enjoying the calmness and tranquillity. You can leave when you are ready by slowly opening your eyes and bringing yourself back to alertness in the present.</a:t>
            </a:r>
          </a:p>
        </p:txBody>
      </p:sp>
      <p:sp>
        <p:nvSpPr>
          <p:cNvPr id="24" name="Slide Number Placeholder 7">
            <a:extLst>
              <a:ext uri="{FF2B5EF4-FFF2-40B4-BE49-F238E27FC236}">
                <a16:creationId xmlns:a16="http://schemas.microsoft.com/office/drawing/2014/main" id="{23FA1EE9-8845-40CF-85A3-FA7EC889286E}"/>
              </a:ext>
            </a:extLst>
          </p:cNvPr>
          <p:cNvSpPr txBox="1">
            <a:spLocks/>
          </p:cNvSpPr>
          <p:nvPr/>
        </p:nvSpPr>
        <p:spPr>
          <a:xfrm>
            <a:off x="3270199" y="1665270"/>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17</a:t>
            </a:fld>
            <a:endParaRPr lang="en-GB" dirty="0">
              <a:solidFill>
                <a:schemeClr val="tx1"/>
              </a:solidFill>
            </a:endParaRPr>
          </a:p>
        </p:txBody>
      </p:sp>
      <p:sp>
        <p:nvSpPr>
          <p:cNvPr id="25" name="Oval 24">
            <a:extLst>
              <a:ext uri="{FF2B5EF4-FFF2-40B4-BE49-F238E27FC236}">
                <a16:creationId xmlns:a16="http://schemas.microsoft.com/office/drawing/2014/main" id="{4C02B2A7-EF7C-49B2-9639-797FDB3ACBD6}"/>
              </a:ext>
            </a:extLst>
          </p:cNvPr>
          <p:cNvSpPr/>
          <p:nvPr/>
        </p:nvSpPr>
        <p:spPr>
          <a:xfrm>
            <a:off x="3287315" y="1746024"/>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oter Placeholder 5">
            <a:extLst>
              <a:ext uri="{FF2B5EF4-FFF2-40B4-BE49-F238E27FC236}">
                <a16:creationId xmlns:a16="http://schemas.microsoft.com/office/drawing/2014/main" id="{EBBBECB0-850A-4134-A899-532E9A58B553}"/>
              </a:ext>
            </a:extLst>
          </p:cNvPr>
          <p:cNvSpPr txBox="1">
            <a:spLocks/>
          </p:cNvSpPr>
          <p:nvPr/>
        </p:nvSpPr>
        <p:spPr>
          <a:xfrm>
            <a:off x="857251" y="1083925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37735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17781" y="1838181"/>
            <a:ext cx="5943605" cy="8469930"/>
            <a:chOff x="583319" y="2313684"/>
            <a:chExt cx="5943605" cy="8469930"/>
          </a:xfrm>
        </p:grpSpPr>
        <p:cxnSp>
          <p:nvCxnSpPr>
            <p:cNvPr id="6" name="Straight Connector 5"/>
            <p:cNvCxnSpPr/>
            <p:nvPr/>
          </p:nvCxnSpPr>
          <p:spPr>
            <a:xfrm>
              <a:off x="583324" y="3184634"/>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50579" y="3184634"/>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83324" y="3794235"/>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83324" y="4403835"/>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3323" y="5018690"/>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3322" y="5570484"/>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3321" y="613804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83324" y="673713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83320" y="7320456"/>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3324" y="7840718"/>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83324" y="8360980"/>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83319" y="8881243"/>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3324" y="944880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83324" y="1009518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9255" y="2313684"/>
              <a:ext cx="4997669" cy="4401205"/>
            </a:xfrm>
            <a:prstGeom prst="rect">
              <a:avLst/>
            </a:prstGeom>
            <a:noFill/>
          </p:spPr>
          <p:txBody>
            <a:bodyPr wrap="square" rtlCol="0">
              <a:spAutoFit/>
            </a:bodyPr>
            <a:lstStyle/>
            <a:p>
              <a:r>
                <a:rPr lang="en-GB" sz="1400" dirty="0"/>
                <a:t>Toileting difficulties can prevent us from doing things we like, such as going to the cinema, swimming, or spending time with friends. However, you cannot let these difficulties stop you! Ultimately, you need to face your fears if you want to overcome your anxiety around toileting. It may seem overwhelming in the beginning, however, it is much easier if you break the process down into smaller steps.</a:t>
              </a:r>
            </a:p>
            <a:p>
              <a:endParaRPr lang="en-GB" sz="1400" dirty="0"/>
            </a:p>
            <a:p>
              <a:r>
                <a:rPr lang="en-GB" sz="1400" dirty="0"/>
                <a:t>Construct a ladder of places or situations that you avoid because of anxiety around your toileting difficulties. At the top of the ladder, state the situation that you are most anxious about. At the bottom of the ladder, put places or situations you avoid , but don’t bother you as much. Give each item a rating of 0-10 according to how anxiety provoking the situation is.</a:t>
              </a:r>
            </a:p>
            <a:p>
              <a:endParaRPr lang="en-GB" sz="1400" dirty="0"/>
            </a:p>
            <a:p>
              <a:r>
                <a:rPr lang="en-GB" sz="1400" dirty="0"/>
                <a:t>Overcome the anxiety caused by your toileting problems by approaching these situations, starting from the bottom of the ladder. Make sure you write down what you think will happen, before approaching the task, and compare this with what actually happened.</a:t>
              </a:r>
            </a:p>
          </p:txBody>
        </p:sp>
        <p:cxnSp>
          <p:nvCxnSpPr>
            <p:cNvPr id="24" name="Straight Connector 23"/>
            <p:cNvCxnSpPr/>
            <p:nvPr/>
          </p:nvCxnSpPr>
          <p:spPr>
            <a:xfrm>
              <a:off x="1828800" y="7320456"/>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7840718"/>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28800" y="8360980"/>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28800" y="8881243"/>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28800" y="9464568"/>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10095189"/>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15910" y="7304691"/>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15910" y="7840718"/>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15910" y="8360980"/>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15910" y="8881243"/>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15910" y="9464568"/>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15910" y="10095189"/>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28800" y="6596913"/>
              <a:ext cx="4532586" cy="307777"/>
            </a:xfrm>
            <a:prstGeom prst="rect">
              <a:avLst/>
            </a:prstGeom>
            <a:noFill/>
          </p:spPr>
          <p:txBody>
            <a:bodyPr wrap="square" rtlCol="0">
              <a:spAutoFit/>
            </a:bodyPr>
            <a:lstStyle/>
            <a:p>
              <a:r>
                <a:rPr lang="en-GB" sz="1400" u="sng" dirty="0"/>
                <a:t>Situation</a:t>
              </a:r>
              <a:r>
                <a:rPr lang="en-GB" sz="1400" dirty="0"/>
                <a:t>                                                               </a:t>
              </a:r>
              <a:r>
                <a:rPr lang="en-GB" sz="1400" u="sng" dirty="0"/>
                <a:t>Anxiety (0-10)</a:t>
              </a:r>
            </a:p>
          </p:txBody>
        </p:sp>
        <p:sp>
          <p:nvSpPr>
            <p:cNvPr id="41" name="TextBox 40"/>
            <p:cNvSpPr txBox="1"/>
            <p:nvPr/>
          </p:nvSpPr>
          <p:spPr>
            <a:xfrm>
              <a:off x="1785475" y="7006639"/>
              <a:ext cx="2996193" cy="307777"/>
            </a:xfrm>
            <a:prstGeom prst="rect">
              <a:avLst/>
            </a:prstGeom>
            <a:noFill/>
          </p:spPr>
          <p:txBody>
            <a:bodyPr wrap="square" rtlCol="0">
              <a:spAutoFit/>
            </a:bodyPr>
            <a:lstStyle/>
            <a:p>
              <a:r>
                <a:rPr lang="en-GB" sz="1400" dirty="0"/>
                <a:t>Example: Going to a sleepover</a:t>
              </a:r>
            </a:p>
          </p:txBody>
        </p:sp>
        <p:sp>
          <p:nvSpPr>
            <p:cNvPr id="42" name="TextBox 41"/>
            <p:cNvSpPr txBox="1"/>
            <p:nvPr/>
          </p:nvSpPr>
          <p:spPr>
            <a:xfrm>
              <a:off x="5431220" y="6984123"/>
              <a:ext cx="575442" cy="307777"/>
            </a:xfrm>
            <a:prstGeom prst="rect">
              <a:avLst/>
            </a:prstGeom>
            <a:noFill/>
          </p:spPr>
          <p:txBody>
            <a:bodyPr wrap="square" rtlCol="0">
              <a:spAutoFit/>
            </a:bodyPr>
            <a:lstStyle/>
            <a:p>
              <a:r>
                <a:rPr lang="en-GB" sz="1400" dirty="0"/>
                <a:t>10</a:t>
              </a:r>
            </a:p>
          </p:txBody>
        </p:sp>
      </p:grpSp>
      <p:sp>
        <p:nvSpPr>
          <p:cNvPr id="45" name="TextBox 44"/>
          <p:cNvSpPr txBox="1"/>
          <p:nvPr/>
        </p:nvSpPr>
        <p:spPr>
          <a:xfrm>
            <a:off x="1363717" y="982766"/>
            <a:ext cx="4435364" cy="923330"/>
          </a:xfrm>
          <a:prstGeom prst="rect">
            <a:avLst/>
          </a:prstGeom>
          <a:noFill/>
        </p:spPr>
        <p:txBody>
          <a:bodyPr wrap="square" rtlCol="0">
            <a:spAutoFit/>
          </a:bodyPr>
          <a:lstStyle/>
          <a:p>
            <a:r>
              <a:rPr lang="en-GB" u="sng" dirty="0"/>
              <a:t>Changing How I Cope With Toileting Difficulties:</a:t>
            </a:r>
          </a:p>
          <a:p>
            <a:r>
              <a:rPr lang="en-GB" u="sng" dirty="0"/>
              <a:t>The Ladder Hierarchy </a:t>
            </a:r>
          </a:p>
        </p:txBody>
      </p:sp>
      <p:sp>
        <p:nvSpPr>
          <p:cNvPr id="46" name="TextBox 45">
            <a:extLst>
              <a:ext uri="{FF2B5EF4-FFF2-40B4-BE49-F238E27FC236}">
                <a16:creationId xmlns:a16="http://schemas.microsoft.com/office/drawing/2014/main" id="{EEBD74BE-E144-4EF0-845C-6DA38DF75C86}"/>
              </a:ext>
            </a:extLst>
          </p:cNvPr>
          <p:cNvSpPr txBox="1"/>
          <p:nvPr/>
        </p:nvSpPr>
        <p:spPr>
          <a:xfrm>
            <a:off x="1612025" y="9096466"/>
            <a:ext cx="2822028" cy="307777"/>
          </a:xfrm>
          <a:prstGeom prst="rect">
            <a:avLst/>
          </a:prstGeom>
          <a:noFill/>
        </p:spPr>
        <p:txBody>
          <a:bodyPr wrap="square" rtlCol="0">
            <a:spAutoFit/>
          </a:bodyPr>
          <a:lstStyle/>
          <a:p>
            <a:r>
              <a:rPr lang="en-GB" sz="1400" dirty="0"/>
              <a:t>Example: going to school </a:t>
            </a:r>
          </a:p>
        </p:txBody>
      </p:sp>
      <p:sp>
        <p:nvSpPr>
          <p:cNvPr id="47" name="TextBox 46">
            <a:extLst>
              <a:ext uri="{FF2B5EF4-FFF2-40B4-BE49-F238E27FC236}">
                <a16:creationId xmlns:a16="http://schemas.microsoft.com/office/drawing/2014/main" id="{6B35CC64-FBFD-439F-94CC-D092DA96F0B7}"/>
              </a:ext>
            </a:extLst>
          </p:cNvPr>
          <p:cNvSpPr txBox="1"/>
          <p:nvPr/>
        </p:nvSpPr>
        <p:spPr>
          <a:xfrm>
            <a:off x="5332685" y="9311909"/>
            <a:ext cx="575442" cy="307777"/>
          </a:xfrm>
          <a:prstGeom prst="rect">
            <a:avLst/>
          </a:prstGeom>
          <a:noFill/>
        </p:spPr>
        <p:txBody>
          <a:bodyPr wrap="square" rtlCol="0">
            <a:spAutoFit/>
          </a:bodyPr>
          <a:lstStyle/>
          <a:p>
            <a:r>
              <a:rPr lang="en-GB" sz="1400" dirty="0"/>
              <a:t>4</a:t>
            </a:r>
          </a:p>
        </p:txBody>
      </p:sp>
      <p:sp>
        <p:nvSpPr>
          <p:cNvPr id="48" name="Slide Number Placeholder 7">
            <a:extLst>
              <a:ext uri="{FF2B5EF4-FFF2-40B4-BE49-F238E27FC236}">
                <a16:creationId xmlns:a16="http://schemas.microsoft.com/office/drawing/2014/main" id="{23FA1EE9-8845-40CF-85A3-FA7EC889286E}"/>
              </a:ext>
            </a:extLst>
          </p:cNvPr>
          <p:cNvSpPr txBox="1">
            <a:spLocks/>
          </p:cNvSpPr>
          <p:nvPr/>
        </p:nvSpPr>
        <p:spPr>
          <a:xfrm>
            <a:off x="3494401" y="1454142"/>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18</a:t>
            </a:fld>
            <a:endParaRPr lang="en-GB" dirty="0">
              <a:solidFill>
                <a:schemeClr val="tx1"/>
              </a:solidFill>
            </a:endParaRPr>
          </a:p>
        </p:txBody>
      </p:sp>
      <p:sp>
        <p:nvSpPr>
          <p:cNvPr id="49" name="Oval 48">
            <a:extLst>
              <a:ext uri="{FF2B5EF4-FFF2-40B4-BE49-F238E27FC236}">
                <a16:creationId xmlns:a16="http://schemas.microsoft.com/office/drawing/2014/main" id="{4C02B2A7-EF7C-49B2-9639-797FDB3ACBD6}"/>
              </a:ext>
            </a:extLst>
          </p:cNvPr>
          <p:cNvSpPr/>
          <p:nvPr/>
        </p:nvSpPr>
        <p:spPr>
          <a:xfrm>
            <a:off x="3528711" y="1534896"/>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ooter Placeholder 5">
            <a:extLst>
              <a:ext uri="{FF2B5EF4-FFF2-40B4-BE49-F238E27FC236}">
                <a16:creationId xmlns:a16="http://schemas.microsoft.com/office/drawing/2014/main" id="{A50E2628-94AA-46C5-8E6D-9B831E1DF933}"/>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34874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43" y="892719"/>
            <a:ext cx="5824373" cy="1661736"/>
          </a:xfrm>
        </p:spPr>
        <p:txBody>
          <a:bodyPr>
            <a:normAutofit/>
          </a:bodyPr>
          <a:lstStyle/>
          <a:p>
            <a:pPr marL="0" indent="0" algn="ctr">
              <a:buNone/>
            </a:pPr>
            <a:r>
              <a:rPr lang="en-GB" sz="1800" u="sng" dirty="0"/>
              <a:t>Develop Coping Thoughts/Positive Self-Talk</a:t>
            </a:r>
          </a:p>
          <a:p>
            <a:pPr marL="0" indent="0" algn="ctr">
              <a:buNone/>
            </a:pPr>
            <a:endParaRPr lang="en-GB" u="sng" dirty="0"/>
          </a:p>
          <a:p>
            <a:pPr marL="0" indent="0" algn="ctr">
              <a:buNone/>
            </a:pPr>
            <a:r>
              <a:rPr lang="en-GB" sz="1400" dirty="0"/>
              <a:t>Positive statement encourage us and help us cope through distressing times. We can use these statements to replace the negative thoughts we experience during these distressing times. We can act as our own coach by saying these encouraging thigs to ourselves. Some examples include:</a:t>
            </a:r>
          </a:p>
          <a:p>
            <a:pPr marL="0" indent="0">
              <a:buNone/>
            </a:pPr>
            <a:endParaRPr lang="en-GB" dirty="0"/>
          </a:p>
        </p:txBody>
      </p:sp>
      <p:grpSp>
        <p:nvGrpSpPr>
          <p:cNvPr id="21" name="Group 20"/>
          <p:cNvGrpSpPr/>
          <p:nvPr/>
        </p:nvGrpSpPr>
        <p:grpSpPr>
          <a:xfrm>
            <a:off x="857251" y="2618623"/>
            <a:ext cx="5387371" cy="4994270"/>
            <a:chOff x="713390" y="1371950"/>
            <a:chExt cx="5715000" cy="5715000"/>
          </a:xfrm>
        </p:grpSpPr>
        <p:pic>
          <p:nvPicPr>
            <p:cNvPr id="8195" name="Picture 3" descr="C:\Users\Maria.Langdrige\AppData\Local\Microsoft\Windows\Temporary Internet Files\Content.IE5\EB18I1EQ\ZmI9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0" y="137195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79533" y="2358138"/>
              <a:ext cx="3614244" cy="3803676"/>
            </a:xfrm>
            <a:prstGeom prst="rect">
              <a:avLst/>
            </a:prstGeom>
            <a:noFill/>
            <a:ln>
              <a:noFill/>
            </a:ln>
          </p:spPr>
          <p:txBody>
            <a:bodyPr wrap="square">
              <a:spAutoFit/>
            </a:bodyPr>
            <a:lstStyle/>
            <a:p>
              <a:pPr algn="ctr"/>
              <a:r>
                <a:rPr lang="en-GB" sz="1400" dirty="0"/>
                <a:t>“I can do this.”</a:t>
              </a:r>
            </a:p>
            <a:p>
              <a:pPr algn="ctr"/>
              <a:endParaRPr lang="en-GB" sz="1400" dirty="0"/>
            </a:p>
            <a:p>
              <a:pPr algn="ctr"/>
              <a:r>
                <a:rPr lang="en-GB" sz="1400" dirty="0"/>
                <a:t>“I can cope.”</a:t>
              </a:r>
            </a:p>
            <a:p>
              <a:pPr algn="ctr"/>
              <a:endParaRPr lang="en-GB" sz="1400" dirty="0"/>
            </a:p>
            <a:p>
              <a:pPr algn="ctr"/>
              <a:r>
                <a:rPr lang="en-GB" sz="1400" dirty="0"/>
                <a:t>“Keep calm and carry on.”</a:t>
              </a:r>
            </a:p>
            <a:p>
              <a:pPr algn="ctr"/>
              <a:endParaRPr lang="en-GB" sz="1400" dirty="0"/>
            </a:p>
            <a:p>
              <a:pPr algn="ctr"/>
              <a:r>
                <a:rPr lang="en-GB" sz="1400" dirty="0"/>
                <a:t>“Thoughts are just thoughts – they are not necessarily fact.”</a:t>
              </a:r>
            </a:p>
            <a:p>
              <a:pPr algn="ctr"/>
              <a:endParaRPr lang="en-GB" sz="1400" dirty="0"/>
            </a:p>
            <a:p>
              <a:pPr algn="ctr"/>
              <a:r>
                <a:rPr lang="en-GB" sz="1400" dirty="0"/>
                <a:t>“It is okay to feel this way, it is a normal reaction.”</a:t>
              </a:r>
            </a:p>
            <a:p>
              <a:pPr algn="ctr"/>
              <a:endParaRPr lang="en-GB" sz="1400" dirty="0"/>
            </a:p>
            <a:p>
              <a:pPr algn="ctr"/>
              <a:r>
                <a:rPr lang="en-GB" sz="1400" dirty="0"/>
                <a:t>“This is difficult, but it is only temporary.”</a:t>
              </a:r>
            </a:p>
            <a:p>
              <a:pPr algn="ctr"/>
              <a:endParaRPr lang="en-GB" sz="1400" dirty="0"/>
            </a:p>
            <a:p>
              <a:pPr algn="ctr"/>
              <a:r>
                <a:rPr lang="en-GB" sz="1400" dirty="0"/>
                <a:t>“This wont last forever.”</a:t>
              </a:r>
            </a:p>
          </p:txBody>
        </p:sp>
      </p:grpSp>
      <p:sp>
        <p:nvSpPr>
          <p:cNvPr id="20" name="TextBox 19"/>
          <p:cNvSpPr txBox="1"/>
          <p:nvPr/>
        </p:nvSpPr>
        <p:spPr>
          <a:xfrm>
            <a:off x="476416" y="7514963"/>
            <a:ext cx="1301148" cy="307777"/>
          </a:xfrm>
          <a:prstGeom prst="rect">
            <a:avLst/>
          </a:prstGeom>
          <a:noFill/>
        </p:spPr>
        <p:txBody>
          <a:bodyPr wrap="square" rtlCol="0">
            <a:spAutoFit/>
          </a:bodyPr>
          <a:lstStyle/>
          <a:p>
            <a:r>
              <a:rPr lang="en-GB" sz="1400" u="sng" dirty="0"/>
              <a:t>Activity:</a:t>
            </a:r>
          </a:p>
        </p:txBody>
      </p:sp>
      <p:graphicFrame>
        <p:nvGraphicFramePr>
          <p:cNvPr id="5" name="Table 4">
            <a:extLst>
              <a:ext uri="{FF2B5EF4-FFF2-40B4-BE49-F238E27FC236}">
                <a16:creationId xmlns:a16="http://schemas.microsoft.com/office/drawing/2014/main" id="{C715628B-E4B4-42A3-9F12-4BA54329E4D2}"/>
              </a:ext>
            </a:extLst>
          </p:cNvPr>
          <p:cNvGraphicFramePr>
            <a:graphicFrameLocks noGrp="1"/>
          </p:cNvGraphicFramePr>
          <p:nvPr>
            <p:extLst>
              <p:ext uri="{D42A27DB-BD31-4B8C-83A1-F6EECF244321}">
                <p14:modId xmlns:p14="http://schemas.microsoft.com/office/powerpoint/2010/main" val="301878335"/>
              </p:ext>
            </p:extLst>
          </p:nvPr>
        </p:nvGraphicFramePr>
        <p:xfrm>
          <a:off x="338220" y="7821284"/>
          <a:ext cx="6181560" cy="2781523"/>
        </p:xfrm>
        <a:graphic>
          <a:graphicData uri="http://schemas.openxmlformats.org/drawingml/2006/table">
            <a:tbl>
              <a:tblPr firstRow="1" firstCol="1" bandRow="1">
                <a:tableStyleId>{5C22544A-7EE6-4342-B048-85BDC9FD1C3A}</a:tableStyleId>
              </a:tblPr>
              <a:tblGrid>
                <a:gridCol w="3090780">
                  <a:extLst>
                    <a:ext uri="{9D8B030D-6E8A-4147-A177-3AD203B41FA5}">
                      <a16:colId xmlns:a16="http://schemas.microsoft.com/office/drawing/2014/main" val="411902508"/>
                    </a:ext>
                  </a:extLst>
                </a:gridCol>
                <a:gridCol w="3090780">
                  <a:extLst>
                    <a:ext uri="{9D8B030D-6E8A-4147-A177-3AD203B41FA5}">
                      <a16:colId xmlns:a16="http://schemas.microsoft.com/office/drawing/2014/main" val="666094328"/>
                    </a:ext>
                  </a:extLst>
                </a:gridCol>
              </a:tblGrid>
              <a:tr h="198105">
                <a:tc>
                  <a:txBody>
                    <a:bodyPr/>
                    <a:lstStyle/>
                    <a:p>
                      <a:pPr>
                        <a:lnSpc>
                          <a:spcPct val="107000"/>
                        </a:lnSpc>
                        <a:spcAft>
                          <a:spcPts val="0"/>
                        </a:spcAft>
                      </a:pPr>
                      <a:r>
                        <a:rPr lang="en-GB" sz="1100" dirty="0">
                          <a:solidFill>
                            <a:schemeClr val="tx1"/>
                          </a:solidFill>
                          <a:effectLst/>
                        </a:rPr>
                        <a:t>Situation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Coping Thought/Positive Statement</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30959817"/>
                  </a:ext>
                </a:extLst>
              </a:tr>
              <a:tr h="819937">
                <a:tc>
                  <a:txBody>
                    <a:bodyPr/>
                    <a:lstStyle/>
                    <a:p>
                      <a:pPr>
                        <a:lnSpc>
                          <a:spcPct val="107000"/>
                        </a:lnSpc>
                        <a:spcAft>
                          <a:spcPts val="0"/>
                        </a:spcAft>
                      </a:pPr>
                      <a:r>
                        <a:rPr lang="en-GB" sz="1100" b="0" dirty="0">
                          <a:solidFill>
                            <a:schemeClr val="tx1"/>
                          </a:solidFill>
                          <a:effectLst/>
                        </a:rPr>
                        <a:t>Example: I have started in a new school. I do not know anybody here yet. I am worried about</a:t>
                      </a:r>
                      <a:r>
                        <a:rPr lang="en-GB" sz="1100" b="0" baseline="0" dirty="0">
                          <a:solidFill>
                            <a:schemeClr val="tx1"/>
                          </a:solidFill>
                          <a:effectLst/>
                        </a:rPr>
                        <a:t> wetting myself around them.</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okay, I have spare</a:t>
                      </a:r>
                      <a:r>
                        <a:rPr lang="en-GB"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clothes and wet-wipes so I can clean myself up. It is normal to worry about this situation, but I know I can clean up quickly and quietly.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11701848"/>
                  </a:ext>
                </a:extLst>
              </a:tr>
              <a:tr h="405383">
                <a:tc>
                  <a:txBody>
                    <a:bodyPr/>
                    <a:lstStyle/>
                    <a:p>
                      <a:pPr>
                        <a:lnSpc>
                          <a:spcPct val="107000"/>
                        </a:lnSpc>
                        <a:spcAft>
                          <a:spcPts val="0"/>
                        </a:spcAft>
                      </a:pPr>
                      <a:r>
                        <a:rPr lang="en-GB" sz="1100" b="0" dirty="0">
                          <a:solidFill>
                            <a:schemeClr val="tx1"/>
                          </a:solidFill>
                          <a:effectLst/>
                        </a:rPr>
                        <a:t>I have exams in the next couple of weeks, they are really important. I am worried I will have an accident during the exam.</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224533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friend has invited people over to her house for a sleep over. I am scared I will have an accident.</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2107562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am</a:t>
                      </a:r>
                      <a:r>
                        <a:rPr lang="en-GB"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starting a new school. I do not know where the toilets are, and I am worried I will not find them when I need them.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513402046"/>
                  </a:ext>
                </a:extLst>
              </a:tr>
            </a:tbl>
          </a:graphicData>
        </a:graphic>
      </p:graphicFrame>
      <p:sp>
        <p:nvSpPr>
          <p:cNvPr id="13" name="Slide Number Placeholder 7">
            <a:extLst>
              <a:ext uri="{FF2B5EF4-FFF2-40B4-BE49-F238E27FC236}">
                <a16:creationId xmlns:a16="http://schemas.microsoft.com/office/drawing/2014/main" id="{23FA1EE9-8845-40CF-85A3-FA7EC889286E}"/>
              </a:ext>
            </a:extLst>
          </p:cNvPr>
          <p:cNvSpPr txBox="1">
            <a:spLocks/>
          </p:cNvSpPr>
          <p:nvPr/>
        </p:nvSpPr>
        <p:spPr>
          <a:xfrm>
            <a:off x="3401574" y="120402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19</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438368" y="128478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5">
            <a:extLst>
              <a:ext uri="{FF2B5EF4-FFF2-40B4-BE49-F238E27FC236}">
                <a16:creationId xmlns:a16="http://schemas.microsoft.com/office/drawing/2014/main" id="{A1B38F1B-6DC9-4D6D-B059-24A9D5FC7F89}"/>
              </a:ext>
            </a:extLst>
          </p:cNvPr>
          <p:cNvSpPr txBox="1">
            <a:spLocks/>
          </p:cNvSpPr>
          <p:nvPr/>
        </p:nvSpPr>
        <p:spPr>
          <a:xfrm>
            <a:off x="857251" y="1048632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79813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6D830A2-4221-440E-B326-7234961BC067}"/>
              </a:ext>
            </a:extLst>
          </p:cNvPr>
          <p:cNvSpPr>
            <a:spLocks noGrp="1"/>
          </p:cNvSpPr>
          <p:nvPr>
            <p:ph idx="1"/>
          </p:nvPr>
        </p:nvSpPr>
        <p:spPr>
          <a:xfrm>
            <a:off x="439957" y="1984314"/>
            <a:ext cx="6070025" cy="8074086"/>
          </a:xfrm>
        </p:spPr>
        <p:txBody>
          <a:bodyPr>
            <a:normAutofit fontScale="85000" lnSpcReduction="20000"/>
          </a:bodyPr>
          <a:lstStyle/>
          <a:p>
            <a:pPr marL="0" indent="0" algn="ctr">
              <a:buNone/>
            </a:pPr>
            <a:r>
              <a:rPr lang="en-GB" u="sng" dirty="0"/>
              <a:t>Contents</a:t>
            </a:r>
          </a:p>
          <a:p>
            <a:pPr marL="0" indent="0" algn="ctr">
              <a:buNone/>
            </a:pPr>
            <a:endParaRPr lang="en-GB" u="sng" dirty="0"/>
          </a:p>
          <a:p>
            <a:pPr marL="0" indent="0">
              <a:buNone/>
            </a:pPr>
            <a:r>
              <a:rPr lang="en-GB" dirty="0"/>
              <a:t>How Does The Renal System Work?................................See p. 3</a:t>
            </a:r>
          </a:p>
          <a:p>
            <a:pPr marL="0" indent="0">
              <a:buNone/>
            </a:pPr>
            <a:endParaRPr lang="en-GB" dirty="0"/>
          </a:p>
          <a:p>
            <a:pPr marL="0" indent="0">
              <a:buNone/>
            </a:pPr>
            <a:r>
              <a:rPr lang="en-GB" dirty="0"/>
              <a:t>What Is Enuresis?…………………………….…………………..……….See p.4</a:t>
            </a:r>
          </a:p>
          <a:p>
            <a:pPr marL="0" indent="0">
              <a:buNone/>
            </a:pPr>
            <a:endParaRPr lang="en-GB" dirty="0"/>
          </a:p>
          <a:p>
            <a:pPr marL="0" indent="0">
              <a:buNone/>
            </a:pPr>
            <a:r>
              <a:rPr lang="en-GB" dirty="0"/>
              <a:t>Causes of Daytime Wetting……………………………………………See p.5</a:t>
            </a:r>
          </a:p>
          <a:p>
            <a:pPr marL="0" indent="0">
              <a:buNone/>
            </a:pPr>
            <a:endParaRPr lang="en-GB" dirty="0"/>
          </a:p>
          <a:p>
            <a:pPr marL="0" indent="0">
              <a:buNone/>
            </a:pPr>
            <a:r>
              <a:rPr lang="en-GB" dirty="0"/>
              <a:t>Causes of Night Time Wetting……………………………………….See p.6</a:t>
            </a:r>
          </a:p>
          <a:p>
            <a:pPr marL="0" indent="0">
              <a:buNone/>
            </a:pPr>
            <a:endParaRPr lang="en-GB" dirty="0"/>
          </a:p>
          <a:p>
            <a:pPr marL="0" indent="0">
              <a:buNone/>
            </a:pPr>
            <a:r>
              <a:rPr lang="en-GB" dirty="0"/>
              <a:t>Modelling Nocturnal Enuresis………..……………………………..See p.7</a:t>
            </a:r>
          </a:p>
          <a:p>
            <a:pPr marL="0" indent="0">
              <a:buNone/>
            </a:pPr>
            <a:endParaRPr lang="en-GB" dirty="0"/>
          </a:p>
          <a:p>
            <a:pPr marL="0" indent="0">
              <a:buNone/>
            </a:pPr>
            <a:r>
              <a:rPr lang="en-GB" dirty="0"/>
              <a:t>Modelling Enuresis……………………………………………..…………See p.8</a:t>
            </a:r>
          </a:p>
          <a:p>
            <a:pPr marL="0" indent="0">
              <a:buNone/>
            </a:pPr>
            <a:endParaRPr lang="en-GB" dirty="0"/>
          </a:p>
          <a:p>
            <a:pPr marL="0" indent="0">
              <a:buNone/>
            </a:pPr>
            <a:r>
              <a:rPr lang="en-GB" dirty="0"/>
              <a:t>Physiological Support..…………………………….…………………….See p.9</a:t>
            </a:r>
          </a:p>
          <a:p>
            <a:pPr marL="0" indent="0">
              <a:buNone/>
            </a:pPr>
            <a:endParaRPr lang="en-GB" dirty="0"/>
          </a:p>
          <a:p>
            <a:pPr marL="0" indent="0">
              <a:buNone/>
            </a:pPr>
            <a:r>
              <a:rPr lang="en-GB" dirty="0"/>
              <a:t>Beating Wendy Wee Comic………………………………………….See p.11</a:t>
            </a:r>
          </a:p>
          <a:p>
            <a:pPr marL="0" indent="0">
              <a:buNone/>
            </a:pPr>
            <a:endParaRPr lang="en-GB" dirty="0"/>
          </a:p>
          <a:p>
            <a:pPr marL="0" indent="0">
              <a:buNone/>
            </a:pPr>
            <a:r>
              <a:rPr lang="en-GB" dirty="0"/>
              <a:t>Reward Chart………………………………………………..…………….See p.12</a:t>
            </a:r>
          </a:p>
          <a:p>
            <a:pPr marL="0" indent="0">
              <a:buNone/>
            </a:pPr>
            <a:endParaRPr lang="en-GB" dirty="0"/>
          </a:p>
          <a:p>
            <a:pPr marL="0" indent="0">
              <a:buNone/>
            </a:pPr>
            <a:r>
              <a:rPr lang="en-GB" dirty="0"/>
              <a:t>Guided Self Help Contents…………………………………………..See p.13</a:t>
            </a:r>
          </a:p>
          <a:p>
            <a:pPr marL="0" indent="0">
              <a:buNone/>
            </a:pPr>
            <a:endParaRPr lang="en-GB" dirty="0"/>
          </a:p>
          <a:p>
            <a:pPr marL="0" indent="0">
              <a:buNone/>
            </a:pPr>
            <a:r>
              <a:rPr lang="en-GB" dirty="0"/>
              <a:t>Information For Parents, Carers and Teachers..……………See p.20</a:t>
            </a:r>
          </a:p>
          <a:p>
            <a:pPr marL="0" indent="0">
              <a:buNone/>
            </a:pPr>
            <a:endParaRPr lang="en-GB" dirty="0"/>
          </a:p>
          <a:p>
            <a:pPr marL="0" indent="0">
              <a:buNone/>
            </a:pPr>
            <a:r>
              <a:rPr lang="en-GB" dirty="0"/>
              <a:t>Useful Resources…………………………………………………………See p.22</a:t>
            </a:r>
          </a:p>
          <a:p>
            <a:endParaRPr lang="en-GB" dirty="0"/>
          </a:p>
          <a:p>
            <a:pPr marL="0" indent="0">
              <a:buNone/>
            </a:pPr>
            <a:r>
              <a:rPr lang="en-GB" dirty="0"/>
              <a:t>Local Support………………………………………………………………See p.23</a:t>
            </a:r>
          </a:p>
          <a:p>
            <a:endParaRPr lang="en-GB" dirty="0"/>
          </a:p>
          <a:p>
            <a:endParaRPr lang="en-GB" dirty="0"/>
          </a:p>
        </p:txBody>
      </p:sp>
      <p:sp>
        <p:nvSpPr>
          <p:cNvPr id="6" name="Slide Number Placeholder 3">
            <a:extLst>
              <a:ext uri="{FF2B5EF4-FFF2-40B4-BE49-F238E27FC236}">
                <a16:creationId xmlns:a16="http://schemas.microsoft.com/office/drawing/2014/main" id="{D1208B6F-B616-4768-A601-F9FB2CA0C19B}"/>
              </a:ext>
            </a:extLst>
          </p:cNvPr>
          <p:cNvSpPr>
            <a:spLocks noGrp="1"/>
          </p:cNvSpPr>
          <p:nvPr>
            <p:ph type="sldNum" sz="quarter" idx="12"/>
          </p:nvPr>
        </p:nvSpPr>
        <p:spPr>
          <a:xfrm>
            <a:off x="4843463" y="11300181"/>
            <a:ext cx="1543050" cy="649111"/>
          </a:xfrm>
        </p:spPr>
        <p:txBody>
          <a:bodyPr/>
          <a:lstStyle/>
          <a:p>
            <a:fld id="{0E0EA5D9-FFAC-4864-B705-ADA6735702EB}" type="slidenum">
              <a:rPr lang="en-GB" smtClean="0"/>
              <a:t>2</a:t>
            </a:fld>
            <a:endParaRPr lang="en-GB" dirty="0"/>
          </a:p>
        </p:txBody>
      </p:sp>
      <p:sp>
        <p:nvSpPr>
          <p:cNvPr id="7" name="Slide Number Placeholder 7">
            <a:extLst>
              <a:ext uri="{FF2B5EF4-FFF2-40B4-BE49-F238E27FC236}">
                <a16:creationId xmlns:a16="http://schemas.microsoft.com/office/drawing/2014/main" id="{387152EB-5F9B-4D5A-AB9D-7B65ECC0D67C}"/>
              </a:ext>
            </a:extLst>
          </p:cNvPr>
          <p:cNvSpPr txBox="1">
            <a:spLocks/>
          </p:cNvSpPr>
          <p:nvPr/>
        </p:nvSpPr>
        <p:spPr>
          <a:xfrm>
            <a:off x="3894171" y="183204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a:t>
            </a:fld>
            <a:endParaRPr lang="en-GB" dirty="0">
              <a:solidFill>
                <a:schemeClr val="tx1"/>
              </a:solidFill>
            </a:endParaRPr>
          </a:p>
        </p:txBody>
      </p:sp>
      <p:sp>
        <p:nvSpPr>
          <p:cNvPr id="8" name="Oval 7">
            <a:extLst>
              <a:ext uri="{FF2B5EF4-FFF2-40B4-BE49-F238E27FC236}">
                <a16:creationId xmlns:a16="http://schemas.microsoft.com/office/drawing/2014/main" id="{A4F3DBCC-C5CF-4E9D-BDFA-693184FE8D75}"/>
              </a:ext>
            </a:extLst>
          </p:cNvPr>
          <p:cNvSpPr/>
          <p:nvPr/>
        </p:nvSpPr>
        <p:spPr>
          <a:xfrm>
            <a:off x="3952231" y="191280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5">
            <a:extLst>
              <a:ext uri="{FF2B5EF4-FFF2-40B4-BE49-F238E27FC236}">
                <a16:creationId xmlns:a16="http://schemas.microsoft.com/office/drawing/2014/main" id="{AA90AFD3-E8CD-427B-B401-0474A841EE33}"/>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5661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DEDE69-DE3F-4EC8-8F58-983FDED7BAD3}"/>
              </a:ext>
            </a:extLst>
          </p:cNvPr>
          <p:cNvSpPr txBox="1"/>
          <p:nvPr/>
        </p:nvSpPr>
        <p:spPr>
          <a:xfrm>
            <a:off x="951722" y="951722"/>
            <a:ext cx="4534678" cy="369332"/>
          </a:xfrm>
          <a:prstGeom prst="rect">
            <a:avLst/>
          </a:prstGeom>
          <a:noFill/>
        </p:spPr>
        <p:txBody>
          <a:bodyPr wrap="square" rtlCol="0">
            <a:spAutoFit/>
          </a:bodyPr>
          <a:lstStyle/>
          <a:p>
            <a:pPr algn="ctr"/>
            <a:r>
              <a:rPr lang="en-US" u="sng" dirty="0"/>
              <a:t>Information for Parents/</a:t>
            </a:r>
            <a:r>
              <a:rPr lang="en-US" u="sng" dirty="0" err="1"/>
              <a:t>Carers</a:t>
            </a:r>
            <a:r>
              <a:rPr lang="en-US" u="sng" dirty="0"/>
              <a:t> and Teachers</a:t>
            </a:r>
            <a:endParaRPr lang="en-GB" u="sng" dirty="0"/>
          </a:p>
        </p:txBody>
      </p:sp>
      <p:sp>
        <p:nvSpPr>
          <p:cNvPr id="11" name="TextBox 10">
            <a:extLst>
              <a:ext uri="{FF2B5EF4-FFF2-40B4-BE49-F238E27FC236}">
                <a16:creationId xmlns:a16="http://schemas.microsoft.com/office/drawing/2014/main" id="{116E787D-A280-4748-A513-3812BD98AABA}"/>
              </a:ext>
            </a:extLst>
          </p:cNvPr>
          <p:cNvSpPr txBox="1"/>
          <p:nvPr/>
        </p:nvSpPr>
        <p:spPr>
          <a:xfrm>
            <a:off x="258866" y="7475601"/>
            <a:ext cx="5181600" cy="1815882"/>
          </a:xfrm>
          <a:prstGeom prst="rect">
            <a:avLst/>
          </a:prstGeom>
          <a:noFill/>
        </p:spPr>
        <p:txBody>
          <a:bodyPr wrap="square" rtlCol="0">
            <a:spAutoFit/>
          </a:bodyPr>
          <a:lstStyle/>
          <a:p>
            <a:r>
              <a:rPr lang="en-GB" sz="1400" b="1" dirty="0"/>
              <a:t>‘Toilet Area’</a:t>
            </a:r>
          </a:p>
          <a:p>
            <a:r>
              <a:rPr lang="en-GB" sz="1400" dirty="0"/>
              <a:t>Sometimes it is necessary to build up confidence to sit on the toilet and relax before the child can comfortably pass urine on the toilet. Suggest that children who insist on using a nappy to urinate do so in the toilet area. Adopt a gradual exposure approach; encourage the child to sit on the toilet with the nappy on, and over time gradually remove it. It is important to create an environment without anxiety and pressure.</a:t>
            </a:r>
          </a:p>
        </p:txBody>
      </p:sp>
      <p:pic>
        <p:nvPicPr>
          <p:cNvPr id="12" name="Picture 10" descr="C:\Users\Maria.Langdrige\AppData\Local\Microsoft\Windows\Temporary Internet Files\Content.IE5\URZJFUDR\1024px-Emojione_1F6BD.svg[1].png">
            <a:extLst>
              <a:ext uri="{FF2B5EF4-FFF2-40B4-BE49-F238E27FC236}">
                <a16:creationId xmlns:a16="http://schemas.microsoft.com/office/drawing/2014/main" id="{40D427A7-7171-4D8A-AA2B-062554F4C5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7933" y="7833173"/>
            <a:ext cx="1100738" cy="11007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BE9ACC8-138C-497A-BE84-796EF9971A93}"/>
              </a:ext>
            </a:extLst>
          </p:cNvPr>
          <p:cNvSpPr txBox="1"/>
          <p:nvPr/>
        </p:nvSpPr>
        <p:spPr>
          <a:xfrm>
            <a:off x="1544938" y="4782006"/>
            <a:ext cx="5181600" cy="1600438"/>
          </a:xfrm>
          <a:prstGeom prst="rect">
            <a:avLst/>
          </a:prstGeom>
          <a:noFill/>
        </p:spPr>
        <p:txBody>
          <a:bodyPr wrap="square" rtlCol="0">
            <a:spAutoFit/>
          </a:bodyPr>
          <a:lstStyle/>
          <a:p>
            <a:r>
              <a:rPr lang="en-GB" sz="1400" b="1" dirty="0"/>
              <a:t>Normalise The Toilet</a:t>
            </a:r>
          </a:p>
          <a:p>
            <a:r>
              <a:rPr lang="en-GB" sz="1400" dirty="0"/>
              <a:t>It is important to talk openly and honestly about going to the toilet.</a:t>
            </a:r>
          </a:p>
          <a:p>
            <a:r>
              <a:rPr lang="en-GB" sz="1400" dirty="0"/>
              <a:t>This allows those close to the child to intervene at an early stage with simple measures to help them use the toilet. </a:t>
            </a:r>
          </a:p>
          <a:p>
            <a:r>
              <a:rPr lang="en-GB" sz="1400" dirty="0"/>
              <a:t>Allowing your child to observe normal toileting behaviour, such as seeing parents use the toilet frequently, shows the child that the toilet does not need to be feared. </a:t>
            </a:r>
          </a:p>
        </p:txBody>
      </p:sp>
      <p:pic>
        <p:nvPicPr>
          <p:cNvPr id="16" name="Picture 6" descr="C:\Users\Maria.Langdrige\AppData\Local\Microsoft\Windows\Temporary Internet Files\Content.IE5\URZJFUDR\btyooebtl[1].jpg">
            <a:extLst>
              <a:ext uri="{FF2B5EF4-FFF2-40B4-BE49-F238E27FC236}">
                <a16:creationId xmlns:a16="http://schemas.microsoft.com/office/drawing/2014/main" id="{FD9BD35E-F253-450A-A498-A890A1870C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1" y="5030447"/>
            <a:ext cx="1471407" cy="11035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a:extLst>
              <a:ext uri="{FF2B5EF4-FFF2-40B4-BE49-F238E27FC236}">
                <a16:creationId xmlns:a16="http://schemas.microsoft.com/office/drawing/2014/main" id="{BE527E48-CF26-4745-805B-0C9E9F20A142}"/>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2" name="TextBox 1">
            <a:extLst>
              <a:ext uri="{FF2B5EF4-FFF2-40B4-BE49-F238E27FC236}">
                <a16:creationId xmlns:a16="http://schemas.microsoft.com/office/drawing/2014/main" id="{BC158A05-67D2-40D3-823E-E146DA631E60}"/>
              </a:ext>
            </a:extLst>
          </p:cNvPr>
          <p:cNvSpPr txBox="1"/>
          <p:nvPr/>
        </p:nvSpPr>
        <p:spPr>
          <a:xfrm>
            <a:off x="144336" y="2565279"/>
            <a:ext cx="5227534" cy="1169551"/>
          </a:xfrm>
          <a:prstGeom prst="rect">
            <a:avLst/>
          </a:prstGeom>
          <a:noFill/>
        </p:spPr>
        <p:txBody>
          <a:bodyPr wrap="square" rtlCol="0">
            <a:spAutoFit/>
          </a:bodyPr>
          <a:lstStyle/>
          <a:p>
            <a:r>
              <a:rPr lang="en-US" sz="1400" b="1" dirty="0"/>
              <a:t>Understand What Enuresis Is</a:t>
            </a:r>
          </a:p>
          <a:p>
            <a:r>
              <a:rPr lang="en-US" sz="1400" dirty="0"/>
              <a:t>To understand the young person, you must first need to know what enuresis is, and what causes it. There are many potential causes of enuresis and nocturnal enuresis as described on pages 5 and 6 in this pack.</a:t>
            </a:r>
            <a:endParaRPr lang="en-GB" sz="1400" dirty="0"/>
          </a:p>
        </p:txBody>
      </p:sp>
      <p:pic>
        <p:nvPicPr>
          <p:cNvPr id="4" name="Picture 3">
            <a:extLst>
              <a:ext uri="{FF2B5EF4-FFF2-40B4-BE49-F238E27FC236}">
                <a16:creationId xmlns:a16="http://schemas.microsoft.com/office/drawing/2014/main" id="{0F99B84C-538F-41A4-8E7F-2A3AC23F4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064" y="2057930"/>
            <a:ext cx="1371600" cy="1481138"/>
          </a:xfrm>
          <a:prstGeom prst="rect">
            <a:avLst/>
          </a:prstGeom>
        </p:spPr>
      </p:pic>
      <p:sp>
        <p:nvSpPr>
          <p:cNvPr id="13" name="Slide Number Placeholder 7">
            <a:extLst>
              <a:ext uri="{FF2B5EF4-FFF2-40B4-BE49-F238E27FC236}">
                <a16:creationId xmlns:a16="http://schemas.microsoft.com/office/drawing/2014/main" id="{59DCBD4E-82B3-4276-B663-DBD1B47036BC}"/>
              </a:ext>
            </a:extLst>
          </p:cNvPr>
          <p:cNvSpPr txBox="1">
            <a:spLocks/>
          </p:cNvSpPr>
          <p:nvPr/>
        </p:nvSpPr>
        <p:spPr>
          <a:xfrm>
            <a:off x="3261913" y="125710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20</a:t>
            </a:fld>
            <a:endParaRPr lang="en-GB" dirty="0">
              <a:solidFill>
                <a:schemeClr val="tx1"/>
              </a:solidFill>
            </a:endParaRPr>
          </a:p>
        </p:txBody>
      </p:sp>
      <p:sp>
        <p:nvSpPr>
          <p:cNvPr id="15" name="Oval 14">
            <a:extLst>
              <a:ext uri="{FF2B5EF4-FFF2-40B4-BE49-F238E27FC236}">
                <a16:creationId xmlns:a16="http://schemas.microsoft.com/office/drawing/2014/main" id="{F480A107-08AB-4A3A-B564-119ED8215C0B}"/>
              </a:ext>
            </a:extLst>
          </p:cNvPr>
          <p:cNvSpPr/>
          <p:nvPr/>
        </p:nvSpPr>
        <p:spPr>
          <a:xfrm>
            <a:off x="3287315" y="133786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49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80B51-EE00-4772-9ACB-0A2ACD98595E}"/>
              </a:ext>
            </a:extLst>
          </p:cNvPr>
          <p:cNvSpPr>
            <a:spLocks noGrp="1"/>
          </p:cNvSpPr>
          <p:nvPr>
            <p:ph idx="1"/>
          </p:nvPr>
        </p:nvSpPr>
        <p:spPr>
          <a:xfrm>
            <a:off x="280989" y="1569156"/>
            <a:ext cx="5100636" cy="2308324"/>
          </a:xfrm>
        </p:spPr>
        <p:txBody>
          <a:bodyPr>
            <a:noAutofit/>
          </a:bodyPr>
          <a:lstStyle/>
          <a:p>
            <a:pPr marL="0" indent="0">
              <a:buNone/>
            </a:pPr>
            <a:r>
              <a:rPr lang="en-US" sz="1400" b="1" dirty="0"/>
              <a:t>Teacher Support</a:t>
            </a:r>
          </a:p>
          <a:p>
            <a:pPr marL="0" indent="0">
              <a:buNone/>
            </a:pPr>
            <a:r>
              <a:rPr lang="en-US" sz="1400" dirty="0"/>
              <a:t>Education settings should be aware of bladder and bowel conditions in their role in supporting affected young people. Education settings should also be aware of how to promote healthy bladders and bowels by encouraging students to remain hydrated, and ensuring all young people have access to clean, well stocked toilets at intervals appropriate to the need of the individual child. Parents/</a:t>
            </a:r>
            <a:r>
              <a:rPr lang="en-US" sz="1400" dirty="0" err="1"/>
              <a:t>carers</a:t>
            </a:r>
            <a:r>
              <a:rPr lang="en-US" sz="1400" dirty="0"/>
              <a:t> should also not be expected to come to school to change the young person, a care plan should be in place to ensure their individual needs are met in school. For younger children, it might be helpful for the teacher to have a spare change of their clothes available incase of any accidents during the school day. Older children may prefer to carry their own spare clothes, and clean themselves up. </a:t>
            </a:r>
          </a:p>
        </p:txBody>
      </p:sp>
      <p:pic>
        <p:nvPicPr>
          <p:cNvPr id="5" name="Picture 4">
            <a:extLst>
              <a:ext uri="{FF2B5EF4-FFF2-40B4-BE49-F238E27FC236}">
                <a16:creationId xmlns:a16="http://schemas.microsoft.com/office/drawing/2014/main" id="{00EC52AA-ACA2-4D2C-B4ED-83818DECF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1625" y="2228789"/>
            <a:ext cx="1305027" cy="1393130"/>
          </a:xfrm>
          <a:prstGeom prst="rect">
            <a:avLst/>
          </a:prstGeom>
        </p:spPr>
      </p:pic>
      <p:sp>
        <p:nvSpPr>
          <p:cNvPr id="6" name="TextBox 5">
            <a:extLst>
              <a:ext uri="{FF2B5EF4-FFF2-40B4-BE49-F238E27FC236}">
                <a16:creationId xmlns:a16="http://schemas.microsoft.com/office/drawing/2014/main" id="{7E4005BF-EA05-4D9B-94A4-C2E67F599B9D}"/>
              </a:ext>
            </a:extLst>
          </p:cNvPr>
          <p:cNvSpPr txBox="1"/>
          <p:nvPr/>
        </p:nvSpPr>
        <p:spPr>
          <a:xfrm>
            <a:off x="263044" y="6608118"/>
            <a:ext cx="3821260" cy="1815882"/>
          </a:xfrm>
          <a:prstGeom prst="rect">
            <a:avLst/>
          </a:prstGeom>
          <a:noFill/>
        </p:spPr>
        <p:txBody>
          <a:bodyPr wrap="square" rtlCol="0">
            <a:spAutoFit/>
          </a:bodyPr>
          <a:lstStyle/>
          <a:p>
            <a:r>
              <a:rPr lang="en-US" sz="1400" b="1" dirty="0"/>
              <a:t>Supporting Those With Autism and Development Disabilities</a:t>
            </a:r>
          </a:p>
          <a:p>
            <a:r>
              <a:rPr lang="en-US" sz="1400" dirty="0"/>
              <a:t>Many children with autism are visual learners: they understand and learn more easily if pictures  are used to help explain what is required. Social Stories and Picture Exchange Communication Systems can be used to give the child an understanding of the toileting process.</a:t>
            </a:r>
            <a:endParaRPr lang="en-GB" sz="1400" dirty="0"/>
          </a:p>
        </p:txBody>
      </p:sp>
      <p:grpSp>
        <p:nvGrpSpPr>
          <p:cNvPr id="19" name="Group 18">
            <a:extLst>
              <a:ext uri="{FF2B5EF4-FFF2-40B4-BE49-F238E27FC236}">
                <a16:creationId xmlns:a16="http://schemas.microsoft.com/office/drawing/2014/main" id="{F3A5A4C7-0064-432A-BA14-8A516F2828B6}"/>
              </a:ext>
            </a:extLst>
          </p:cNvPr>
          <p:cNvGrpSpPr/>
          <p:nvPr/>
        </p:nvGrpSpPr>
        <p:grpSpPr>
          <a:xfrm>
            <a:off x="4313192" y="6690522"/>
            <a:ext cx="2370158" cy="1733478"/>
            <a:chOff x="200297" y="4518727"/>
            <a:chExt cx="2370158" cy="1733478"/>
          </a:xfrm>
        </p:grpSpPr>
        <p:pic>
          <p:nvPicPr>
            <p:cNvPr id="7" name="Picture 6">
              <a:extLst>
                <a:ext uri="{FF2B5EF4-FFF2-40B4-BE49-F238E27FC236}">
                  <a16:creationId xmlns:a16="http://schemas.microsoft.com/office/drawing/2014/main" id="{E9AC2CC9-AB63-4667-AEE9-733F139C4710}"/>
                </a:ext>
              </a:extLst>
            </p:cNvPr>
            <p:cNvPicPr>
              <a:picLocks noChangeAspect="1"/>
            </p:cNvPicPr>
            <p:nvPr/>
          </p:nvPicPr>
          <p:blipFill rotWithShape="1">
            <a:blip r:embed="rId4"/>
            <a:srcRect l="75304" t="39121" r="12040" b="45959"/>
            <a:stretch/>
          </p:blipFill>
          <p:spPr>
            <a:xfrm>
              <a:off x="200297" y="4518727"/>
              <a:ext cx="601249" cy="567079"/>
            </a:xfrm>
            <a:prstGeom prst="rect">
              <a:avLst/>
            </a:prstGeom>
          </p:spPr>
        </p:pic>
        <p:pic>
          <p:nvPicPr>
            <p:cNvPr id="8" name="Picture 7">
              <a:extLst>
                <a:ext uri="{FF2B5EF4-FFF2-40B4-BE49-F238E27FC236}">
                  <a16:creationId xmlns:a16="http://schemas.microsoft.com/office/drawing/2014/main" id="{F33B8817-04B3-4C47-8623-3E49B2E3C46F}"/>
                </a:ext>
              </a:extLst>
            </p:cNvPr>
            <p:cNvPicPr>
              <a:picLocks noChangeAspect="1"/>
            </p:cNvPicPr>
            <p:nvPr/>
          </p:nvPicPr>
          <p:blipFill rotWithShape="1">
            <a:blip r:embed="rId5"/>
            <a:srcRect l="51301" t="9298" r="36738" b="75940"/>
            <a:stretch/>
          </p:blipFill>
          <p:spPr>
            <a:xfrm>
              <a:off x="801546" y="4528404"/>
              <a:ext cx="574311" cy="567079"/>
            </a:xfrm>
            <a:prstGeom prst="rect">
              <a:avLst/>
            </a:prstGeom>
          </p:spPr>
        </p:pic>
        <p:pic>
          <p:nvPicPr>
            <p:cNvPr id="9" name="Picture 8">
              <a:extLst>
                <a:ext uri="{FF2B5EF4-FFF2-40B4-BE49-F238E27FC236}">
                  <a16:creationId xmlns:a16="http://schemas.microsoft.com/office/drawing/2014/main" id="{F826E3DD-CF72-4FA2-9820-D120324E3C47}"/>
                </a:ext>
              </a:extLst>
            </p:cNvPr>
            <p:cNvPicPr>
              <a:picLocks noChangeAspect="1"/>
            </p:cNvPicPr>
            <p:nvPr/>
          </p:nvPicPr>
          <p:blipFill rotWithShape="1">
            <a:blip r:embed="rId4"/>
            <a:srcRect l="75573" t="9039" r="12040" b="76018"/>
            <a:stretch/>
          </p:blipFill>
          <p:spPr>
            <a:xfrm>
              <a:off x="1385377" y="4518727"/>
              <a:ext cx="593228" cy="572524"/>
            </a:xfrm>
            <a:prstGeom prst="rect">
              <a:avLst/>
            </a:prstGeom>
          </p:spPr>
        </p:pic>
        <p:pic>
          <p:nvPicPr>
            <p:cNvPr id="10" name="Picture 9">
              <a:extLst>
                <a:ext uri="{FF2B5EF4-FFF2-40B4-BE49-F238E27FC236}">
                  <a16:creationId xmlns:a16="http://schemas.microsoft.com/office/drawing/2014/main" id="{0EABCFDD-B9C1-4D1A-973A-D90D567DE4DB}"/>
                </a:ext>
              </a:extLst>
            </p:cNvPr>
            <p:cNvPicPr>
              <a:picLocks noChangeAspect="1"/>
            </p:cNvPicPr>
            <p:nvPr/>
          </p:nvPicPr>
          <p:blipFill rotWithShape="1">
            <a:blip r:embed="rId5"/>
            <a:srcRect l="50920" t="40569" r="36699" b="44828"/>
            <a:stretch/>
          </p:blipFill>
          <p:spPr>
            <a:xfrm>
              <a:off x="1969206" y="4518728"/>
              <a:ext cx="601249" cy="575788"/>
            </a:xfrm>
            <a:prstGeom prst="rect">
              <a:avLst/>
            </a:prstGeom>
          </p:spPr>
        </p:pic>
        <p:pic>
          <p:nvPicPr>
            <p:cNvPr id="11" name="Picture 10">
              <a:extLst>
                <a:ext uri="{FF2B5EF4-FFF2-40B4-BE49-F238E27FC236}">
                  <a16:creationId xmlns:a16="http://schemas.microsoft.com/office/drawing/2014/main" id="{A6BCDE87-113B-4B4B-9449-2A1877B240C7}"/>
                </a:ext>
              </a:extLst>
            </p:cNvPr>
            <p:cNvPicPr>
              <a:picLocks noChangeAspect="1"/>
            </p:cNvPicPr>
            <p:nvPr/>
          </p:nvPicPr>
          <p:blipFill rotWithShape="1">
            <a:blip r:embed="rId5"/>
            <a:srcRect l="63682" t="40411" r="24635" b="44986"/>
            <a:stretch/>
          </p:blipFill>
          <p:spPr>
            <a:xfrm>
              <a:off x="217996" y="5101492"/>
              <a:ext cx="567334" cy="567333"/>
            </a:xfrm>
            <a:prstGeom prst="rect">
              <a:avLst/>
            </a:prstGeom>
          </p:spPr>
        </p:pic>
        <p:pic>
          <p:nvPicPr>
            <p:cNvPr id="12" name="Picture 11">
              <a:extLst>
                <a:ext uri="{FF2B5EF4-FFF2-40B4-BE49-F238E27FC236}">
                  <a16:creationId xmlns:a16="http://schemas.microsoft.com/office/drawing/2014/main" id="{75FC49FD-1B04-4CD0-BDE4-21F132CFA1BD}"/>
                </a:ext>
              </a:extLst>
            </p:cNvPr>
            <p:cNvPicPr>
              <a:picLocks noChangeAspect="1"/>
            </p:cNvPicPr>
            <p:nvPr/>
          </p:nvPicPr>
          <p:blipFill rotWithShape="1">
            <a:blip r:embed="rId4"/>
            <a:srcRect l="63429" t="54366" r="24635" b="31349"/>
            <a:stretch/>
          </p:blipFill>
          <p:spPr>
            <a:xfrm>
              <a:off x="217996" y="5696731"/>
              <a:ext cx="574311" cy="549872"/>
            </a:xfrm>
            <a:prstGeom prst="rect">
              <a:avLst/>
            </a:prstGeom>
          </p:spPr>
        </p:pic>
        <p:pic>
          <p:nvPicPr>
            <p:cNvPr id="13" name="Picture 12">
              <a:extLst>
                <a:ext uri="{FF2B5EF4-FFF2-40B4-BE49-F238E27FC236}">
                  <a16:creationId xmlns:a16="http://schemas.microsoft.com/office/drawing/2014/main" id="{67990C84-3DC6-4D5B-BA9C-B188C8C496CA}"/>
                </a:ext>
              </a:extLst>
            </p:cNvPr>
            <p:cNvPicPr>
              <a:picLocks noChangeAspect="1"/>
            </p:cNvPicPr>
            <p:nvPr/>
          </p:nvPicPr>
          <p:blipFill rotWithShape="1">
            <a:blip r:embed="rId5"/>
            <a:srcRect l="63449" t="9140" r="24487" b="76415"/>
            <a:stretch/>
          </p:blipFill>
          <p:spPr>
            <a:xfrm>
              <a:off x="801680" y="5101491"/>
              <a:ext cx="574042" cy="567333"/>
            </a:xfrm>
            <a:prstGeom prst="rect">
              <a:avLst/>
            </a:prstGeom>
          </p:spPr>
        </p:pic>
        <p:pic>
          <p:nvPicPr>
            <p:cNvPr id="14" name="Picture 13">
              <a:extLst>
                <a:ext uri="{FF2B5EF4-FFF2-40B4-BE49-F238E27FC236}">
                  <a16:creationId xmlns:a16="http://schemas.microsoft.com/office/drawing/2014/main" id="{80C09578-EEB1-407D-9B5C-2AB32D94B51D}"/>
                </a:ext>
              </a:extLst>
            </p:cNvPr>
            <p:cNvPicPr>
              <a:picLocks noChangeAspect="1"/>
            </p:cNvPicPr>
            <p:nvPr/>
          </p:nvPicPr>
          <p:blipFill rotWithShape="1">
            <a:blip r:embed="rId5"/>
            <a:srcRect l="75491" t="40410" r="12041" b="44828"/>
            <a:stretch/>
          </p:blipFill>
          <p:spPr>
            <a:xfrm>
              <a:off x="1376649" y="5101746"/>
              <a:ext cx="610684" cy="567079"/>
            </a:xfrm>
            <a:prstGeom prst="rect">
              <a:avLst/>
            </a:prstGeom>
          </p:spPr>
        </p:pic>
        <p:pic>
          <p:nvPicPr>
            <p:cNvPr id="15" name="Picture 14">
              <a:extLst>
                <a:ext uri="{FF2B5EF4-FFF2-40B4-BE49-F238E27FC236}">
                  <a16:creationId xmlns:a16="http://schemas.microsoft.com/office/drawing/2014/main" id="{F378D07D-F38F-4759-A08E-5C4F724815CF}"/>
                </a:ext>
              </a:extLst>
            </p:cNvPr>
            <p:cNvPicPr>
              <a:picLocks noChangeAspect="1"/>
            </p:cNvPicPr>
            <p:nvPr/>
          </p:nvPicPr>
          <p:blipFill rotWithShape="1">
            <a:blip r:embed="rId5"/>
            <a:srcRect l="75619" t="24378" r="12317" b="59907"/>
            <a:stretch/>
          </p:blipFill>
          <p:spPr>
            <a:xfrm>
              <a:off x="789537" y="5706407"/>
              <a:ext cx="594894" cy="545797"/>
            </a:xfrm>
            <a:prstGeom prst="rect">
              <a:avLst/>
            </a:prstGeom>
          </p:spPr>
        </p:pic>
        <p:pic>
          <p:nvPicPr>
            <p:cNvPr id="16" name="Picture 15">
              <a:extLst>
                <a:ext uri="{FF2B5EF4-FFF2-40B4-BE49-F238E27FC236}">
                  <a16:creationId xmlns:a16="http://schemas.microsoft.com/office/drawing/2014/main" id="{9538068E-528B-4A9A-8973-77BE0C9BE020}"/>
                </a:ext>
              </a:extLst>
            </p:cNvPr>
            <p:cNvPicPr>
              <a:picLocks noChangeAspect="1"/>
            </p:cNvPicPr>
            <p:nvPr/>
          </p:nvPicPr>
          <p:blipFill rotWithShape="1">
            <a:blip r:embed="rId4"/>
            <a:srcRect l="51365" t="39445" r="36952" b="46111"/>
            <a:stretch/>
          </p:blipFill>
          <p:spPr>
            <a:xfrm>
              <a:off x="1987333" y="5110201"/>
              <a:ext cx="558330" cy="552262"/>
            </a:xfrm>
            <a:prstGeom prst="rect">
              <a:avLst/>
            </a:prstGeom>
          </p:spPr>
        </p:pic>
        <p:pic>
          <p:nvPicPr>
            <p:cNvPr id="17" name="Picture 16">
              <a:extLst>
                <a:ext uri="{FF2B5EF4-FFF2-40B4-BE49-F238E27FC236}">
                  <a16:creationId xmlns:a16="http://schemas.microsoft.com/office/drawing/2014/main" id="{C3C1A7EF-584F-44E6-880C-5F36B25DE3D5}"/>
                </a:ext>
              </a:extLst>
            </p:cNvPr>
            <p:cNvPicPr>
              <a:picLocks noChangeAspect="1"/>
            </p:cNvPicPr>
            <p:nvPr/>
          </p:nvPicPr>
          <p:blipFill rotWithShape="1">
            <a:blip r:embed="rId5"/>
            <a:srcRect l="51364" t="24220" r="36699" b="60224"/>
            <a:stretch/>
          </p:blipFill>
          <p:spPr>
            <a:xfrm>
              <a:off x="1402403" y="5676206"/>
              <a:ext cx="566803" cy="575999"/>
            </a:xfrm>
            <a:prstGeom prst="rect">
              <a:avLst/>
            </a:prstGeom>
          </p:spPr>
        </p:pic>
        <p:pic>
          <p:nvPicPr>
            <p:cNvPr id="18" name="Picture 17">
              <a:extLst>
                <a:ext uri="{FF2B5EF4-FFF2-40B4-BE49-F238E27FC236}">
                  <a16:creationId xmlns:a16="http://schemas.microsoft.com/office/drawing/2014/main" id="{3AA5B252-9532-4D04-80A5-BC3E44DE2CED}"/>
                </a:ext>
              </a:extLst>
            </p:cNvPr>
            <p:cNvPicPr>
              <a:picLocks noChangeAspect="1"/>
            </p:cNvPicPr>
            <p:nvPr/>
          </p:nvPicPr>
          <p:blipFill rotWithShape="1">
            <a:blip r:embed="rId5"/>
            <a:srcRect l="75809" t="9219" r="12381" b="76495"/>
            <a:stretch/>
          </p:blipFill>
          <p:spPr>
            <a:xfrm>
              <a:off x="1978605" y="5684511"/>
              <a:ext cx="580828" cy="562092"/>
            </a:xfrm>
            <a:prstGeom prst="rect">
              <a:avLst/>
            </a:prstGeom>
          </p:spPr>
        </p:pic>
      </p:grpSp>
      <p:sp>
        <p:nvSpPr>
          <p:cNvPr id="20" name="TextBox 19">
            <a:extLst>
              <a:ext uri="{FF2B5EF4-FFF2-40B4-BE49-F238E27FC236}">
                <a16:creationId xmlns:a16="http://schemas.microsoft.com/office/drawing/2014/main" id="{5B838EF5-DAAD-4D76-981B-6DB13E109CB2}"/>
              </a:ext>
            </a:extLst>
          </p:cNvPr>
          <p:cNvSpPr txBox="1"/>
          <p:nvPr/>
        </p:nvSpPr>
        <p:spPr>
          <a:xfrm>
            <a:off x="140291" y="9364928"/>
            <a:ext cx="6405663" cy="523220"/>
          </a:xfrm>
          <a:prstGeom prst="rect">
            <a:avLst/>
          </a:prstGeom>
          <a:noFill/>
        </p:spPr>
        <p:txBody>
          <a:bodyPr wrap="square" rtlCol="0">
            <a:spAutoFit/>
          </a:bodyPr>
          <a:lstStyle/>
          <a:p>
            <a:pPr algn="ctr"/>
            <a:r>
              <a:rPr lang="en-US" sz="1400" i="1" dirty="0"/>
              <a:t>It is important that you make it clear you are not annoyed or cross with the young person, you are just trying to help.</a:t>
            </a:r>
            <a:endParaRPr lang="en-GB" sz="1400" i="1" dirty="0"/>
          </a:p>
        </p:txBody>
      </p:sp>
      <p:sp>
        <p:nvSpPr>
          <p:cNvPr id="21" name="Slide Number Placeholder 7">
            <a:extLst>
              <a:ext uri="{FF2B5EF4-FFF2-40B4-BE49-F238E27FC236}">
                <a16:creationId xmlns:a16="http://schemas.microsoft.com/office/drawing/2014/main" id="{3E819F83-36DA-4C24-BEAE-C52BA0ECCAAE}"/>
              </a:ext>
            </a:extLst>
          </p:cNvPr>
          <p:cNvSpPr txBox="1">
            <a:spLocks/>
          </p:cNvSpPr>
          <p:nvPr/>
        </p:nvSpPr>
        <p:spPr>
          <a:xfrm>
            <a:off x="6204524" y="827569"/>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21</a:t>
            </a:fld>
            <a:endParaRPr lang="en-GB" dirty="0">
              <a:solidFill>
                <a:schemeClr val="tx1"/>
              </a:solidFill>
            </a:endParaRPr>
          </a:p>
        </p:txBody>
      </p:sp>
      <p:sp>
        <p:nvSpPr>
          <p:cNvPr id="22" name="Oval 21">
            <a:extLst>
              <a:ext uri="{FF2B5EF4-FFF2-40B4-BE49-F238E27FC236}">
                <a16:creationId xmlns:a16="http://schemas.microsoft.com/office/drawing/2014/main" id="{7A010A13-1C10-4E18-A7BA-BED7BCF83D93}"/>
              </a:ext>
            </a:extLst>
          </p:cNvPr>
          <p:cNvSpPr/>
          <p:nvPr/>
        </p:nvSpPr>
        <p:spPr>
          <a:xfrm>
            <a:off x="6262584" y="908323"/>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ooter Placeholder 5">
            <a:extLst>
              <a:ext uri="{FF2B5EF4-FFF2-40B4-BE49-F238E27FC236}">
                <a16:creationId xmlns:a16="http://schemas.microsoft.com/office/drawing/2014/main" id="{CEE3AB5A-0ABB-4955-92D3-ABF10D1FD81D}"/>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24" name="TextBox 23">
            <a:extLst>
              <a:ext uri="{FF2B5EF4-FFF2-40B4-BE49-F238E27FC236}">
                <a16:creationId xmlns:a16="http://schemas.microsoft.com/office/drawing/2014/main" id="{8455C33D-CC71-488E-A702-CB916CC0A366}"/>
              </a:ext>
            </a:extLst>
          </p:cNvPr>
          <p:cNvSpPr txBox="1"/>
          <p:nvPr/>
        </p:nvSpPr>
        <p:spPr>
          <a:xfrm>
            <a:off x="1309602" y="4788957"/>
            <a:ext cx="5373748" cy="1384995"/>
          </a:xfrm>
          <a:prstGeom prst="rect">
            <a:avLst/>
          </a:prstGeom>
          <a:noFill/>
        </p:spPr>
        <p:txBody>
          <a:bodyPr wrap="square" rtlCol="0">
            <a:spAutoFit/>
          </a:bodyPr>
          <a:lstStyle/>
          <a:p>
            <a:r>
              <a:rPr lang="en-GB" sz="1400" b="1" dirty="0"/>
              <a:t>Be Positive, Encouraging, Patient, and Understanding.</a:t>
            </a:r>
          </a:p>
          <a:p>
            <a:r>
              <a:rPr lang="en-GB" sz="1400" dirty="0"/>
              <a:t>Evidence of your support, encouragement, and understanding will help your child to relax and eventually move forward in their journey to overcoming enuresis. Your support and understanding is </a:t>
            </a:r>
            <a:r>
              <a:rPr lang="en-GB" sz="1400" u="sng" dirty="0"/>
              <a:t>VITAL</a:t>
            </a:r>
            <a:r>
              <a:rPr lang="en-GB" sz="1400" dirty="0"/>
              <a:t> – they can do it if you think they can. It is important to understand bedwetting is a medical condition, and is not the young persons fault.</a:t>
            </a:r>
          </a:p>
        </p:txBody>
      </p:sp>
      <p:pic>
        <p:nvPicPr>
          <p:cNvPr id="25" name="Picture 4" descr="C:\Users\Maria.Langdrige\AppData\Local\Microsoft\Windows\Temporary Internet Files\Content.IE5\URZJFUDR\yckegkbMi[1].jpg">
            <a:extLst>
              <a:ext uri="{FF2B5EF4-FFF2-40B4-BE49-F238E27FC236}">
                <a16:creationId xmlns:a16="http://schemas.microsoft.com/office/drawing/2014/main" id="{9EB5F31E-F2D9-47F6-B86A-BC0620D6FB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044" y="4856000"/>
            <a:ext cx="921909" cy="8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7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CA64BC-6D46-48EA-AC79-DB02B5FD9936}"/>
              </a:ext>
            </a:extLst>
          </p:cNvPr>
          <p:cNvSpPr/>
          <p:nvPr/>
        </p:nvSpPr>
        <p:spPr>
          <a:xfrm>
            <a:off x="2606658" y="933325"/>
            <a:ext cx="1604927" cy="646331"/>
          </a:xfrm>
          <a:prstGeom prst="rect">
            <a:avLst/>
          </a:prstGeom>
        </p:spPr>
        <p:txBody>
          <a:bodyPr wrap="none">
            <a:spAutoFit/>
          </a:bodyPr>
          <a:lstStyle/>
          <a:p>
            <a:pPr algn="ctr"/>
            <a:r>
              <a:rPr lang="en-GB" u="sng" dirty="0"/>
              <a:t>Online Support</a:t>
            </a:r>
          </a:p>
          <a:p>
            <a:pPr algn="ctr"/>
            <a:endParaRPr lang="en-GB" b="1" u="sng" dirty="0"/>
          </a:p>
        </p:txBody>
      </p:sp>
      <p:sp>
        <p:nvSpPr>
          <p:cNvPr id="4" name="Rectangle 3">
            <a:extLst>
              <a:ext uri="{FF2B5EF4-FFF2-40B4-BE49-F238E27FC236}">
                <a16:creationId xmlns:a16="http://schemas.microsoft.com/office/drawing/2014/main" id="{134570F7-C080-4794-88D9-44E66D360830}"/>
              </a:ext>
            </a:extLst>
          </p:cNvPr>
          <p:cNvSpPr/>
          <p:nvPr/>
        </p:nvSpPr>
        <p:spPr>
          <a:xfrm>
            <a:off x="331076" y="1392926"/>
            <a:ext cx="6132785" cy="2031325"/>
          </a:xfrm>
          <a:prstGeom prst="rect">
            <a:avLst/>
          </a:prstGeom>
          <a:solidFill>
            <a:srgbClr val="FFCCFF">
              <a:alpha val="28000"/>
            </a:srgbClr>
          </a:solidFill>
        </p:spPr>
        <p:txBody>
          <a:bodyPr wrap="square">
            <a:spAutoFit/>
          </a:bodyPr>
          <a:lstStyle/>
          <a:p>
            <a:r>
              <a:rPr lang="en-GB" sz="1400" b="1" dirty="0"/>
              <a:t>Apps: </a:t>
            </a:r>
          </a:p>
          <a:p>
            <a:endParaRPr lang="en-GB" sz="1400" b="1" dirty="0"/>
          </a:p>
          <a:p>
            <a:r>
              <a:rPr lang="en-GB" sz="1400" dirty="0"/>
              <a:t>Mindfulness and Sleep:</a:t>
            </a:r>
            <a:r>
              <a:rPr lang="en-US" sz="1400" u="sng" dirty="0">
                <a:hlinkClick r:id="rId3"/>
              </a:rPr>
              <a:t>https://www.smilingmind.com.au/</a:t>
            </a:r>
            <a:endParaRPr lang="en-US" sz="1400" u="sng" dirty="0"/>
          </a:p>
          <a:p>
            <a:endParaRPr lang="en-GB" sz="1400" dirty="0"/>
          </a:p>
          <a:p>
            <a:r>
              <a:rPr lang="en-GB" sz="1400" dirty="0"/>
              <a:t>Meditation and Sleep:</a:t>
            </a:r>
            <a:r>
              <a:rPr lang="en-US" sz="1400" u="sng" dirty="0">
                <a:hlinkClick r:id="rId4"/>
              </a:rPr>
              <a:t>https://www.calm.com/</a:t>
            </a:r>
            <a:endParaRPr lang="en-US" sz="1400" u="sng" dirty="0"/>
          </a:p>
          <a:p>
            <a:endParaRPr lang="en-GB" sz="1400" dirty="0"/>
          </a:p>
          <a:p>
            <a:r>
              <a:rPr lang="en-GB" sz="1400" dirty="0"/>
              <a:t>Meditation: </a:t>
            </a:r>
            <a:r>
              <a:rPr lang="en-US" sz="1400" u="sng" dirty="0">
                <a:hlinkClick r:id="rId5"/>
              </a:rPr>
              <a:t>https://www.headspace.com/kids</a:t>
            </a:r>
            <a:endParaRPr lang="en-US" sz="1400" u="sng" dirty="0"/>
          </a:p>
          <a:p>
            <a:endParaRPr lang="en-GB" sz="1400" dirty="0"/>
          </a:p>
          <a:p>
            <a:r>
              <a:rPr lang="en-GB" sz="1400" dirty="0"/>
              <a:t>Progressive Muscle Relaxation: </a:t>
            </a:r>
            <a:r>
              <a:rPr lang="en-US" sz="1400" u="sng" dirty="0">
                <a:hlinkClick r:id="rId6"/>
              </a:rPr>
              <a:t>https://www.thinkpacifica.com/</a:t>
            </a:r>
            <a:r>
              <a:rPr lang="en-US" sz="1400" u="sng" dirty="0"/>
              <a:t> </a:t>
            </a:r>
          </a:p>
        </p:txBody>
      </p:sp>
      <p:sp>
        <p:nvSpPr>
          <p:cNvPr id="5" name="Rectangle 4">
            <a:extLst>
              <a:ext uri="{FF2B5EF4-FFF2-40B4-BE49-F238E27FC236}">
                <a16:creationId xmlns:a16="http://schemas.microsoft.com/office/drawing/2014/main" id="{D1813AE9-9BF2-4666-9FA9-36D6D6B586D4}"/>
              </a:ext>
            </a:extLst>
          </p:cNvPr>
          <p:cNvSpPr/>
          <p:nvPr/>
        </p:nvSpPr>
        <p:spPr>
          <a:xfrm>
            <a:off x="331075" y="3544881"/>
            <a:ext cx="6132786" cy="6986528"/>
          </a:xfrm>
          <a:prstGeom prst="rect">
            <a:avLst/>
          </a:prstGeom>
          <a:solidFill>
            <a:srgbClr val="D1F6FB">
              <a:alpha val="12000"/>
            </a:srgbClr>
          </a:solidFill>
        </p:spPr>
        <p:txBody>
          <a:bodyPr wrap="square">
            <a:spAutoFit/>
          </a:bodyPr>
          <a:lstStyle/>
          <a:p>
            <a:r>
              <a:rPr lang="en-GB" sz="1400" b="1" dirty="0"/>
              <a:t>Websites:</a:t>
            </a:r>
          </a:p>
          <a:p>
            <a:pPr lvl="0"/>
            <a:endParaRPr lang="en-GB" sz="1400" dirty="0"/>
          </a:p>
          <a:p>
            <a:pPr lvl="0"/>
            <a:r>
              <a:rPr lang="en-GB" sz="1400" dirty="0"/>
              <a:t>ERIC, the Bladder and Bowel Charity website: </a:t>
            </a:r>
          </a:p>
          <a:p>
            <a:pPr lvl="0"/>
            <a:r>
              <a:rPr lang="en-GB" sz="1400" u="sng" dirty="0">
                <a:solidFill>
                  <a:srgbClr val="0070C0"/>
                </a:solidFill>
                <a:hlinkClick r:id="rId7"/>
              </a:rPr>
              <a:t>https://www.eric.org.uk/</a:t>
            </a:r>
            <a:endParaRPr lang="en-GB" sz="1400" u="sng" dirty="0">
              <a:solidFill>
                <a:srgbClr val="0070C0"/>
              </a:solidFill>
            </a:endParaRPr>
          </a:p>
          <a:p>
            <a:pPr lvl="0"/>
            <a:r>
              <a:rPr lang="en-GB" sz="1400" i="1" dirty="0"/>
              <a:t>There is a free downloadable Guide to Children’s Toileting Problems. ERIC have also created Poo and Wee characters and a range of videos for children and parents.</a:t>
            </a:r>
            <a:endParaRPr lang="en-GB" sz="1400" dirty="0"/>
          </a:p>
          <a:p>
            <a:pPr lvl="0"/>
            <a:endParaRPr lang="en-GB" sz="1400" dirty="0"/>
          </a:p>
          <a:p>
            <a:pPr lvl="0"/>
            <a:r>
              <a:rPr lang="en-GB" sz="1400" dirty="0"/>
              <a:t>Bladder and Bowel UK website : </a:t>
            </a:r>
            <a:r>
              <a:rPr lang="en-GB" sz="1400" dirty="0">
                <a:hlinkClick r:id="rId8"/>
              </a:rPr>
              <a:t>https://www.bbuk.org.uk/children-young-people/</a:t>
            </a:r>
            <a:endParaRPr lang="en-GB" sz="1400" dirty="0"/>
          </a:p>
          <a:p>
            <a:pPr lvl="0"/>
            <a:endParaRPr lang="en-GB" sz="1400" dirty="0"/>
          </a:p>
          <a:p>
            <a:pPr lvl="0"/>
            <a:r>
              <a:rPr lang="en-GB" sz="1400" dirty="0"/>
              <a:t>National Institute for Health and Care Excellence (NICE) Guidelines: </a:t>
            </a:r>
            <a:r>
              <a:rPr lang="en-GB" sz="1400" dirty="0">
                <a:hlinkClick r:id="rId9" tooltip="Nice guidelines: Bedwetting in under 19s"/>
              </a:rPr>
              <a:t>www.nice.org.uk/guidance/CG111</a:t>
            </a:r>
            <a:r>
              <a:rPr lang="en-GB" sz="1400" dirty="0"/>
              <a:t> </a:t>
            </a:r>
          </a:p>
          <a:p>
            <a:pPr lvl="0"/>
            <a:endParaRPr lang="en-GB" sz="1400" dirty="0"/>
          </a:p>
          <a:p>
            <a:pPr lvl="0"/>
            <a:r>
              <a:rPr lang="en-GB" sz="1400" b="1" dirty="0"/>
              <a:t>Books:</a:t>
            </a:r>
          </a:p>
          <a:p>
            <a:r>
              <a:rPr lang="en-US" sz="1400" dirty="0"/>
              <a:t>Bedwetting In Children and Young People: A Simple Guide For Parents – Dr C </a:t>
            </a:r>
            <a:r>
              <a:rPr lang="en-US" sz="1400" dirty="0" err="1"/>
              <a:t>Yemula</a:t>
            </a:r>
            <a:r>
              <a:rPr lang="en-US" sz="1400" dirty="0"/>
              <a:t> </a:t>
            </a:r>
            <a:endParaRPr lang="en-GB" sz="1400" dirty="0"/>
          </a:p>
          <a:p>
            <a:endParaRPr lang="en-GB" sz="1400" dirty="0"/>
          </a:p>
          <a:p>
            <a:pPr lvl="0"/>
            <a:r>
              <a:rPr lang="en-GB" sz="1400" b="1" dirty="0"/>
              <a:t>General resources:</a:t>
            </a:r>
          </a:p>
          <a:p>
            <a:endParaRPr lang="en-GB" sz="1400" dirty="0"/>
          </a:p>
          <a:p>
            <a:r>
              <a:rPr lang="en-GB" sz="1400" dirty="0"/>
              <a:t>Free Online Counselling for Young People: </a:t>
            </a:r>
            <a:r>
              <a:rPr lang="en-GB" sz="1400" u="sng" dirty="0">
                <a:hlinkClick r:id="rId10"/>
              </a:rPr>
              <a:t>https://www.kooth.com/</a:t>
            </a:r>
            <a:r>
              <a:rPr lang="en-GB" sz="1400" u="sng" dirty="0"/>
              <a:t> </a:t>
            </a:r>
          </a:p>
          <a:p>
            <a:endParaRPr lang="en-GB" sz="1400" dirty="0"/>
          </a:p>
          <a:p>
            <a:r>
              <a:rPr lang="en-GB" sz="1400" dirty="0"/>
              <a:t>Stress and Anxiety: </a:t>
            </a:r>
            <a:r>
              <a:rPr lang="en-GB" sz="1400" u="sng" dirty="0">
                <a:hlinkClick r:id="rId11"/>
              </a:rPr>
              <a:t>https://www.moodcafe.co.uk/for-children-and-young-people/feeling-worried,-frightened,-stressed-or-anxious.aspx</a:t>
            </a:r>
            <a:endParaRPr lang="en-GB" sz="1400" u="sng" dirty="0"/>
          </a:p>
          <a:p>
            <a:pPr lvl="0"/>
            <a:endParaRPr lang="en-GB" sz="1400" dirty="0"/>
          </a:p>
          <a:p>
            <a:pPr lvl="0"/>
            <a:r>
              <a:rPr lang="en-GB" sz="1400" dirty="0"/>
              <a:t>Relaxation Techniques: </a:t>
            </a:r>
            <a:r>
              <a:rPr lang="en-GB" sz="1400" u="sng" dirty="0">
                <a:hlinkClick r:id="rId12"/>
              </a:rPr>
              <a:t>www.getselfhelp.co.uk/relax.htm</a:t>
            </a:r>
            <a:r>
              <a:rPr lang="en-GB" sz="1400" dirty="0"/>
              <a:t> </a:t>
            </a:r>
          </a:p>
          <a:p>
            <a:pPr lvl="0"/>
            <a:endParaRPr lang="en-GB" sz="1400" dirty="0"/>
          </a:p>
          <a:p>
            <a:pPr lvl="0"/>
            <a:r>
              <a:rPr lang="en-GB" sz="1400" dirty="0"/>
              <a:t>Relaxing Imagery: </a:t>
            </a:r>
            <a:r>
              <a:rPr lang="en-GB" sz="1400" u="sng" dirty="0">
                <a:hlinkClick r:id="rId13"/>
              </a:rPr>
              <a:t>www.getselfhelp.co.uk/imagery.htm</a:t>
            </a:r>
            <a:r>
              <a:rPr lang="en-GB" sz="1400" dirty="0"/>
              <a:t> </a:t>
            </a:r>
          </a:p>
          <a:p>
            <a:pPr lvl="0"/>
            <a:endParaRPr lang="en-GB" sz="1400" dirty="0"/>
          </a:p>
          <a:p>
            <a:pPr lvl="0"/>
            <a:r>
              <a:rPr lang="en-GB" sz="1400" dirty="0"/>
              <a:t>Thought Distancing: </a:t>
            </a:r>
            <a:r>
              <a:rPr lang="en-GB" sz="1400" u="sng" dirty="0">
                <a:hlinkClick r:id="rId14"/>
              </a:rPr>
              <a:t>www.getselfhelp.co.uk/cbtsetp6.htm</a:t>
            </a:r>
            <a:r>
              <a:rPr lang="en-GB" sz="1400" dirty="0"/>
              <a:t> </a:t>
            </a:r>
          </a:p>
          <a:p>
            <a:pPr lvl="0"/>
            <a:endParaRPr lang="en-GB" sz="1400" dirty="0"/>
          </a:p>
          <a:p>
            <a:pPr algn="ctr"/>
            <a:r>
              <a:rPr lang="en-GB" sz="1400" i="1" dirty="0"/>
              <a:t>When accessing online resources and communities, it is important that children and young adults are supervised, and are aware of online safety.</a:t>
            </a:r>
          </a:p>
        </p:txBody>
      </p:sp>
      <p:sp>
        <p:nvSpPr>
          <p:cNvPr id="9" name="Slide Number Placeholder 7">
            <a:extLst>
              <a:ext uri="{FF2B5EF4-FFF2-40B4-BE49-F238E27FC236}">
                <a16:creationId xmlns:a16="http://schemas.microsoft.com/office/drawing/2014/main" id="{23FA1EE9-8845-40CF-85A3-FA7EC889286E}"/>
              </a:ext>
            </a:extLst>
          </p:cNvPr>
          <p:cNvSpPr txBox="1">
            <a:spLocks/>
          </p:cNvSpPr>
          <p:nvPr/>
        </p:nvSpPr>
        <p:spPr>
          <a:xfrm>
            <a:off x="4211585" y="852571"/>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22</a:t>
            </a:fld>
            <a:endParaRPr lang="en-GB" dirty="0">
              <a:solidFill>
                <a:schemeClr val="tx1"/>
              </a:solidFill>
            </a:endParaRPr>
          </a:p>
        </p:txBody>
      </p:sp>
      <p:sp>
        <p:nvSpPr>
          <p:cNvPr id="10" name="Oval 9">
            <a:extLst>
              <a:ext uri="{FF2B5EF4-FFF2-40B4-BE49-F238E27FC236}">
                <a16:creationId xmlns:a16="http://schemas.microsoft.com/office/drawing/2014/main" id="{4C02B2A7-EF7C-49B2-9639-797FDB3ACBD6}"/>
              </a:ext>
            </a:extLst>
          </p:cNvPr>
          <p:cNvSpPr/>
          <p:nvPr/>
        </p:nvSpPr>
        <p:spPr>
          <a:xfrm>
            <a:off x="4255997" y="933325"/>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5">
            <a:extLst>
              <a:ext uri="{FF2B5EF4-FFF2-40B4-BE49-F238E27FC236}">
                <a16:creationId xmlns:a16="http://schemas.microsoft.com/office/drawing/2014/main" id="{0A27C60E-AE53-437C-9723-3AF3FB859266}"/>
              </a:ext>
            </a:extLst>
          </p:cNvPr>
          <p:cNvSpPr txBox="1">
            <a:spLocks/>
          </p:cNvSpPr>
          <p:nvPr/>
        </p:nvSpPr>
        <p:spPr>
          <a:xfrm>
            <a:off x="857251" y="10341948"/>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379480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E5F-E73C-4BA4-B546-29C03ADD89F1}"/>
              </a:ext>
            </a:extLst>
          </p:cNvPr>
          <p:cNvSpPr>
            <a:spLocks noGrp="1"/>
          </p:cNvSpPr>
          <p:nvPr>
            <p:ph type="title"/>
          </p:nvPr>
        </p:nvSpPr>
        <p:spPr>
          <a:xfrm>
            <a:off x="2093798" y="380915"/>
            <a:ext cx="3164341" cy="1567143"/>
          </a:xfrm>
        </p:spPr>
        <p:txBody>
          <a:bodyPr>
            <a:normAutofit/>
          </a:bodyPr>
          <a:lstStyle/>
          <a:p>
            <a:pPr algn="ctr"/>
            <a:r>
              <a:rPr lang="en-GB" sz="1800" u="sng" dirty="0"/>
              <a:t>Local Support</a:t>
            </a:r>
          </a:p>
        </p:txBody>
      </p:sp>
      <p:sp>
        <p:nvSpPr>
          <p:cNvPr id="4" name="Rectangle 3">
            <a:extLst>
              <a:ext uri="{FF2B5EF4-FFF2-40B4-BE49-F238E27FC236}">
                <a16:creationId xmlns:a16="http://schemas.microsoft.com/office/drawing/2014/main" id="{5A07E63E-951E-461F-8068-30F7F8CE5DE2}"/>
              </a:ext>
            </a:extLst>
          </p:cNvPr>
          <p:cNvSpPr/>
          <p:nvPr/>
        </p:nvSpPr>
        <p:spPr>
          <a:xfrm>
            <a:off x="536804" y="1799203"/>
            <a:ext cx="2968399" cy="3570208"/>
          </a:xfrm>
          <a:prstGeom prst="rect">
            <a:avLst/>
          </a:prstGeom>
          <a:solidFill>
            <a:srgbClr val="D1F6FB">
              <a:alpha val="22000"/>
            </a:srgbClr>
          </a:solidFill>
        </p:spPr>
        <p:txBody>
          <a:bodyPr wrap="square">
            <a:spAutoFit/>
          </a:bodyPr>
          <a:lstStyle/>
          <a:p>
            <a:r>
              <a:rPr lang="en-GB" sz="1400" b="1" dirty="0"/>
              <a:t>No5 </a:t>
            </a:r>
          </a:p>
          <a:p>
            <a:r>
              <a:rPr lang="en-GB" sz="1400" dirty="0"/>
              <a:t>101 Oxford Road,</a:t>
            </a:r>
            <a:br>
              <a:rPr lang="en-GB" sz="1400" dirty="0"/>
            </a:br>
            <a:r>
              <a:rPr lang="en-GB" sz="1400" dirty="0"/>
              <a:t>Reading, Berkshire,</a:t>
            </a:r>
          </a:p>
          <a:p>
            <a:r>
              <a:rPr lang="en-GB" sz="1400" dirty="0"/>
              <a:t>RG1 7UD</a:t>
            </a:r>
          </a:p>
          <a:p>
            <a:endParaRPr lang="en-GB" sz="1400" dirty="0"/>
          </a:p>
          <a:p>
            <a:r>
              <a:rPr lang="en-GB" sz="1400" dirty="0"/>
              <a:t>Counselling phone: 0118 901 5668</a:t>
            </a:r>
          </a:p>
          <a:p>
            <a:endParaRPr lang="en-GB" sz="1400" dirty="0"/>
          </a:p>
          <a:p>
            <a:r>
              <a:rPr lang="en-GB" sz="1400" dirty="0"/>
              <a:t>Admin phone: 0118 901 5649</a:t>
            </a:r>
          </a:p>
          <a:p>
            <a:endParaRPr lang="en-GB" sz="1400" dirty="0"/>
          </a:p>
          <a:p>
            <a:r>
              <a:rPr lang="en-GB" sz="1400" dirty="0"/>
              <a:t>Email: </a:t>
            </a:r>
            <a:r>
              <a:rPr lang="en-GB" sz="1400" dirty="0">
                <a:hlinkClick r:id="rId3"/>
              </a:rPr>
              <a:t>info@no5.org.uk</a:t>
            </a:r>
            <a:endParaRPr lang="en-GB" sz="1400" dirty="0"/>
          </a:p>
          <a:p>
            <a:endParaRPr lang="en-GB" sz="1400" dirty="0"/>
          </a:p>
          <a:p>
            <a:r>
              <a:rPr lang="en-GB" sz="1400" dirty="0"/>
              <a:t>Free, confidential counselling to support children and young people aged 10-25, living in the vicinity.</a:t>
            </a:r>
          </a:p>
          <a:p>
            <a:r>
              <a:rPr lang="en-GB" sz="1400" dirty="0">
                <a:hlinkClick r:id="rId4"/>
              </a:rPr>
              <a:t>https://no5.org.uk/</a:t>
            </a:r>
            <a:r>
              <a:rPr lang="en-GB" sz="1400" dirty="0"/>
              <a:t> </a:t>
            </a:r>
          </a:p>
          <a:p>
            <a:endParaRPr lang="en-GB" sz="1400" dirty="0"/>
          </a:p>
        </p:txBody>
      </p:sp>
      <p:sp>
        <p:nvSpPr>
          <p:cNvPr id="7" name="TextBox 6">
            <a:extLst>
              <a:ext uri="{FF2B5EF4-FFF2-40B4-BE49-F238E27FC236}">
                <a16:creationId xmlns:a16="http://schemas.microsoft.com/office/drawing/2014/main" id="{CF8ABD3C-C751-42FE-BEFF-E517AE607BC0}"/>
              </a:ext>
            </a:extLst>
          </p:cNvPr>
          <p:cNvSpPr txBox="1"/>
          <p:nvPr/>
        </p:nvSpPr>
        <p:spPr>
          <a:xfrm>
            <a:off x="3777572" y="1799203"/>
            <a:ext cx="2968399" cy="2677656"/>
          </a:xfrm>
          <a:prstGeom prst="rect">
            <a:avLst/>
          </a:prstGeom>
          <a:solidFill>
            <a:schemeClr val="accent2">
              <a:lumMod val="20000"/>
              <a:lumOff val="80000"/>
            </a:schemeClr>
          </a:solidFill>
        </p:spPr>
        <p:txBody>
          <a:bodyPr wrap="square" rtlCol="0">
            <a:spAutoFit/>
          </a:bodyPr>
          <a:lstStyle/>
          <a:p>
            <a:r>
              <a:rPr lang="en-GB" sz="1400" b="1" dirty="0"/>
              <a:t>Youth Enquiry Service (YES)</a:t>
            </a:r>
          </a:p>
          <a:p>
            <a:r>
              <a:rPr lang="en-GB" sz="1400" dirty="0"/>
              <a:t>52 </a:t>
            </a:r>
            <a:r>
              <a:rPr lang="en-GB" sz="1400" dirty="0" err="1"/>
              <a:t>Frogmoor</a:t>
            </a:r>
            <a:r>
              <a:rPr lang="en-GB" sz="1400" dirty="0"/>
              <a:t>, High Wycombe, HP13 5DG</a:t>
            </a:r>
          </a:p>
          <a:p>
            <a:endParaRPr lang="en-GB" sz="1400" dirty="0"/>
          </a:p>
          <a:p>
            <a:r>
              <a:rPr lang="en-GB" sz="1400" dirty="0"/>
              <a:t>Contact number: 01494 437373</a:t>
            </a:r>
          </a:p>
          <a:p>
            <a:r>
              <a:rPr lang="en-GB" sz="1400" dirty="0"/>
              <a:t>	</a:t>
            </a:r>
          </a:p>
          <a:p>
            <a:r>
              <a:rPr lang="en-GB" sz="1400" dirty="0"/>
              <a:t>Email: </a:t>
            </a:r>
            <a:r>
              <a:rPr lang="en-GB" sz="1400" dirty="0">
                <a:hlinkClick r:id="rId5"/>
              </a:rPr>
              <a:t>info@yeswycombe.org</a:t>
            </a:r>
            <a:endParaRPr lang="en-GB" sz="1400" dirty="0"/>
          </a:p>
          <a:p>
            <a:endParaRPr lang="en-GB" sz="1400" dirty="0"/>
          </a:p>
          <a:p>
            <a:r>
              <a:rPr lang="en-GB" sz="1400" dirty="0"/>
              <a:t>Free confidential counselling for young adults aged 13-25, living in the vicinity.</a:t>
            </a:r>
          </a:p>
          <a:p>
            <a:r>
              <a:rPr lang="en-GB" sz="1400" dirty="0">
                <a:hlinkClick r:id="rId6"/>
              </a:rPr>
              <a:t>https://www.yeswycombe.org/</a:t>
            </a:r>
            <a:r>
              <a:rPr lang="en-GB" sz="1400" dirty="0"/>
              <a:t> </a:t>
            </a:r>
          </a:p>
        </p:txBody>
      </p:sp>
      <p:sp>
        <p:nvSpPr>
          <p:cNvPr id="8" name="TextBox 7">
            <a:extLst>
              <a:ext uri="{FF2B5EF4-FFF2-40B4-BE49-F238E27FC236}">
                <a16:creationId xmlns:a16="http://schemas.microsoft.com/office/drawing/2014/main" id="{4A3D8076-8283-47DD-AF1D-E72D50CF1785}"/>
              </a:ext>
            </a:extLst>
          </p:cNvPr>
          <p:cNvSpPr txBox="1"/>
          <p:nvPr/>
        </p:nvSpPr>
        <p:spPr>
          <a:xfrm>
            <a:off x="536804" y="5503804"/>
            <a:ext cx="2985427" cy="3754874"/>
          </a:xfrm>
          <a:prstGeom prst="rect">
            <a:avLst/>
          </a:prstGeom>
          <a:solidFill>
            <a:srgbClr val="FBD1FC">
              <a:alpha val="10000"/>
            </a:srgbClr>
          </a:solidFill>
        </p:spPr>
        <p:txBody>
          <a:bodyPr wrap="square" rtlCol="0">
            <a:spAutoFit/>
          </a:bodyPr>
          <a:lstStyle/>
          <a:p>
            <a:r>
              <a:rPr lang="en-GB" sz="1400" b="1" dirty="0"/>
              <a:t>Number 22</a:t>
            </a:r>
          </a:p>
          <a:p>
            <a:endParaRPr lang="en-GB" sz="1400" dirty="0"/>
          </a:p>
          <a:p>
            <a:r>
              <a:rPr lang="en-GB" sz="1400" u="sng" dirty="0"/>
              <a:t>Where to go:</a:t>
            </a:r>
          </a:p>
          <a:p>
            <a:r>
              <a:rPr lang="en-GB" sz="1400" dirty="0"/>
              <a:t>27 Church St.</a:t>
            </a:r>
          </a:p>
          <a:p>
            <a:r>
              <a:rPr lang="en-GB" sz="1400" dirty="0"/>
              <a:t>Slough, Berkshire</a:t>
            </a:r>
          </a:p>
          <a:p>
            <a:r>
              <a:rPr lang="en-GB" sz="1400" dirty="0"/>
              <a:t>SL1 1PL</a:t>
            </a:r>
          </a:p>
          <a:p>
            <a:endParaRPr lang="en-GB" sz="1400" dirty="0"/>
          </a:p>
          <a:p>
            <a:r>
              <a:rPr lang="en-GB" sz="1400" u="sng" dirty="0"/>
              <a:t>Who to contact:</a:t>
            </a:r>
          </a:p>
          <a:p>
            <a:r>
              <a:rPr lang="en-GB" sz="1400" dirty="0"/>
              <a:t>Telephone (Youth Talk, Windsor): 01753 842444</a:t>
            </a:r>
          </a:p>
          <a:p>
            <a:endParaRPr lang="en-GB" sz="1400" dirty="0"/>
          </a:p>
          <a:p>
            <a:r>
              <a:rPr lang="en-GB" sz="1400" dirty="0"/>
              <a:t>Telephone (Number 22, Maidenhead): 01628 636661</a:t>
            </a:r>
          </a:p>
          <a:p>
            <a:endParaRPr lang="en-GB" sz="1400" dirty="0"/>
          </a:p>
          <a:p>
            <a:r>
              <a:rPr lang="en-GB" sz="1400" dirty="0"/>
              <a:t>Free and confidential counselling for 12-25 year olds, living in the vicinity.</a:t>
            </a:r>
          </a:p>
          <a:p>
            <a:r>
              <a:rPr lang="en-GB" sz="1400" dirty="0">
                <a:hlinkClick r:id="rId7"/>
              </a:rPr>
              <a:t>https://number22.org/</a:t>
            </a:r>
            <a:r>
              <a:rPr lang="en-GB" sz="1400" dirty="0"/>
              <a:t> </a:t>
            </a:r>
          </a:p>
        </p:txBody>
      </p:sp>
      <p:sp>
        <p:nvSpPr>
          <p:cNvPr id="10" name="TextBox 9">
            <a:extLst>
              <a:ext uri="{FF2B5EF4-FFF2-40B4-BE49-F238E27FC236}">
                <a16:creationId xmlns:a16="http://schemas.microsoft.com/office/drawing/2014/main" id="{5F0292D0-641D-4A4B-BC2B-C9DBC22A047F}"/>
              </a:ext>
            </a:extLst>
          </p:cNvPr>
          <p:cNvSpPr txBox="1"/>
          <p:nvPr/>
        </p:nvSpPr>
        <p:spPr>
          <a:xfrm>
            <a:off x="551701" y="9393071"/>
            <a:ext cx="2942501" cy="738664"/>
          </a:xfrm>
          <a:prstGeom prst="rect">
            <a:avLst/>
          </a:prstGeom>
          <a:solidFill>
            <a:srgbClr val="FFFF00">
              <a:alpha val="39000"/>
            </a:srgbClr>
          </a:solidFill>
        </p:spPr>
        <p:txBody>
          <a:bodyPr wrap="square" rtlCol="0">
            <a:spAutoFit/>
          </a:bodyPr>
          <a:lstStyle/>
          <a:p>
            <a:r>
              <a:rPr lang="en-GB" sz="1400" dirty="0"/>
              <a:t>Your GP is available to talk to you about any mental health worries, or concerns about toileting.</a:t>
            </a:r>
          </a:p>
        </p:txBody>
      </p:sp>
      <p:sp>
        <p:nvSpPr>
          <p:cNvPr id="11" name="Slide Number Placeholder 7">
            <a:extLst>
              <a:ext uri="{FF2B5EF4-FFF2-40B4-BE49-F238E27FC236}">
                <a16:creationId xmlns:a16="http://schemas.microsoft.com/office/drawing/2014/main" id="{23FA1EE9-8845-40CF-85A3-FA7EC889286E}"/>
              </a:ext>
            </a:extLst>
          </p:cNvPr>
          <p:cNvSpPr txBox="1">
            <a:spLocks/>
          </p:cNvSpPr>
          <p:nvPr/>
        </p:nvSpPr>
        <p:spPr>
          <a:xfrm>
            <a:off x="3467042" y="1283536"/>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23</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494202" y="1364290"/>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77572" y="7558286"/>
            <a:ext cx="2968398" cy="3108543"/>
          </a:xfrm>
          <a:prstGeom prst="rect">
            <a:avLst/>
          </a:prstGeom>
          <a:solidFill>
            <a:srgbClr val="FEDADB">
              <a:alpha val="21961"/>
            </a:srgbClr>
          </a:solidFill>
        </p:spPr>
        <p:txBody>
          <a:bodyPr wrap="square" rtlCol="0">
            <a:spAutoFit/>
          </a:bodyPr>
          <a:lstStyle/>
          <a:p>
            <a:r>
              <a:rPr lang="en-GB" sz="1400" b="1" dirty="0"/>
              <a:t>Youth Concern</a:t>
            </a:r>
          </a:p>
          <a:p>
            <a:r>
              <a:rPr lang="en-GB" sz="1400" dirty="0"/>
              <a:t>The Uptown Coffee Bar, </a:t>
            </a:r>
            <a:r>
              <a:rPr lang="en-GB" sz="1400" dirty="0" err="1"/>
              <a:t>Whitehill</a:t>
            </a:r>
            <a:r>
              <a:rPr lang="en-GB" sz="1400" dirty="0"/>
              <a:t> Lane, Aylesbury, Buckinghamshire, HP19 8FL.</a:t>
            </a:r>
          </a:p>
          <a:p>
            <a:endParaRPr lang="en-GB" sz="1400" dirty="0"/>
          </a:p>
          <a:p>
            <a:r>
              <a:rPr lang="en-GB" sz="1400" dirty="0"/>
              <a:t>Contact number: 01296 431183</a:t>
            </a:r>
          </a:p>
          <a:p>
            <a:endParaRPr lang="en-GB" sz="1400" dirty="0"/>
          </a:p>
          <a:p>
            <a:r>
              <a:rPr lang="en-GB" sz="1400" dirty="0"/>
              <a:t>Email: </a:t>
            </a:r>
            <a:r>
              <a:rPr lang="en-GB" sz="1400" dirty="0">
                <a:hlinkClick r:id="rId8"/>
              </a:rPr>
              <a:t>http://youthconcern.org.uk/</a:t>
            </a:r>
            <a:r>
              <a:rPr lang="en-GB" sz="1400" dirty="0"/>
              <a:t> </a:t>
            </a:r>
          </a:p>
          <a:p>
            <a:endParaRPr lang="en-GB" sz="1400" dirty="0"/>
          </a:p>
          <a:p>
            <a:r>
              <a:rPr lang="en-GB" sz="1400" dirty="0"/>
              <a:t>Free and confidential counselling for young people aged 13-25 living in Aylesbury Vale, Buckinghamshire.</a:t>
            </a:r>
          </a:p>
          <a:p>
            <a:r>
              <a:rPr lang="en-GB" sz="1400" dirty="0">
                <a:hlinkClick r:id="rId9"/>
              </a:rPr>
              <a:t>http://www.youthconcern.org.uk.fluent5.sites.fluent.ltd.uk/</a:t>
            </a:r>
            <a:r>
              <a:rPr lang="en-GB" sz="1400" dirty="0"/>
              <a:t> </a:t>
            </a:r>
          </a:p>
        </p:txBody>
      </p:sp>
      <p:sp>
        <p:nvSpPr>
          <p:cNvPr id="15" name="TextBox 14"/>
          <p:cNvSpPr txBox="1"/>
          <p:nvPr/>
        </p:nvSpPr>
        <p:spPr>
          <a:xfrm>
            <a:off x="3777572" y="4571125"/>
            <a:ext cx="2968398" cy="2893100"/>
          </a:xfrm>
          <a:prstGeom prst="rect">
            <a:avLst/>
          </a:prstGeom>
          <a:solidFill>
            <a:srgbClr val="D1F6FB">
              <a:alpha val="71000"/>
            </a:srgbClr>
          </a:solidFill>
        </p:spPr>
        <p:txBody>
          <a:bodyPr wrap="square" rtlCol="0">
            <a:spAutoFit/>
          </a:bodyPr>
          <a:lstStyle/>
          <a:p>
            <a:r>
              <a:rPr lang="en-GB" sz="1400" b="1" dirty="0"/>
              <a:t>ARC Youth Counselling </a:t>
            </a:r>
          </a:p>
          <a:p>
            <a:r>
              <a:rPr lang="en-GB" sz="1400" dirty="0"/>
              <a:t>35 Reading Road, Wokingham, Berkshire, RG41 1EG.</a:t>
            </a:r>
          </a:p>
          <a:p>
            <a:endParaRPr lang="en-GB" sz="1400" dirty="0"/>
          </a:p>
          <a:p>
            <a:r>
              <a:rPr lang="en-GB" sz="1400" dirty="0"/>
              <a:t>Contact number: 0118 977 6710</a:t>
            </a:r>
          </a:p>
          <a:p>
            <a:endParaRPr lang="en-GB" sz="1400" dirty="0"/>
          </a:p>
          <a:p>
            <a:r>
              <a:rPr lang="en-GB" sz="1400" dirty="0"/>
              <a:t>Email: </a:t>
            </a:r>
            <a:r>
              <a:rPr lang="en-GB" sz="1400" dirty="0">
                <a:hlinkClick r:id="rId10"/>
              </a:rPr>
              <a:t>coordinator@arcweb.org.uk</a:t>
            </a:r>
            <a:endParaRPr lang="en-GB" sz="1400" dirty="0"/>
          </a:p>
          <a:p>
            <a:r>
              <a:rPr lang="en-GB" sz="1400" dirty="0">
                <a:hlinkClick r:id="rId11"/>
              </a:rPr>
              <a:t>counsellor@arcweb.org.uk</a:t>
            </a:r>
            <a:r>
              <a:rPr lang="en-GB" sz="1400" dirty="0"/>
              <a:t> </a:t>
            </a:r>
          </a:p>
          <a:p>
            <a:endParaRPr lang="en-GB" sz="1400" dirty="0"/>
          </a:p>
          <a:p>
            <a:r>
              <a:rPr lang="en-GB" sz="1400" dirty="0"/>
              <a:t>Free and confidential counselling for those up to the age of 18, living in Wokingham .</a:t>
            </a:r>
          </a:p>
          <a:p>
            <a:r>
              <a:rPr lang="en-GB" sz="1400" dirty="0">
                <a:hlinkClick r:id="rId12"/>
              </a:rPr>
              <a:t>https://arcweb.org.uk/</a:t>
            </a:r>
            <a:r>
              <a:rPr lang="en-GB" sz="1400" dirty="0"/>
              <a:t> </a:t>
            </a:r>
          </a:p>
        </p:txBody>
      </p:sp>
      <p:sp>
        <p:nvSpPr>
          <p:cNvPr id="12" name="Footer Placeholder 5">
            <a:extLst>
              <a:ext uri="{FF2B5EF4-FFF2-40B4-BE49-F238E27FC236}">
                <a16:creationId xmlns:a16="http://schemas.microsoft.com/office/drawing/2014/main" id="{A2075046-7C73-4837-893F-E641633D4BCB}"/>
              </a:ext>
            </a:extLst>
          </p:cNvPr>
          <p:cNvSpPr txBox="1">
            <a:spLocks/>
          </p:cNvSpPr>
          <p:nvPr/>
        </p:nvSpPr>
        <p:spPr>
          <a:xfrm>
            <a:off x="857251" y="10694872"/>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01364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AD7C-58FE-4E3E-8EC9-B1F95BE23CD8}"/>
              </a:ext>
            </a:extLst>
          </p:cNvPr>
          <p:cNvSpPr>
            <a:spLocks noGrp="1"/>
          </p:cNvSpPr>
          <p:nvPr>
            <p:ph type="title"/>
          </p:nvPr>
        </p:nvSpPr>
        <p:spPr>
          <a:xfrm>
            <a:off x="1382418" y="1152293"/>
            <a:ext cx="3651655" cy="1122633"/>
          </a:xfrm>
        </p:spPr>
        <p:txBody>
          <a:bodyPr anchor="b">
            <a:normAutofit/>
          </a:bodyPr>
          <a:lstStyle/>
          <a:p>
            <a:r>
              <a:rPr lang="en-GB" sz="1800" u="sng" dirty="0"/>
              <a:t>How Does The Urinary System Work?</a:t>
            </a:r>
          </a:p>
        </p:txBody>
      </p:sp>
      <p:sp>
        <p:nvSpPr>
          <p:cNvPr id="3" name="Content Placeholder 2">
            <a:extLst>
              <a:ext uri="{FF2B5EF4-FFF2-40B4-BE49-F238E27FC236}">
                <a16:creationId xmlns:a16="http://schemas.microsoft.com/office/drawing/2014/main" id="{4C7AACAE-AC33-460F-AE61-784AFE7A0F01}"/>
              </a:ext>
            </a:extLst>
          </p:cNvPr>
          <p:cNvSpPr>
            <a:spLocks noGrp="1"/>
          </p:cNvSpPr>
          <p:nvPr>
            <p:ph idx="1"/>
          </p:nvPr>
        </p:nvSpPr>
        <p:spPr>
          <a:xfrm>
            <a:off x="299795" y="2588504"/>
            <a:ext cx="2876367" cy="5802461"/>
          </a:xfrm>
          <a:solidFill>
            <a:schemeClr val="accent2">
              <a:lumMod val="20000"/>
              <a:lumOff val="80000"/>
              <a:alpha val="27000"/>
            </a:schemeClr>
          </a:solidFill>
        </p:spPr>
        <p:txBody>
          <a:bodyPr>
            <a:normAutofit/>
          </a:bodyPr>
          <a:lstStyle/>
          <a:p>
            <a:pPr marL="0" indent="0" algn="ctr">
              <a:buNone/>
            </a:pPr>
            <a:r>
              <a:rPr lang="en-GB" sz="1400" u="sng" dirty="0"/>
              <a:t>What Is The Urinary System?</a:t>
            </a:r>
          </a:p>
          <a:p>
            <a:pPr marL="0" indent="0">
              <a:buNone/>
            </a:pPr>
            <a:r>
              <a:rPr lang="en-GB" sz="1400" b="1" dirty="0"/>
              <a:t>Kidneys</a:t>
            </a:r>
            <a:r>
              <a:rPr lang="en-GB" sz="1400" dirty="0"/>
              <a:t> – these two bean shaped organs work around the clock. They have various functions, including filtering waste products from the blood and producing urine (wee).  They also balance a variety of electrolytes, as well as release hormones to control blood pressure and control red blood cell production. Furthermore, the kidneys help with bone health by controlling calcium. </a:t>
            </a:r>
          </a:p>
          <a:p>
            <a:pPr marL="0" indent="0">
              <a:buNone/>
            </a:pPr>
            <a:r>
              <a:rPr lang="en-GB" sz="1400" b="1" dirty="0"/>
              <a:t>Ureters</a:t>
            </a:r>
            <a:r>
              <a:rPr lang="en-GB" sz="1400" dirty="0"/>
              <a:t> </a:t>
            </a:r>
            <a:r>
              <a:rPr lang="en-GB" sz="1400" b="1" dirty="0"/>
              <a:t>– </a:t>
            </a:r>
            <a:r>
              <a:rPr lang="en-GB" sz="1400" dirty="0"/>
              <a:t>these are two thin tubes that take the urine (wee) from the kidneys to the bladder. </a:t>
            </a:r>
          </a:p>
          <a:p>
            <a:pPr marL="0" indent="0">
              <a:buNone/>
            </a:pPr>
            <a:r>
              <a:rPr lang="en-GB" sz="1400" b="1" dirty="0"/>
              <a:t>Bladder </a:t>
            </a:r>
            <a:r>
              <a:rPr lang="en-GB" sz="1400" dirty="0"/>
              <a:t>– this is the hollow, balloon-shaped organ that holds urine (wee) until it is time to go to the bathroom. This sac gets bigger as it fills with urine (wee). </a:t>
            </a:r>
          </a:p>
          <a:p>
            <a:pPr marL="0" indent="0">
              <a:buNone/>
            </a:pPr>
            <a:r>
              <a:rPr lang="en-GB" sz="1400" b="1" dirty="0"/>
              <a:t>Urethra </a:t>
            </a:r>
            <a:r>
              <a:rPr lang="en-GB" sz="1400" dirty="0"/>
              <a:t>– this is a tube that carries urine from the bladder out of the body when you wee. </a:t>
            </a:r>
          </a:p>
          <a:p>
            <a:pPr marL="0" indent="0">
              <a:buNone/>
            </a:pPr>
            <a:r>
              <a:rPr lang="en-GB" sz="1400" b="1" dirty="0"/>
              <a:t>Nerves in the bladder </a:t>
            </a:r>
            <a:r>
              <a:rPr lang="en-GB" sz="1400" dirty="0"/>
              <a:t>– the nerves warn a person when it is time to empty the bladder.</a:t>
            </a:r>
          </a:p>
        </p:txBody>
      </p:sp>
      <p:pic>
        <p:nvPicPr>
          <p:cNvPr id="1026" name="Picture 2" descr="Image result for urinary tract system for kids&quot;">
            <a:extLst>
              <a:ext uri="{FF2B5EF4-FFF2-40B4-BE49-F238E27FC236}">
                <a16:creationId xmlns:a16="http://schemas.microsoft.com/office/drawing/2014/main" id="{EE59849E-7378-4233-8EA1-1E0437B139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5276" y="2588504"/>
            <a:ext cx="2379009" cy="580246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5">
            <a:extLst>
              <a:ext uri="{FF2B5EF4-FFF2-40B4-BE49-F238E27FC236}">
                <a16:creationId xmlns:a16="http://schemas.microsoft.com/office/drawing/2014/main" id="{BAC330D9-A762-4757-972B-BFBC50A99010}"/>
              </a:ext>
            </a:extLst>
          </p:cNvPr>
          <p:cNvSpPr txBox="1">
            <a:spLocks/>
          </p:cNvSpPr>
          <p:nvPr/>
        </p:nvSpPr>
        <p:spPr>
          <a:xfrm>
            <a:off x="857250" y="1057950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8" name="Slide Number Placeholder 7">
            <a:extLst>
              <a:ext uri="{FF2B5EF4-FFF2-40B4-BE49-F238E27FC236}">
                <a16:creationId xmlns:a16="http://schemas.microsoft.com/office/drawing/2014/main" id="{CA613433-D2BE-4BE8-B45A-AA024D25C2C2}"/>
              </a:ext>
            </a:extLst>
          </p:cNvPr>
          <p:cNvSpPr txBox="1">
            <a:spLocks/>
          </p:cNvSpPr>
          <p:nvPr/>
        </p:nvSpPr>
        <p:spPr>
          <a:xfrm>
            <a:off x="4976013" y="183301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3</a:t>
            </a:fld>
            <a:endParaRPr lang="en-GB" dirty="0">
              <a:solidFill>
                <a:schemeClr val="tx1"/>
              </a:solidFill>
            </a:endParaRPr>
          </a:p>
        </p:txBody>
      </p:sp>
      <p:sp>
        <p:nvSpPr>
          <p:cNvPr id="9" name="Oval 8">
            <a:extLst>
              <a:ext uri="{FF2B5EF4-FFF2-40B4-BE49-F238E27FC236}">
                <a16:creationId xmlns:a16="http://schemas.microsoft.com/office/drawing/2014/main" id="{091F7F59-B1C8-45C3-9F1F-E662A68F5A95}"/>
              </a:ext>
            </a:extLst>
          </p:cNvPr>
          <p:cNvSpPr/>
          <p:nvPr/>
        </p:nvSpPr>
        <p:spPr>
          <a:xfrm>
            <a:off x="5034073" y="191377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A6D2C92-9F94-4FD0-BDC1-7DA62374E2FB}"/>
              </a:ext>
            </a:extLst>
          </p:cNvPr>
          <p:cNvSpPr txBox="1"/>
          <p:nvPr/>
        </p:nvSpPr>
        <p:spPr>
          <a:xfrm>
            <a:off x="299796" y="8627419"/>
            <a:ext cx="5614490" cy="1600438"/>
          </a:xfrm>
          <a:prstGeom prst="rect">
            <a:avLst/>
          </a:prstGeom>
          <a:solidFill>
            <a:schemeClr val="accent2">
              <a:lumMod val="20000"/>
              <a:lumOff val="80000"/>
              <a:alpha val="27000"/>
            </a:schemeClr>
          </a:solidFill>
        </p:spPr>
        <p:txBody>
          <a:bodyPr wrap="square" rtlCol="0">
            <a:spAutoFit/>
          </a:bodyPr>
          <a:lstStyle/>
          <a:p>
            <a:pPr algn="ctr"/>
            <a:r>
              <a:rPr lang="en-GB" sz="1400" u="sng" dirty="0"/>
              <a:t>How Does The Urinary System Work?</a:t>
            </a:r>
          </a:p>
          <a:p>
            <a:pPr marL="342900" indent="-342900">
              <a:buAutoNum type="arabicPeriod"/>
            </a:pPr>
            <a:r>
              <a:rPr lang="en-GB" sz="1400" dirty="0"/>
              <a:t>The body extracts nutrients from your diet and coverts it into energy.</a:t>
            </a:r>
          </a:p>
          <a:p>
            <a:pPr marL="342900" indent="-342900">
              <a:buAutoNum type="arabicPeriod"/>
            </a:pPr>
            <a:r>
              <a:rPr lang="en-GB" sz="1400" dirty="0"/>
              <a:t>Waste products are then left behind in the bowel and blood.</a:t>
            </a:r>
          </a:p>
          <a:p>
            <a:pPr marL="342900" indent="-342900">
              <a:buAutoNum type="arabicPeriod"/>
            </a:pPr>
            <a:r>
              <a:rPr lang="en-GB" sz="1400" dirty="0"/>
              <a:t>The urinary system helps to remove urea from the body (liquid waste!). Urea is carried in the blood down into the kidneys where it is eliminated from the body with other waste products in the form of urine. </a:t>
            </a:r>
          </a:p>
        </p:txBody>
      </p:sp>
    </p:spTree>
    <p:extLst>
      <p:ext uri="{BB962C8B-B14F-4D97-AF65-F5344CB8AC3E}">
        <p14:creationId xmlns:p14="http://schemas.microsoft.com/office/powerpoint/2010/main" val="91656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BD729-F5A3-4BE3-8A0E-68095B3FD6D0}"/>
              </a:ext>
            </a:extLst>
          </p:cNvPr>
          <p:cNvSpPr/>
          <p:nvPr/>
        </p:nvSpPr>
        <p:spPr>
          <a:xfrm>
            <a:off x="520505" y="9224861"/>
            <a:ext cx="5731905" cy="749133"/>
          </a:xfrm>
          <a:prstGeom prst="rect">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C25F7C3-DA13-4A81-9321-DCD245382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85" y="1426075"/>
            <a:ext cx="914400" cy="883920"/>
          </a:xfrm>
          <a:prstGeom prst="rect">
            <a:avLst/>
          </a:prstGeom>
        </p:spPr>
      </p:pic>
      <p:sp>
        <p:nvSpPr>
          <p:cNvPr id="20" name="Speech Bubble: Rectangle 19">
            <a:extLst>
              <a:ext uri="{FF2B5EF4-FFF2-40B4-BE49-F238E27FC236}">
                <a16:creationId xmlns:a16="http://schemas.microsoft.com/office/drawing/2014/main" id="{37BF7279-3F9E-4E57-B78C-AA5A2567545A}"/>
              </a:ext>
            </a:extLst>
          </p:cNvPr>
          <p:cNvSpPr/>
          <p:nvPr/>
        </p:nvSpPr>
        <p:spPr>
          <a:xfrm>
            <a:off x="605589" y="6594368"/>
            <a:ext cx="5646821" cy="2448144"/>
          </a:xfrm>
          <a:prstGeom prst="wedgeRectCallout">
            <a:avLst>
              <a:gd name="adj1" fmla="val 34564"/>
              <a:gd name="adj2" fmla="val -75046"/>
            </a:avLst>
          </a:prstGeom>
          <a:solidFill>
            <a:schemeClr val="accent4">
              <a:lumMod val="20000"/>
              <a:lumOff val="80000"/>
              <a:alpha val="2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DD721AF4-1D50-4B0B-BDED-44CB24A14640}"/>
              </a:ext>
            </a:extLst>
          </p:cNvPr>
          <p:cNvSpPr/>
          <p:nvPr/>
        </p:nvSpPr>
        <p:spPr>
          <a:xfrm>
            <a:off x="605589" y="2396640"/>
            <a:ext cx="5646821" cy="2462213"/>
          </a:xfrm>
          <a:prstGeom prst="wedgeRectCallout">
            <a:avLst>
              <a:gd name="adj1" fmla="val 34982"/>
              <a:gd name="adj2" fmla="val 79824"/>
            </a:avLst>
          </a:prstGeom>
          <a:solidFill>
            <a:schemeClr val="accent6">
              <a:lumMod val="20000"/>
              <a:lumOff val="80000"/>
              <a:alpha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88C5EC-CBDF-4458-A9C7-A3A87ED66F0E}"/>
              </a:ext>
            </a:extLst>
          </p:cNvPr>
          <p:cNvSpPr>
            <a:spLocks noGrp="1"/>
          </p:cNvSpPr>
          <p:nvPr>
            <p:ph type="title"/>
          </p:nvPr>
        </p:nvSpPr>
        <p:spPr>
          <a:xfrm>
            <a:off x="2477627" y="987780"/>
            <a:ext cx="1902744" cy="955097"/>
          </a:xfrm>
        </p:spPr>
        <p:txBody>
          <a:bodyPr>
            <a:normAutofit/>
          </a:bodyPr>
          <a:lstStyle/>
          <a:p>
            <a:pPr algn="ctr"/>
            <a:r>
              <a:rPr lang="en-US" sz="1800" u="sng" dirty="0"/>
              <a:t>Enuresis</a:t>
            </a:r>
            <a:endParaRPr lang="en-GB" sz="1800" u="sng" dirty="0"/>
          </a:p>
        </p:txBody>
      </p:sp>
      <p:sp>
        <p:nvSpPr>
          <p:cNvPr id="4" name="TextBox 3">
            <a:extLst>
              <a:ext uri="{FF2B5EF4-FFF2-40B4-BE49-F238E27FC236}">
                <a16:creationId xmlns:a16="http://schemas.microsoft.com/office/drawing/2014/main" id="{6076311B-F5F3-40A8-BEB7-294C344DAA18}"/>
              </a:ext>
            </a:extLst>
          </p:cNvPr>
          <p:cNvSpPr txBox="1"/>
          <p:nvPr/>
        </p:nvSpPr>
        <p:spPr>
          <a:xfrm>
            <a:off x="605589" y="2396640"/>
            <a:ext cx="5646821" cy="2246769"/>
          </a:xfrm>
          <a:prstGeom prst="rect">
            <a:avLst/>
          </a:prstGeom>
          <a:solidFill>
            <a:schemeClr val="accent6">
              <a:lumMod val="20000"/>
              <a:lumOff val="80000"/>
              <a:alpha val="34000"/>
            </a:schemeClr>
          </a:solidFill>
        </p:spPr>
        <p:txBody>
          <a:bodyPr wrap="square" rtlCol="0">
            <a:spAutoFit/>
          </a:bodyPr>
          <a:lstStyle/>
          <a:p>
            <a:pPr algn="ctr"/>
            <a:r>
              <a:rPr lang="en-US" sz="1400" b="1" dirty="0"/>
              <a:t>What Is ‘Enuresis’?</a:t>
            </a:r>
          </a:p>
          <a:p>
            <a:pPr algn="ctr"/>
            <a:r>
              <a:rPr lang="en-US" sz="1400" dirty="0"/>
              <a:t>The medical term for the inability to control urine in individuals who are already toilet trained. Such accidents commonly occur at night, when the individual is sleeping, but wetting can occur during the daytime as well.  Daytime wetting occurs in roughly 3.5% of healthy children, with 67% of these children experiencing night time wetting. </a:t>
            </a:r>
          </a:p>
          <a:p>
            <a:pPr algn="ctr"/>
            <a:endParaRPr lang="en-US" sz="1400" dirty="0"/>
          </a:p>
          <a:p>
            <a:pPr algn="ctr"/>
            <a:r>
              <a:rPr lang="en-US" sz="1400" b="1" dirty="0"/>
              <a:t>Enuresis Signs/Symptoms Include…</a:t>
            </a:r>
          </a:p>
          <a:p>
            <a:pPr algn="ctr"/>
            <a:r>
              <a:rPr lang="en-GB" sz="1400" dirty="0"/>
              <a:t>Damp underwear, urine accidents during the day and irritation and/or redness around the genitals. </a:t>
            </a:r>
          </a:p>
        </p:txBody>
      </p:sp>
      <p:sp>
        <p:nvSpPr>
          <p:cNvPr id="8" name="Slide Number Placeholder 7">
            <a:extLst>
              <a:ext uri="{FF2B5EF4-FFF2-40B4-BE49-F238E27FC236}">
                <a16:creationId xmlns:a16="http://schemas.microsoft.com/office/drawing/2014/main" id="{72B5CDA9-8A02-4A7D-85AA-0A34E7E28921}"/>
              </a:ext>
            </a:extLst>
          </p:cNvPr>
          <p:cNvSpPr txBox="1">
            <a:spLocks/>
          </p:cNvSpPr>
          <p:nvPr/>
        </p:nvSpPr>
        <p:spPr>
          <a:xfrm>
            <a:off x="3229255" y="1617796"/>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4</a:t>
            </a:fld>
            <a:endParaRPr lang="en-GB" dirty="0">
              <a:solidFill>
                <a:schemeClr val="tx1"/>
              </a:solidFill>
            </a:endParaRPr>
          </a:p>
        </p:txBody>
      </p:sp>
      <p:sp>
        <p:nvSpPr>
          <p:cNvPr id="9" name="Oval 8">
            <a:extLst>
              <a:ext uri="{FF2B5EF4-FFF2-40B4-BE49-F238E27FC236}">
                <a16:creationId xmlns:a16="http://schemas.microsoft.com/office/drawing/2014/main" id="{8A82EDAC-5F0A-45C6-AE1C-33CD95AE7EA3}"/>
              </a:ext>
            </a:extLst>
          </p:cNvPr>
          <p:cNvSpPr/>
          <p:nvPr/>
        </p:nvSpPr>
        <p:spPr>
          <a:xfrm>
            <a:off x="3287315" y="1698550"/>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5">
            <a:extLst>
              <a:ext uri="{FF2B5EF4-FFF2-40B4-BE49-F238E27FC236}">
                <a16:creationId xmlns:a16="http://schemas.microsoft.com/office/drawing/2014/main" id="{2A0A1B8B-F348-4E58-AF1C-DA1D99BF7E5E}"/>
              </a:ext>
            </a:extLst>
          </p:cNvPr>
          <p:cNvSpPr txBox="1">
            <a:spLocks/>
          </p:cNvSpPr>
          <p:nvPr/>
        </p:nvSpPr>
        <p:spPr>
          <a:xfrm>
            <a:off x="857251" y="1041364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10" name="TextBox 9">
            <a:extLst>
              <a:ext uri="{FF2B5EF4-FFF2-40B4-BE49-F238E27FC236}">
                <a16:creationId xmlns:a16="http://schemas.microsoft.com/office/drawing/2014/main" id="{797F5C46-0DD5-4EF1-AAA7-56BEC0F5C414}"/>
              </a:ext>
            </a:extLst>
          </p:cNvPr>
          <p:cNvSpPr txBox="1"/>
          <p:nvPr/>
        </p:nvSpPr>
        <p:spPr>
          <a:xfrm>
            <a:off x="649704" y="6580299"/>
            <a:ext cx="5646821" cy="2246769"/>
          </a:xfrm>
          <a:prstGeom prst="rect">
            <a:avLst/>
          </a:prstGeom>
          <a:solidFill>
            <a:schemeClr val="accent4">
              <a:lumMod val="20000"/>
              <a:lumOff val="80000"/>
              <a:alpha val="34000"/>
            </a:schemeClr>
          </a:solidFill>
          <a:ln>
            <a:noFill/>
          </a:ln>
        </p:spPr>
        <p:txBody>
          <a:bodyPr wrap="square" rtlCol="0">
            <a:spAutoFit/>
          </a:bodyPr>
          <a:lstStyle/>
          <a:p>
            <a:pPr algn="ctr"/>
            <a:r>
              <a:rPr lang="en-US" sz="1400" b="1" dirty="0"/>
              <a:t>What Is ‘Nocturnal Enuresis’?</a:t>
            </a:r>
          </a:p>
          <a:p>
            <a:pPr algn="ctr"/>
            <a:r>
              <a:rPr lang="en-US" sz="1400" dirty="0"/>
              <a:t>The medical term for the involuntary wetting during sleep. </a:t>
            </a:r>
            <a:r>
              <a:rPr lang="en-GB" sz="1400" dirty="0"/>
              <a:t>Bedwetting is considered as a medical difficulty when a child older than seven years of age has one or more episodes per month. </a:t>
            </a:r>
            <a:r>
              <a:rPr lang="en-US" sz="1400" dirty="0"/>
              <a:t>Whilst the causes are not fully understood, help with this has a positive effect on the self-esteem of children and young people. </a:t>
            </a:r>
          </a:p>
          <a:p>
            <a:pPr algn="ctr"/>
            <a:endParaRPr lang="en-US" sz="1400" dirty="0"/>
          </a:p>
          <a:p>
            <a:pPr algn="ctr"/>
            <a:r>
              <a:rPr lang="en-US" sz="1400" b="1" dirty="0"/>
              <a:t>Nocturnal Enuresis Signs/Symptoms Include…</a:t>
            </a:r>
          </a:p>
          <a:p>
            <a:pPr algn="ctr"/>
            <a:r>
              <a:rPr lang="en-US" sz="1400" dirty="0"/>
              <a:t>Many parents/</a:t>
            </a:r>
            <a:r>
              <a:rPr lang="en-US" sz="1400" dirty="0" err="1"/>
              <a:t>carers</a:t>
            </a:r>
            <a:r>
              <a:rPr lang="en-US" sz="1400" dirty="0"/>
              <a:t> observe wet bedding or nightclothes in children and young people with bedwetting. </a:t>
            </a:r>
            <a:endParaRPr lang="en-GB" sz="1400" dirty="0"/>
          </a:p>
        </p:txBody>
      </p:sp>
      <p:pic>
        <p:nvPicPr>
          <p:cNvPr id="12" name="Picture 11">
            <a:extLst>
              <a:ext uri="{FF2B5EF4-FFF2-40B4-BE49-F238E27FC236}">
                <a16:creationId xmlns:a16="http://schemas.microsoft.com/office/drawing/2014/main" id="{B5DFFACD-F991-4C28-89A9-9A936F019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122" y="4967430"/>
            <a:ext cx="1017258" cy="1430520"/>
          </a:xfrm>
          <a:prstGeom prst="rect">
            <a:avLst/>
          </a:prstGeom>
        </p:spPr>
      </p:pic>
      <p:pic>
        <p:nvPicPr>
          <p:cNvPr id="16" name="Picture 15">
            <a:extLst>
              <a:ext uri="{FF2B5EF4-FFF2-40B4-BE49-F238E27FC236}">
                <a16:creationId xmlns:a16="http://schemas.microsoft.com/office/drawing/2014/main" id="{B8A3A4E3-FBAF-4574-9013-8CBC381FE0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885" y="5483589"/>
            <a:ext cx="1017258" cy="890954"/>
          </a:xfrm>
          <a:prstGeom prst="rect">
            <a:avLst/>
          </a:prstGeom>
        </p:spPr>
      </p:pic>
      <p:sp>
        <p:nvSpPr>
          <p:cNvPr id="3" name="TextBox 2">
            <a:extLst>
              <a:ext uri="{FF2B5EF4-FFF2-40B4-BE49-F238E27FC236}">
                <a16:creationId xmlns:a16="http://schemas.microsoft.com/office/drawing/2014/main" id="{19F6A81B-42F4-499C-B3F9-3FB7DCAD8585}"/>
              </a:ext>
            </a:extLst>
          </p:cNvPr>
          <p:cNvSpPr txBox="1"/>
          <p:nvPr/>
        </p:nvSpPr>
        <p:spPr>
          <a:xfrm>
            <a:off x="520505" y="9230095"/>
            <a:ext cx="5739618" cy="523220"/>
          </a:xfrm>
          <a:prstGeom prst="rect">
            <a:avLst/>
          </a:prstGeom>
          <a:solidFill>
            <a:srgbClr val="FF9999">
              <a:alpha val="24000"/>
            </a:srgbClr>
          </a:solidFill>
        </p:spPr>
        <p:txBody>
          <a:bodyPr wrap="square" rtlCol="0">
            <a:spAutoFit/>
          </a:bodyPr>
          <a:lstStyle/>
          <a:p>
            <a:pPr algn="ctr"/>
            <a:r>
              <a:rPr lang="en-US" sz="1400" dirty="0"/>
              <a:t>If there is a urinary tract infection, then the child may experience painful/burning urination, increased frequency of urination, or a fever.</a:t>
            </a:r>
            <a:endParaRPr lang="en-GB" sz="1400" dirty="0"/>
          </a:p>
        </p:txBody>
      </p:sp>
    </p:spTree>
    <p:extLst>
      <p:ext uri="{BB962C8B-B14F-4D97-AF65-F5344CB8AC3E}">
        <p14:creationId xmlns:p14="http://schemas.microsoft.com/office/powerpoint/2010/main" val="107592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57C3-4315-4F59-803A-FAC7057AD157}"/>
              </a:ext>
            </a:extLst>
          </p:cNvPr>
          <p:cNvSpPr>
            <a:spLocks noGrp="1"/>
          </p:cNvSpPr>
          <p:nvPr>
            <p:ph type="title"/>
          </p:nvPr>
        </p:nvSpPr>
        <p:spPr>
          <a:xfrm>
            <a:off x="1968729" y="1054281"/>
            <a:ext cx="2920541" cy="1118349"/>
          </a:xfrm>
        </p:spPr>
        <p:txBody>
          <a:bodyPr>
            <a:normAutofit/>
          </a:bodyPr>
          <a:lstStyle/>
          <a:p>
            <a:pPr algn="ctr"/>
            <a:r>
              <a:rPr lang="en-GB" sz="1800" u="sng"/>
              <a:t>Causes of Daytime Wetting</a:t>
            </a:r>
            <a:endParaRPr lang="en-GB" sz="1800" u="sng" dirty="0"/>
          </a:p>
        </p:txBody>
      </p:sp>
      <p:sp>
        <p:nvSpPr>
          <p:cNvPr id="7" name="TextBox 6">
            <a:extLst>
              <a:ext uri="{FF2B5EF4-FFF2-40B4-BE49-F238E27FC236}">
                <a16:creationId xmlns:a16="http://schemas.microsoft.com/office/drawing/2014/main" id="{BA2D93FC-6962-4DB3-9A0D-F68056B4ADE9}"/>
              </a:ext>
            </a:extLst>
          </p:cNvPr>
          <p:cNvSpPr txBox="1"/>
          <p:nvPr/>
        </p:nvSpPr>
        <p:spPr>
          <a:xfrm>
            <a:off x="185560" y="1968672"/>
            <a:ext cx="6373547" cy="2031325"/>
          </a:xfrm>
          <a:prstGeom prst="rect">
            <a:avLst/>
          </a:prstGeom>
          <a:solidFill>
            <a:srgbClr val="FFC000">
              <a:alpha val="20000"/>
            </a:srgbClr>
          </a:solidFill>
        </p:spPr>
        <p:txBody>
          <a:bodyPr wrap="square" rtlCol="0">
            <a:spAutoFit/>
          </a:bodyPr>
          <a:lstStyle/>
          <a:p>
            <a:pPr algn="ctr"/>
            <a:r>
              <a:rPr lang="en-GB" sz="1400" b="1" dirty="0"/>
              <a:t>Dysfunctional Voiding</a:t>
            </a:r>
          </a:p>
          <a:p>
            <a:pPr algn="ctr"/>
            <a:r>
              <a:rPr lang="en-GB" sz="1400" dirty="0"/>
              <a:t>Many children who experience daytime wetting feel the urge to urinate at the last minute, and may ‘curtsey’ using their heel to stop the flow of urine. When the child/young person does go to the toilet, the outlet valve may not relax fully. This means that the bladder does not empty fully. This means that when the child returns back to what they were doing, the outlet valve will relax and urine leaks out. The child becomes at risk of urinary tract infections (UTI) when the bladder does not empty fully.  UTI’s also increase the risk of bedwetting; indicators of UTIs include smelly and cloudy urine, pain or burning during urination, and stomach aches.</a:t>
            </a:r>
          </a:p>
        </p:txBody>
      </p:sp>
      <p:sp>
        <p:nvSpPr>
          <p:cNvPr id="13" name="TextBox 12">
            <a:extLst>
              <a:ext uri="{FF2B5EF4-FFF2-40B4-BE49-F238E27FC236}">
                <a16:creationId xmlns:a16="http://schemas.microsoft.com/office/drawing/2014/main" id="{35866BFC-535D-473C-869E-4241AB74AB44}"/>
              </a:ext>
            </a:extLst>
          </p:cNvPr>
          <p:cNvSpPr txBox="1"/>
          <p:nvPr/>
        </p:nvSpPr>
        <p:spPr>
          <a:xfrm>
            <a:off x="216167" y="4143326"/>
            <a:ext cx="6373547" cy="954107"/>
          </a:xfrm>
          <a:prstGeom prst="rect">
            <a:avLst/>
          </a:prstGeom>
          <a:solidFill>
            <a:schemeClr val="accent2">
              <a:lumMod val="20000"/>
              <a:lumOff val="80000"/>
              <a:alpha val="30000"/>
            </a:schemeClr>
          </a:solidFill>
          <a:ln>
            <a:noFill/>
          </a:ln>
        </p:spPr>
        <p:txBody>
          <a:bodyPr wrap="square" rtlCol="0">
            <a:spAutoFit/>
          </a:bodyPr>
          <a:lstStyle/>
          <a:p>
            <a:pPr algn="ctr"/>
            <a:r>
              <a:rPr lang="en-GB" sz="1400" b="1" dirty="0"/>
              <a:t>Weak Outlet Valve</a:t>
            </a:r>
          </a:p>
          <a:p>
            <a:pPr algn="ctr"/>
            <a:r>
              <a:rPr lang="en-GB" sz="1400" dirty="0"/>
              <a:t>The outlet valve opens and closes to control the flow of urine. A weak outlet valve may lead to a child/young person wetting themselves when they laugh, cough, or strain.</a:t>
            </a:r>
          </a:p>
        </p:txBody>
      </p:sp>
      <p:sp>
        <p:nvSpPr>
          <p:cNvPr id="26" name="TextBox 25">
            <a:extLst>
              <a:ext uri="{FF2B5EF4-FFF2-40B4-BE49-F238E27FC236}">
                <a16:creationId xmlns:a16="http://schemas.microsoft.com/office/drawing/2014/main" id="{8AF734F5-FF0F-4322-B55D-072DF0A08FA4}"/>
              </a:ext>
            </a:extLst>
          </p:cNvPr>
          <p:cNvSpPr txBox="1"/>
          <p:nvPr/>
        </p:nvSpPr>
        <p:spPr>
          <a:xfrm>
            <a:off x="216165" y="8878122"/>
            <a:ext cx="6342941" cy="1169551"/>
          </a:xfrm>
          <a:prstGeom prst="rect">
            <a:avLst/>
          </a:prstGeom>
          <a:solidFill>
            <a:srgbClr val="7030A0">
              <a:alpha val="10000"/>
            </a:srgbClr>
          </a:solidFill>
        </p:spPr>
        <p:txBody>
          <a:bodyPr wrap="square" rtlCol="0">
            <a:spAutoFit/>
          </a:bodyPr>
          <a:lstStyle/>
          <a:p>
            <a:pPr algn="ctr"/>
            <a:r>
              <a:rPr lang="en-GB" sz="1400" b="1" dirty="0"/>
              <a:t>Constipation</a:t>
            </a:r>
          </a:p>
          <a:p>
            <a:pPr algn="ctr"/>
            <a:r>
              <a:rPr lang="en-GB" sz="1400" dirty="0"/>
              <a:t>A bowel that is full of stools presses against the bladder. The bladder then becomes squashed and struggles to expand to hold large amounts of urine. As a result, the child/young person feels the urge to urinate frequently, and has to do lots of little wees. </a:t>
            </a:r>
          </a:p>
        </p:txBody>
      </p:sp>
      <p:sp>
        <p:nvSpPr>
          <p:cNvPr id="27" name="TextBox 26">
            <a:extLst>
              <a:ext uri="{FF2B5EF4-FFF2-40B4-BE49-F238E27FC236}">
                <a16:creationId xmlns:a16="http://schemas.microsoft.com/office/drawing/2014/main" id="{2C1F5069-E04E-4532-B165-B2801C57B1FA}"/>
              </a:ext>
            </a:extLst>
          </p:cNvPr>
          <p:cNvSpPr txBox="1"/>
          <p:nvPr/>
        </p:nvSpPr>
        <p:spPr>
          <a:xfrm>
            <a:off x="255080" y="6403002"/>
            <a:ext cx="6316998" cy="1169551"/>
          </a:xfrm>
          <a:prstGeom prst="rect">
            <a:avLst/>
          </a:prstGeom>
          <a:solidFill>
            <a:schemeClr val="accent1">
              <a:lumMod val="20000"/>
              <a:lumOff val="80000"/>
              <a:alpha val="30000"/>
            </a:schemeClr>
          </a:solidFill>
        </p:spPr>
        <p:txBody>
          <a:bodyPr wrap="square" rtlCol="0">
            <a:spAutoFit/>
          </a:bodyPr>
          <a:lstStyle/>
          <a:p>
            <a:pPr algn="ctr"/>
            <a:r>
              <a:rPr lang="en-GB" sz="1400" b="1" dirty="0"/>
              <a:t>Nerves</a:t>
            </a:r>
          </a:p>
          <a:p>
            <a:pPr algn="ctr"/>
            <a:r>
              <a:rPr lang="en-GB" sz="1400" dirty="0"/>
              <a:t>The brain and bladder are connected by nerves; messages are sent from the bladder to the brain via these nerves. Sometimes these messages get confused and the warning of urgency, sent from the bladder, is not received by the brain. The child then may not realise they need a wee.</a:t>
            </a:r>
          </a:p>
        </p:txBody>
      </p:sp>
      <p:sp>
        <p:nvSpPr>
          <p:cNvPr id="28" name="TextBox 27">
            <a:extLst>
              <a:ext uri="{FF2B5EF4-FFF2-40B4-BE49-F238E27FC236}">
                <a16:creationId xmlns:a16="http://schemas.microsoft.com/office/drawing/2014/main" id="{0132FE4E-4265-4A41-9CBB-60D04A6A75EE}"/>
              </a:ext>
            </a:extLst>
          </p:cNvPr>
          <p:cNvSpPr txBox="1"/>
          <p:nvPr/>
        </p:nvSpPr>
        <p:spPr>
          <a:xfrm>
            <a:off x="185560" y="5273164"/>
            <a:ext cx="6316998" cy="954107"/>
          </a:xfrm>
          <a:prstGeom prst="rect">
            <a:avLst/>
          </a:prstGeom>
          <a:solidFill>
            <a:srgbClr val="92D050">
              <a:alpha val="10000"/>
            </a:srgbClr>
          </a:solidFill>
        </p:spPr>
        <p:txBody>
          <a:bodyPr wrap="square" rtlCol="0">
            <a:spAutoFit/>
          </a:bodyPr>
          <a:lstStyle/>
          <a:p>
            <a:pPr algn="ctr"/>
            <a:r>
              <a:rPr lang="en-GB" sz="1400" b="1" dirty="0"/>
              <a:t>Structural Abnormalities</a:t>
            </a:r>
          </a:p>
          <a:p>
            <a:pPr algn="ctr"/>
            <a:r>
              <a:rPr lang="en-GB" sz="1400" dirty="0"/>
              <a:t>Structural abnormalities in the bladder or the kidney tubes can also cause daytime wetting. This can result in pain while weeing, a poor wee stream or continuous trickling wee.</a:t>
            </a:r>
          </a:p>
        </p:txBody>
      </p:sp>
      <p:sp>
        <p:nvSpPr>
          <p:cNvPr id="29" name="TextBox 28">
            <a:extLst>
              <a:ext uri="{FF2B5EF4-FFF2-40B4-BE49-F238E27FC236}">
                <a16:creationId xmlns:a16="http://schemas.microsoft.com/office/drawing/2014/main" id="{5FB82836-08FE-4DA5-B038-7028E0731FF2}"/>
              </a:ext>
            </a:extLst>
          </p:cNvPr>
          <p:cNvSpPr txBox="1"/>
          <p:nvPr/>
        </p:nvSpPr>
        <p:spPr>
          <a:xfrm>
            <a:off x="216165" y="7748284"/>
            <a:ext cx="6368885" cy="954107"/>
          </a:xfrm>
          <a:prstGeom prst="rect">
            <a:avLst/>
          </a:prstGeom>
          <a:solidFill>
            <a:srgbClr val="92D050">
              <a:alpha val="30000"/>
            </a:srgbClr>
          </a:solidFill>
        </p:spPr>
        <p:txBody>
          <a:bodyPr wrap="square" rtlCol="0">
            <a:spAutoFit/>
          </a:bodyPr>
          <a:lstStyle/>
          <a:p>
            <a:pPr algn="ctr"/>
            <a:r>
              <a:rPr lang="en-GB" sz="1400" b="1" dirty="0"/>
              <a:t>Functional Causes</a:t>
            </a:r>
          </a:p>
          <a:p>
            <a:pPr algn="ctr"/>
            <a:r>
              <a:rPr lang="en-US" sz="1400" dirty="0"/>
              <a:t>Enuresis can also be described as a functional disorder, meaning that it has a physical impact of the body without any apparent visible, organic, biological cause. Psychological factors contribute in the progress of functional disorders.</a:t>
            </a:r>
          </a:p>
        </p:txBody>
      </p:sp>
      <p:sp>
        <p:nvSpPr>
          <p:cNvPr id="34" name="Footer Placeholder 5">
            <a:extLst>
              <a:ext uri="{FF2B5EF4-FFF2-40B4-BE49-F238E27FC236}">
                <a16:creationId xmlns:a16="http://schemas.microsoft.com/office/drawing/2014/main" id="{2FF0C04E-014A-42D2-8559-2D24536A4A23}"/>
              </a:ext>
            </a:extLst>
          </p:cNvPr>
          <p:cNvSpPr txBox="1">
            <a:spLocks/>
          </p:cNvSpPr>
          <p:nvPr/>
        </p:nvSpPr>
        <p:spPr>
          <a:xfrm>
            <a:off x="857251" y="1041364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11" name="Slide Number Placeholder 7">
            <a:extLst>
              <a:ext uri="{FF2B5EF4-FFF2-40B4-BE49-F238E27FC236}">
                <a16:creationId xmlns:a16="http://schemas.microsoft.com/office/drawing/2014/main" id="{60898740-5FB2-4F9A-B7AC-7EFBC8DFA839}"/>
              </a:ext>
            </a:extLst>
          </p:cNvPr>
          <p:cNvSpPr txBox="1">
            <a:spLocks/>
          </p:cNvSpPr>
          <p:nvPr/>
        </p:nvSpPr>
        <p:spPr>
          <a:xfrm>
            <a:off x="4689525" y="1352460"/>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5</a:t>
            </a:fld>
            <a:endParaRPr lang="en-GB" dirty="0">
              <a:solidFill>
                <a:schemeClr val="tx1"/>
              </a:solidFill>
            </a:endParaRPr>
          </a:p>
        </p:txBody>
      </p:sp>
      <p:sp>
        <p:nvSpPr>
          <p:cNvPr id="12" name="Oval 11">
            <a:extLst>
              <a:ext uri="{FF2B5EF4-FFF2-40B4-BE49-F238E27FC236}">
                <a16:creationId xmlns:a16="http://schemas.microsoft.com/office/drawing/2014/main" id="{2F80207F-F03C-4F10-831A-847172BF25EE}"/>
              </a:ext>
            </a:extLst>
          </p:cNvPr>
          <p:cNvSpPr/>
          <p:nvPr/>
        </p:nvSpPr>
        <p:spPr>
          <a:xfrm>
            <a:off x="4747585" y="1433214"/>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47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peech Bubble: Rectangle with Corners Rounded 15">
            <a:extLst>
              <a:ext uri="{FF2B5EF4-FFF2-40B4-BE49-F238E27FC236}">
                <a16:creationId xmlns:a16="http://schemas.microsoft.com/office/drawing/2014/main" id="{61A46D7F-A335-41DE-9ECF-5360F825198F}"/>
              </a:ext>
            </a:extLst>
          </p:cNvPr>
          <p:cNvSpPr/>
          <p:nvPr/>
        </p:nvSpPr>
        <p:spPr>
          <a:xfrm>
            <a:off x="562249" y="7774475"/>
            <a:ext cx="4411578" cy="973091"/>
          </a:xfrm>
          <a:prstGeom prst="wedgeRoundRectCallout">
            <a:avLst>
              <a:gd name="adj1" fmla="val 66467"/>
              <a:gd name="adj2" fmla="val 29528"/>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05BC25A-902B-4126-8A1D-4C41CA5AF7AF}"/>
              </a:ext>
            </a:extLst>
          </p:cNvPr>
          <p:cNvSpPr>
            <a:spLocks noGrp="1"/>
          </p:cNvSpPr>
          <p:nvPr>
            <p:ph type="title"/>
          </p:nvPr>
        </p:nvSpPr>
        <p:spPr>
          <a:xfrm>
            <a:off x="1876049" y="905788"/>
            <a:ext cx="3105901" cy="1035307"/>
          </a:xfrm>
        </p:spPr>
        <p:txBody>
          <a:bodyPr>
            <a:normAutofit/>
          </a:bodyPr>
          <a:lstStyle/>
          <a:p>
            <a:pPr algn="ctr"/>
            <a:r>
              <a:rPr lang="en-GB" sz="1800" u="sng" dirty="0"/>
              <a:t>Causes of Bedwetting</a:t>
            </a:r>
          </a:p>
        </p:txBody>
      </p:sp>
      <p:sp>
        <p:nvSpPr>
          <p:cNvPr id="5" name="TextBox 4">
            <a:extLst>
              <a:ext uri="{FF2B5EF4-FFF2-40B4-BE49-F238E27FC236}">
                <a16:creationId xmlns:a16="http://schemas.microsoft.com/office/drawing/2014/main" id="{DF5FCAC6-1E38-4646-9F84-C317F3FEA63A}"/>
              </a:ext>
            </a:extLst>
          </p:cNvPr>
          <p:cNvSpPr txBox="1"/>
          <p:nvPr/>
        </p:nvSpPr>
        <p:spPr>
          <a:xfrm>
            <a:off x="433137" y="1941095"/>
            <a:ext cx="5951621" cy="738664"/>
          </a:xfrm>
          <a:prstGeom prst="rect">
            <a:avLst/>
          </a:prstGeom>
          <a:solidFill>
            <a:schemeClr val="accent4">
              <a:lumMod val="20000"/>
              <a:lumOff val="80000"/>
              <a:alpha val="30000"/>
            </a:schemeClr>
          </a:solidFill>
        </p:spPr>
        <p:txBody>
          <a:bodyPr wrap="square" rtlCol="0">
            <a:spAutoFit/>
          </a:bodyPr>
          <a:lstStyle/>
          <a:p>
            <a:pPr algn="ctr"/>
            <a:r>
              <a:rPr lang="en-GB" sz="1400" b="1" dirty="0"/>
              <a:t>Bladder Size</a:t>
            </a:r>
          </a:p>
          <a:p>
            <a:pPr algn="ctr"/>
            <a:r>
              <a:rPr lang="en-GB" sz="1400" dirty="0"/>
              <a:t>Some bladders do not stretch enough to hold all of the urine made during the night.</a:t>
            </a:r>
          </a:p>
        </p:txBody>
      </p:sp>
      <p:sp>
        <p:nvSpPr>
          <p:cNvPr id="6" name="TextBox 5">
            <a:extLst>
              <a:ext uri="{FF2B5EF4-FFF2-40B4-BE49-F238E27FC236}">
                <a16:creationId xmlns:a16="http://schemas.microsoft.com/office/drawing/2014/main" id="{CF711961-6500-405C-A2B6-10EF885B8E78}"/>
              </a:ext>
            </a:extLst>
          </p:cNvPr>
          <p:cNvSpPr txBox="1"/>
          <p:nvPr/>
        </p:nvSpPr>
        <p:spPr>
          <a:xfrm>
            <a:off x="413084" y="2914186"/>
            <a:ext cx="5951621" cy="738664"/>
          </a:xfrm>
          <a:prstGeom prst="rect">
            <a:avLst/>
          </a:prstGeom>
          <a:solidFill>
            <a:schemeClr val="accent2">
              <a:lumMod val="20000"/>
              <a:lumOff val="80000"/>
              <a:alpha val="30000"/>
            </a:schemeClr>
          </a:solidFill>
        </p:spPr>
        <p:txBody>
          <a:bodyPr wrap="square" rtlCol="0">
            <a:spAutoFit/>
          </a:bodyPr>
          <a:lstStyle/>
          <a:p>
            <a:pPr algn="ctr"/>
            <a:r>
              <a:rPr lang="en-GB" sz="1400" b="1" dirty="0"/>
              <a:t>Urine Production </a:t>
            </a:r>
          </a:p>
          <a:p>
            <a:pPr algn="ctr"/>
            <a:r>
              <a:rPr lang="en-GB" sz="1400" dirty="0"/>
              <a:t>Some people produce too much urine at night, the bladder cannot hold this extra urine.</a:t>
            </a:r>
          </a:p>
        </p:txBody>
      </p:sp>
      <p:sp>
        <p:nvSpPr>
          <p:cNvPr id="7" name="TextBox 6">
            <a:extLst>
              <a:ext uri="{FF2B5EF4-FFF2-40B4-BE49-F238E27FC236}">
                <a16:creationId xmlns:a16="http://schemas.microsoft.com/office/drawing/2014/main" id="{852666FB-8C06-4BAD-9A59-111946DC0B40}"/>
              </a:ext>
            </a:extLst>
          </p:cNvPr>
          <p:cNvSpPr txBox="1"/>
          <p:nvPr/>
        </p:nvSpPr>
        <p:spPr>
          <a:xfrm>
            <a:off x="413084" y="3887277"/>
            <a:ext cx="5951621" cy="738664"/>
          </a:xfrm>
          <a:prstGeom prst="rect">
            <a:avLst/>
          </a:prstGeom>
          <a:solidFill>
            <a:schemeClr val="accent6">
              <a:lumMod val="20000"/>
              <a:lumOff val="80000"/>
              <a:alpha val="30000"/>
            </a:schemeClr>
          </a:solidFill>
        </p:spPr>
        <p:txBody>
          <a:bodyPr wrap="square" rtlCol="0">
            <a:spAutoFit/>
          </a:bodyPr>
          <a:lstStyle/>
          <a:p>
            <a:pPr algn="ctr"/>
            <a:r>
              <a:rPr lang="en-GB" sz="1400" b="1" dirty="0"/>
              <a:t>Sleep</a:t>
            </a:r>
          </a:p>
          <a:p>
            <a:pPr algn="ctr"/>
            <a:r>
              <a:rPr lang="en-GB" sz="1400" dirty="0"/>
              <a:t>Some children/young people do not wake up when their bladder signals to their brain that it is full. </a:t>
            </a:r>
          </a:p>
        </p:txBody>
      </p:sp>
      <p:sp>
        <p:nvSpPr>
          <p:cNvPr id="8" name="TextBox 7">
            <a:extLst>
              <a:ext uri="{FF2B5EF4-FFF2-40B4-BE49-F238E27FC236}">
                <a16:creationId xmlns:a16="http://schemas.microsoft.com/office/drawing/2014/main" id="{3463554B-BC90-4745-B710-F20FC4312ECD}"/>
              </a:ext>
            </a:extLst>
          </p:cNvPr>
          <p:cNvSpPr txBox="1"/>
          <p:nvPr/>
        </p:nvSpPr>
        <p:spPr>
          <a:xfrm>
            <a:off x="413084" y="4861643"/>
            <a:ext cx="5951620" cy="1446550"/>
          </a:xfrm>
          <a:prstGeom prst="rect">
            <a:avLst/>
          </a:prstGeom>
          <a:solidFill>
            <a:schemeClr val="accent1">
              <a:lumMod val="20000"/>
              <a:lumOff val="80000"/>
              <a:alpha val="35000"/>
            </a:schemeClr>
          </a:solidFill>
        </p:spPr>
        <p:txBody>
          <a:bodyPr wrap="square" rtlCol="0">
            <a:spAutoFit/>
          </a:bodyPr>
          <a:lstStyle/>
          <a:p>
            <a:pPr algn="ctr"/>
            <a:r>
              <a:rPr lang="en-GB" sz="1400" b="1" dirty="0"/>
              <a:t>Constipation</a:t>
            </a:r>
          </a:p>
          <a:p>
            <a:pPr algn="ctr"/>
            <a:r>
              <a:rPr lang="en-GB" sz="1400" dirty="0"/>
              <a:t>A bowel that is full of stools presses against the bladder. The bladder then becomes squashed and struggles to expand to hold large amounts of urine. As a result, the child/young person feels the urge to urinate frequently, and has to do lots of little wees. </a:t>
            </a:r>
          </a:p>
          <a:p>
            <a:endParaRPr lang="en-GB" dirty="0"/>
          </a:p>
        </p:txBody>
      </p:sp>
      <p:sp>
        <p:nvSpPr>
          <p:cNvPr id="10" name="TextBox 9">
            <a:extLst>
              <a:ext uri="{FF2B5EF4-FFF2-40B4-BE49-F238E27FC236}">
                <a16:creationId xmlns:a16="http://schemas.microsoft.com/office/drawing/2014/main" id="{3B082279-2E68-4E5F-A709-D1AB966C8D53}"/>
              </a:ext>
            </a:extLst>
          </p:cNvPr>
          <p:cNvSpPr txBox="1"/>
          <p:nvPr/>
        </p:nvSpPr>
        <p:spPr>
          <a:xfrm>
            <a:off x="384780" y="6543895"/>
            <a:ext cx="5931569" cy="1169551"/>
          </a:xfrm>
          <a:prstGeom prst="rect">
            <a:avLst/>
          </a:prstGeom>
          <a:solidFill>
            <a:srgbClr val="7030A0">
              <a:alpha val="10000"/>
            </a:srgbClr>
          </a:solidFill>
        </p:spPr>
        <p:txBody>
          <a:bodyPr wrap="square" rtlCol="0">
            <a:spAutoFit/>
          </a:bodyPr>
          <a:lstStyle/>
          <a:p>
            <a:pPr algn="ctr"/>
            <a:r>
              <a:rPr lang="en-GB" sz="1400" b="1" dirty="0"/>
              <a:t>Type 1 Diabetes &amp; Diabetes Insipidus</a:t>
            </a:r>
            <a:r>
              <a:rPr lang="en-GB" sz="1400" dirty="0"/>
              <a:t>  </a:t>
            </a:r>
          </a:p>
          <a:p>
            <a:pPr algn="ctr"/>
            <a:r>
              <a:rPr lang="en-GB" sz="1400" dirty="0"/>
              <a:t>Symptoms of Type 1 Diabetes include more than typical urination, fatigue, weight loss, and thirst. People with Diabetes Insipidus experience excessive urination and increased thirst. If you are concerned you/your child may have diabetes please see your GP urgently.</a:t>
            </a:r>
          </a:p>
        </p:txBody>
      </p:sp>
      <p:sp>
        <p:nvSpPr>
          <p:cNvPr id="11" name="Footer Placeholder 5">
            <a:extLst>
              <a:ext uri="{FF2B5EF4-FFF2-40B4-BE49-F238E27FC236}">
                <a16:creationId xmlns:a16="http://schemas.microsoft.com/office/drawing/2014/main" id="{5799AABB-128C-40F0-B617-5CA20FA8A4FC}"/>
              </a:ext>
            </a:extLst>
          </p:cNvPr>
          <p:cNvSpPr txBox="1">
            <a:spLocks/>
          </p:cNvSpPr>
          <p:nvPr/>
        </p:nvSpPr>
        <p:spPr>
          <a:xfrm>
            <a:off x="857251" y="1041364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pic>
        <p:nvPicPr>
          <p:cNvPr id="12" name="Picture 11">
            <a:extLst>
              <a:ext uri="{FF2B5EF4-FFF2-40B4-BE49-F238E27FC236}">
                <a16:creationId xmlns:a16="http://schemas.microsoft.com/office/drawing/2014/main" id="{72B328C3-DFE3-4ADE-922D-B3BB069FF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2333" y="7808341"/>
            <a:ext cx="857249" cy="1205508"/>
          </a:xfrm>
          <a:prstGeom prst="rect">
            <a:avLst/>
          </a:prstGeom>
        </p:spPr>
      </p:pic>
      <p:sp>
        <p:nvSpPr>
          <p:cNvPr id="13" name="TextBox 12">
            <a:extLst>
              <a:ext uri="{FF2B5EF4-FFF2-40B4-BE49-F238E27FC236}">
                <a16:creationId xmlns:a16="http://schemas.microsoft.com/office/drawing/2014/main" id="{DCBBBEB1-F2B0-487F-819C-38FDF4ED931B}"/>
              </a:ext>
            </a:extLst>
          </p:cNvPr>
          <p:cNvSpPr txBox="1"/>
          <p:nvPr/>
        </p:nvSpPr>
        <p:spPr>
          <a:xfrm>
            <a:off x="818922" y="7808341"/>
            <a:ext cx="4154905" cy="954107"/>
          </a:xfrm>
          <a:prstGeom prst="rect">
            <a:avLst/>
          </a:prstGeom>
          <a:noFill/>
        </p:spPr>
        <p:txBody>
          <a:bodyPr wrap="square" rtlCol="0">
            <a:spAutoFit/>
          </a:bodyPr>
          <a:lstStyle/>
          <a:p>
            <a:r>
              <a:rPr lang="en-GB" sz="1400" dirty="0"/>
              <a:t>Bedwetting is nobody’s fault, it does not happen because of laziness or bad behaviour. It is an accident! Children/young people should not be punished for accidents.</a:t>
            </a:r>
          </a:p>
        </p:txBody>
      </p:sp>
      <p:sp>
        <p:nvSpPr>
          <p:cNvPr id="14" name="Slide Number Placeholder 7">
            <a:extLst>
              <a:ext uri="{FF2B5EF4-FFF2-40B4-BE49-F238E27FC236}">
                <a16:creationId xmlns:a16="http://schemas.microsoft.com/office/drawing/2014/main" id="{8BACA478-CD1A-4DEC-99B5-A3CD54768DE7}"/>
              </a:ext>
            </a:extLst>
          </p:cNvPr>
          <p:cNvSpPr txBox="1">
            <a:spLocks/>
          </p:cNvSpPr>
          <p:nvPr/>
        </p:nvSpPr>
        <p:spPr>
          <a:xfrm>
            <a:off x="4448455" y="1183506"/>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6</a:t>
            </a:fld>
            <a:endParaRPr lang="en-GB" dirty="0">
              <a:solidFill>
                <a:schemeClr val="tx1"/>
              </a:solidFill>
            </a:endParaRPr>
          </a:p>
        </p:txBody>
      </p:sp>
      <p:sp>
        <p:nvSpPr>
          <p:cNvPr id="15" name="Oval 14">
            <a:extLst>
              <a:ext uri="{FF2B5EF4-FFF2-40B4-BE49-F238E27FC236}">
                <a16:creationId xmlns:a16="http://schemas.microsoft.com/office/drawing/2014/main" id="{C820EC29-8220-483B-96DF-1654F45C80E5}"/>
              </a:ext>
            </a:extLst>
          </p:cNvPr>
          <p:cNvSpPr/>
          <p:nvPr/>
        </p:nvSpPr>
        <p:spPr>
          <a:xfrm>
            <a:off x="4506515" y="1264260"/>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054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259B624-2880-47A2-9642-ECDA19497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924" y="4182175"/>
            <a:ext cx="1017258" cy="890954"/>
          </a:xfrm>
          <a:prstGeom prst="rect">
            <a:avLst/>
          </a:prstGeom>
        </p:spPr>
      </p:pic>
      <p:sp>
        <p:nvSpPr>
          <p:cNvPr id="16" name="Rectangle 15">
            <a:extLst>
              <a:ext uri="{FF2B5EF4-FFF2-40B4-BE49-F238E27FC236}">
                <a16:creationId xmlns:a16="http://schemas.microsoft.com/office/drawing/2014/main" id="{00D57957-3E64-4879-B138-B3A6B53714ED}"/>
              </a:ext>
            </a:extLst>
          </p:cNvPr>
          <p:cNvSpPr/>
          <p:nvPr/>
        </p:nvSpPr>
        <p:spPr>
          <a:xfrm>
            <a:off x="300826" y="7322722"/>
            <a:ext cx="6096000" cy="2246769"/>
          </a:xfrm>
          <a:prstGeom prst="rect">
            <a:avLst/>
          </a:prstGeom>
          <a:solidFill>
            <a:schemeClr val="accent4">
              <a:lumMod val="20000"/>
              <a:lumOff val="80000"/>
              <a:alpha val="25000"/>
            </a:schemeClr>
          </a:solidFill>
        </p:spPr>
        <p:txBody>
          <a:bodyPr wrap="square">
            <a:spAutoFit/>
          </a:bodyPr>
          <a:lstStyle/>
          <a:p>
            <a:r>
              <a:rPr lang="en-GB" sz="1400" dirty="0"/>
              <a:t>Sometimes a child may not drink enough during the day, and then drink more in the evening, filling the bladder before bed. The sleeping child may then not feel the urge to urinate resulting in bedwetting.</a:t>
            </a:r>
          </a:p>
          <a:p>
            <a:r>
              <a:rPr lang="en-GB" sz="1400" dirty="0"/>
              <a:t>Some children do not produce enough of the hormone that stops urine production overnight, therefore too much urine is produced.</a:t>
            </a:r>
          </a:p>
          <a:p>
            <a:r>
              <a:rPr lang="en-GB" sz="1400" dirty="0"/>
              <a:t>For other children the signals from the bladder to brain are not working as they should. This means the bladder overfills and stretches, and the signals between the brain and bladder become more confused. Finally, a child may withhold urination due to a fear of using the toilet, or because they do not like using the toilet in certain environments. </a:t>
            </a:r>
          </a:p>
        </p:txBody>
      </p:sp>
      <p:grpSp>
        <p:nvGrpSpPr>
          <p:cNvPr id="40" name="Group 39">
            <a:extLst>
              <a:ext uri="{FF2B5EF4-FFF2-40B4-BE49-F238E27FC236}">
                <a16:creationId xmlns:a16="http://schemas.microsoft.com/office/drawing/2014/main" id="{5527E6AD-0F32-44E6-8A30-7850D3C3173B}"/>
              </a:ext>
            </a:extLst>
          </p:cNvPr>
          <p:cNvGrpSpPr/>
          <p:nvPr/>
        </p:nvGrpSpPr>
        <p:grpSpPr>
          <a:xfrm>
            <a:off x="1097108" y="2427480"/>
            <a:ext cx="4663784" cy="4501451"/>
            <a:chOff x="2620167" y="1779862"/>
            <a:chExt cx="4858761" cy="4745518"/>
          </a:xfrm>
        </p:grpSpPr>
        <p:pic>
          <p:nvPicPr>
            <p:cNvPr id="36" name="Picture 7">
              <a:extLst>
                <a:ext uri="{FF2B5EF4-FFF2-40B4-BE49-F238E27FC236}">
                  <a16:creationId xmlns:a16="http://schemas.microsoft.com/office/drawing/2014/main" id="{788107AA-4092-4016-A382-FF9023E71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865" t="33545" r="23750" b="62066"/>
            <a:stretch/>
          </p:blipFill>
          <p:spPr bwMode="auto">
            <a:xfrm rot="6446444">
              <a:off x="6870540" y="4524737"/>
              <a:ext cx="666815" cy="31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a:extLst>
                <a:ext uri="{FF2B5EF4-FFF2-40B4-BE49-F238E27FC236}">
                  <a16:creationId xmlns:a16="http://schemas.microsoft.com/office/drawing/2014/main" id="{5AB84D8E-850E-4DEE-8BD0-BEBC0DBDD6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865" t="33545" r="23750" b="62066"/>
            <a:stretch/>
          </p:blipFill>
          <p:spPr bwMode="auto">
            <a:xfrm rot="10800000">
              <a:off x="4677890" y="6123714"/>
              <a:ext cx="666815" cy="31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a:extLst>
                <a:ext uri="{FF2B5EF4-FFF2-40B4-BE49-F238E27FC236}">
                  <a16:creationId xmlns:a16="http://schemas.microsoft.com/office/drawing/2014/main" id="{AC2B004D-21BF-423F-830B-3F159D5F37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865" t="33545" r="23750" b="62066"/>
            <a:stretch/>
          </p:blipFill>
          <p:spPr bwMode="auto">
            <a:xfrm rot="15403854">
              <a:off x="2577804" y="4312685"/>
              <a:ext cx="666815" cy="31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7">
              <a:extLst>
                <a:ext uri="{FF2B5EF4-FFF2-40B4-BE49-F238E27FC236}">
                  <a16:creationId xmlns:a16="http://schemas.microsoft.com/office/drawing/2014/main" id="{B1A04C2E-88AF-44D5-ABAF-A1FC0F0C1E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865" t="33545" r="23750" b="62066"/>
            <a:stretch/>
          </p:blipFill>
          <p:spPr bwMode="auto">
            <a:xfrm rot="18483142">
              <a:off x="3040327" y="2671977"/>
              <a:ext cx="666815" cy="31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FF1B9F87-BDBE-4B3B-BBF3-E422E0C295B9}"/>
                </a:ext>
              </a:extLst>
            </p:cNvPr>
            <p:cNvGrpSpPr/>
            <p:nvPr/>
          </p:nvGrpSpPr>
          <p:grpSpPr>
            <a:xfrm>
              <a:off x="2623371" y="1779862"/>
              <a:ext cx="4855557" cy="4745518"/>
              <a:chOff x="895349" y="1333500"/>
              <a:chExt cx="5457825" cy="5314950"/>
            </a:xfrm>
          </p:grpSpPr>
          <p:pic>
            <p:nvPicPr>
              <p:cNvPr id="6" name="Picture 7">
                <a:extLst>
                  <a:ext uri="{FF2B5EF4-FFF2-40B4-BE49-F238E27FC236}">
                    <a16:creationId xmlns:a16="http://schemas.microsoft.com/office/drawing/2014/main" id="{756BECCB-E785-4EB0-98B1-F11D27FD0C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865" t="33545" r="23750" b="62066"/>
              <a:stretch/>
            </p:blipFill>
            <p:spPr bwMode="auto">
              <a:xfrm rot="2475509">
                <a:off x="4871564" y="2072126"/>
                <a:ext cx="749525"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a:extLst>
                  <a:ext uri="{FF2B5EF4-FFF2-40B4-BE49-F238E27FC236}">
                    <a16:creationId xmlns:a16="http://schemas.microsoft.com/office/drawing/2014/main" id="{D374006C-AA90-4141-A91C-1F6A824ACDA2}"/>
                  </a:ext>
                </a:extLst>
              </p:cNvPr>
              <p:cNvSpPr/>
              <p:nvPr/>
            </p:nvSpPr>
            <p:spPr>
              <a:xfrm>
                <a:off x="895349" y="1333500"/>
                <a:ext cx="5457825" cy="5314950"/>
              </a:xfrm>
              <a:prstGeom prst="ellipse">
                <a:avLst/>
              </a:prstGeom>
              <a:solidFill>
                <a:srgbClr val="FBD1FC">
                  <a:alpha val="47000"/>
                </a:srgbClr>
              </a:solidFill>
              <a:ln>
                <a:solidFill>
                  <a:srgbClr val="F385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5687D18-24FE-41D3-8AD7-62A5062892FC}"/>
                  </a:ext>
                </a:extLst>
              </p:cNvPr>
              <p:cNvSpPr txBox="1"/>
              <p:nvPr/>
            </p:nvSpPr>
            <p:spPr>
              <a:xfrm>
                <a:off x="4072042" y="5194411"/>
                <a:ext cx="1440798" cy="723886"/>
              </a:xfrm>
              <a:prstGeom prst="rect">
                <a:avLst/>
              </a:prstGeom>
              <a:noFill/>
            </p:spPr>
            <p:txBody>
              <a:bodyPr wrap="square" rtlCol="0">
                <a:spAutoFit/>
              </a:bodyPr>
              <a:lstStyle/>
              <a:p>
                <a:pPr algn="ctr"/>
                <a:r>
                  <a:rPr lang="en-GB" sz="1200" dirty="0"/>
                  <a:t>Overstretched bladder/ loss of sensitivity</a:t>
                </a:r>
              </a:p>
            </p:txBody>
          </p:sp>
          <p:sp>
            <p:nvSpPr>
              <p:cNvPr id="14" name="TextBox 13">
                <a:extLst>
                  <a:ext uri="{FF2B5EF4-FFF2-40B4-BE49-F238E27FC236}">
                    <a16:creationId xmlns:a16="http://schemas.microsoft.com/office/drawing/2014/main" id="{5832D5CB-A5D5-4CC4-9B71-C88E589C4563}"/>
                  </a:ext>
                </a:extLst>
              </p:cNvPr>
              <p:cNvSpPr txBox="1"/>
              <p:nvPr/>
            </p:nvSpPr>
            <p:spPr>
              <a:xfrm>
                <a:off x="1367939" y="5102929"/>
                <a:ext cx="1762126" cy="413177"/>
              </a:xfrm>
              <a:prstGeom prst="rect">
                <a:avLst/>
              </a:prstGeom>
              <a:noFill/>
            </p:spPr>
            <p:txBody>
              <a:bodyPr wrap="square" rtlCol="0">
                <a:spAutoFit/>
              </a:bodyPr>
              <a:lstStyle/>
              <a:p>
                <a:pPr algn="ctr"/>
                <a:endParaRPr lang="en-GB" sz="1200" dirty="0"/>
              </a:p>
            </p:txBody>
          </p:sp>
        </p:grpSp>
        <p:sp>
          <p:nvSpPr>
            <p:cNvPr id="3" name="TextBox 2">
              <a:extLst>
                <a:ext uri="{FF2B5EF4-FFF2-40B4-BE49-F238E27FC236}">
                  <a16:creationId xmlns:a16="http://schemas.microsoft.com/office/drawing/2014/main" id="{6E24F689-875B-419A-A11A-D450A4580A0D}"/>
                </a:ext>
              </a:extLst>
            </p:cNvPr>
            <p:cNvSpPr txBox="1"/>
            <p:nvPr/>
          </p:nvSpPr>
          <p:spPr>
            <a:xfrm>
              <a:off x="3134023" y="4810909"/>
              <a:ext cx="2007999" cy="993248"/>
            </a:xfrm>
            <a:prstGeom prst="rect">
              <a:avLst/>
            </a:prstGeom>
            <a:noFill/>
          </p:spPr>
          <p:txBody>
            <a:bodyPr wrap="square" rtlCol="0">
              <a:spAutoFit/>
            </a:bodyPr>
            <a:lstStyle/>
            <a:p>
              <a:r>
                <a:rPr lang="en-GB" sz="1200" dirty="0"/>
                <a:t>Sleeping child does not feel the urge to urinate when they are sleeping (nocturnal enuresis).</a:t>
              </a:r>
            </a:p>
          </p:txBody>
        </p:sp>
        <p:sp>
          <p:nvSpPr>
            <p:cNvPr id="29" name="TextBox 28">
              <a:extLst>
                <a:ext uri="{FF2B5EF4-FFF2-40B4-BE49-F238E27FC236}">
                  <a16:creationId xmlns:a16="http://schemas.microsoft.com/office/drawing/2014/main" id="{B2698305-C30A-4EFE-810F-CA09BA68D1F1}"/>
                </a:ext>
              </a:extLst>
            </p:cNvPr>
            <p:cNvSpPr txBox="1"/>
            <p:nvPr/>
          </p:nvSpPr>
          <p:spPr>
            <a:xfrm>
              <a:off x="5690395" y="3250440"/>
              <a:ext cx="1788532" cy="876053"/>
            </a:xfrm>
            <a:prstGeom prst="rect">
              <a:avLst/>
            </a:prstGeom>
            <a:noFill/>
          </p:spPr>
          <p:txBody>
            <a:bodyPr wrap="square" rtlCol="0">
              <a:spAutoFit/>
            </a:bodyPr>
            <a:lstStyle/>
            <a:p>
              <a:r>
                <a:rPr lang="en-GB" sz="1200" dirty="0"/>
                <a:t>Insufficient production of the hormone involved in stopping urine production overnight.</a:t>
              </a:r>
            </a:p>
          </p:txBody>
        </p:sp>
        <p:sp>
          <p:nvSpPr>
            <p:cNvPr id="31" name="TextBox 30">
              <a:extLst>
                <a:ext uri="{FF2B5EF4-FFF2-40B4-BE49-F238E27FC236}">
                  <a16:creationId xmlns:a16="http://schemas.microsoft.com/office/drawing/2014/main" id="{1D8409D2-2A2C-43CA-97FA-FD973D63839B}"/>
                </a:ext>
              </a:extLst>
            </p:cNvPr>
            <p:cNvSpPr txBox="1"/>
            <p:nvPr/>
          </p:nvSpPr>
          <p:spPr>
            <a:xfrm>
              <a:off x="2620167" y="3500386"/>
              <a:ext cx="1359953" cy="276999"/>
            </a:xfrm>
            <a:prstGeom prst="rect">
              <a:avLst/>
            </a:prstGeom>
            <a:noFill/>
          </p:spPr>
          <p:txBody>
            <a:bodyPr wrap="square" rtlCol="0">
              <a:spAutoFit/>
            </a:bodyPr>
            <a:lstStyle/>
            <a:p>
              <a:pPr algn="ctr"/>
              <a:r>
                <a:rPr lang="en-GB" sz="1200" dirty="0"/>
                <a:t>Bedwetting</a:t>
              </a:r>
            </a:p>
          </p:txBody>
        </p:sp>
        <p:sp>
          <p:nvSpPr>
            <p:cNvPr id="33" name="TextBox 32">
              <a:extLst>
                <a:ext uri="{FF2B5EF4-FFF2-40B4-BE49-F238E27FC236}">
                  <a16:creationId xmlns:a16="http://schemas.microsoft.com/office/drawing/2014/main" id="{8980FFF5-BEE6-4D58-BEEF-6507755D6BD7}"/>
                </a:ext>
              </a:extLst>
            </p:cNvPr>
            <p:cNvSpPr txBox="1"/>
            <p:nvPr/>
          </p:nvSpPr>
          <p:spPr>
            <a:xfrm>
              <a:off x="3933881" y="1988995"/>
              <a:ext cx="2154831" cy="993248"/>
            </a:xfrm>
            <a:prstGeom prst="rect">
              <a:avLst/>
            </a:prstGeom>
            <a:noFill/>
          </p:spPr>
          <p:txBody>
            <a:bodyPr wrap="square" rtlCol="0">
              <a:spAutoFit/>
            </a:bodyPr>
            <a:lstStyle/>
            <a:p>
              <a:r>
                <a:rPr lang="en-GB" sz="1200" dirty="0"/>
                <a:t>Under consumption of fluids during the day, over consumption of fluid in the evening.</a:t>
              </a:r>
            </a:p>
          </p:txBody>
        </p:sp>
      </p:grpSp>
      <p:sp>
        <p:nvSpPr>
          <p:cNvPr id="41" name="TextBox 40">
            <a:extLst>
              <a:ext uri="{FF2B5EF4-FFF2-40B4-BE49-F238E27FC236}">
                <a16:creationId xmlns:a16="http://schemas.microsoft.com/office/drawing/2014/main" id="{D2883A10-FD17-4038-8046-DF9281F99C1A}"/>
              </a:ext>
            </a:extLst>
          </p:cNvPr>
          <p:cNvSpPr txBox="1"/>
          <p:nvPr/>
        </p:nvSpPr>
        <p:spPr>
          <a:xfrm>
            <a:off x="1282838" y="675554"/>
            <a:ext cx="4663784" cy="369332"/>
          </a:xfrm>
          <a:prstGeom prst="rect">
            <a:avLst/>
          </a:prstGeom>
          <a:noFill/>
        </p:spPr>
        <p:txBody>
          <a:bodyPr wrap="square" rtlCol="0">
            <a:spAutoFit/>
          </a:bodyPr>
          <a:lstStyle/>
          <a:p>
            <a:r>
              <a:rPr lang="en-GB" u="sng" dirty="0"/>
              <a:t>Modelling Enuresis and Nocturnal Enuresis</a:t>
            </a:r>
          </a:p>
        </p:txBody>
      </p:sp>
      <p:sp>
        <p:nvSpPr>
          <p:cNvPr id="42" name="Rectangle 41">
            <a:extLst>
              <a:ext uri="{FF2B5EF4-FFF2-40B4-BE49-F238E27FC236}">
                <a16:creationId xmlns:a16="http://schemas.microsoft.com/office/drawing/2014/main" id="{27172853-6AD7-4C1F-8C01-2A2D7F0B10BA}"/>
              </a:ext>
            </a:extLst>
          </p:cNvPr>
          <p:cNvSpPr/>
          <p:nvPr/>
        </p:nvSpPr>
        <p:spPr>
          <a:xfrm>
            <a:off x="2416600" y="1160409"/>
            <a:ext cx="1980670" cy="369332"/>
          </a:xfrm>
          <a:prstGeom prst="rect">
            <a:avLst/>
          </a:prstGeom>
        </p:spPr>
        <p:txBody>
          <a:bodyPr wrap="none">
            <a:spAutoFit/>
          </a:bodyPr>
          <a:lstStyle/>
          <a:p>
            <a:r>
              <a:rPr lang="en-GB" b="1" u="sng" dirty="0"/>
              <a:t>Nocturnal Enuresis</a:t>
            </a:r>
          </a:p>
        </p:txBody>
      </p:sp>
      <p:sp>
        <p:nvSpPr>
          <p:cNvPr id="45" name="Footer Placeholder 5">
            <a:extLst>
              <a:ext uri="{FF2B5EF4-FFF2-40B4-BE49-F238E27FC236}">
                <a16:creationId xmlns:a16="http://schemas.microsoft.com/office/drawing/2014/main" id="{F373AE80-B763-4C2D-B42A-93300BBF6AE6}"/>
              </a:ext>
            </a:extLst>
          </p:cNvPr>
          <p:cNvSpPr txBox="1">
            <a:spLocks/>
          </p:cNvSpPr>
          <p:nvPr/>
        </p:nvSpPr>
        <p:spPr>
          <a:xfrm>
            <a:off x="857251" y="1041364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59" name="Slide Number Placeholder 7">
            <a:extLst>
              <a:ext uri="{FF2B5EF4-FFF2-40B4-BE49-F238E27FC236}">
                <a16:creationId xmlns:a16="http://schemas.microsoft.com/office/drawing/2014/main" id="{099A5847-A4ED-488D-BDA6-8347C3388595}"/>
              </a:ext>
            </a:extLst>
          </p:cNvPr>
          <p:cNvSpPr txBox="1">
            <a:spLocks/>
          </p:cNvSpPr>
          <p:nvPr/>
        </p:nvSpPr>
        <p:spPr>
          <a:xfrm>
            <a:off x="3202003" y="1551275"/>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7</a:t>
            </a:fld>
            <a:endParaRPr lang="en-GB" dirty="0">
              <a:solidFill>
                <a:schemeClr val="tx1"/>
              </a:solidFill>
            </a:endParaRPr>
          </a:p>
        </p:txBody>
      </p:sp>
      <p:sp>
        <p:nvSpPr>
          <p:cNvPr id="60" name="Oval 59">
            <a:extLst>
              <a:ext uri="{FF2B5EF4-FFF2-40B4-BE49-F238E27FC236}">
                <a16:creationId xmlns:a16="http://schemas.microsoft.com/office/drawing/2014/main" id="{5C16A984-0468-4533-95C6-2023F470718B}"/>
              </a:ext>
            </a:extLst>
          </p:cNvPr>
          <p:cNvSpPr/>
          <p:nvPr/>
        </p:nvSpPr>
        <p:spPr>
          <a:xfrm>
            <a:off x="3260063" y="1632029"/>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693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787DA11-88A4-4549-A7FA-BCE8D93096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931" y="4017497"/>
            <a:ext cx="914400" cy="883920"/>
          </a:xfrm>
          <a:prstGeom prst="rect">
            <a:avLst/>
          </a:prstGeom>
        </p:spPr>
      </p:pic>
      <p:sp>
        <p:nvSpPr>
          <p:cNvPr id="17" name="TextBox 16">
            <a:extLst>
              <a:ext uri="{FF2B5EF4-FFF2-40B4-BE49-F238E27FC236}">
                <a16:creationId xmlns:a16="http://schemas.microsoft.com/office/drawing/2014/main" id="{20507502-D48E-45FA-BF83-8F15D903DD8D}"/>
              </a:ext>
            </a:extLst>
          </p:cNvPr>
          <p:cNvSpPr txBox="1"/>
          <p:nvPr/>
        </p:nvSpPr>
        <p:spPr>
          <a:xfrm>
            <a:off x="1314563" y="595123"/>
            <a:ext cx="4228871" cy="369332"/>
          </a:xfrm>
          <a:prstGeom prst="rect">
            <a:avLst/>
          </a:prstGeom>
          <a:noFill/>
        </p:spPr>
        <p:txBody>
          <a:bodyPr wrap="square" rtlCol="0">
            <a:spAutoFit/>
          </a:bodyPr>
          <a:lstStyle/>
          <a:p>
            <a:r>
              <a:rPr lang="en-GB" u="sng" dirty="0"/>
              <a:t>Modelling Enuresis and Nocturnal Enuresis</a:t>
            </a:r>
          </a:p>
        </p:txBody>
      </p:sp>
      <p:sp>
        <p:nvSpPr>
          <p:cNvPr id="18" name="Rectangle 17">
            <a:extLst>
              <a:ext uri="{FF2B5EF4-FFF2-40B4-BE49-F238E27FC236}">
                <a16:creationId xmlns:a16="http://schemas.microsoft.com/office/drawing/2014/main" id="{F942B838-37CD-4BBB-BC7D-AEF3B421E029}"/>
              </a:ext>
            </a:extLst>
          </p:cNvPr>
          <p:cNvSpPr/>
          <p:nvPr/>
        </p:nvSpPr>
        <p:spPr>
          <a:xfrm>
            <a:off x="2946239" y="1073147"/>
            <a:ext cx="977191" cy="369332"/>
          </a:xfrm>
          <a:prstGeom prst="rect">
            <a:avLst/>
          </a:prstGeom>
        </p:spPr>
        <p:txBody>
          <a:bodyPr wrap="none">
            <a:spAutoFit/>
          </a:bodyPr>
          <a:lstStyle/>
          <a:p>
            <a:r>
              <a:rPr lang="en-GB" b="1" u="sng" dirty="0"/>
              <a:t>Enuresis</a:t>
            </a:r>
          </a:p>
        </p:txBody>
      </p:sp>
      <p:grpSp>
        <p:nvGrpSpPr>
          <p:cNvPr id="36" name="Group 35">
            <a:extLst>
              <a:ext uri="{FF2B5EF4-FFF2-40B4-BE49-F238E27FC236}">
                <a16:creationId xmlns:a16="http://schemas.microsoft.com/office/drawing/2014/main" id="{7958D700-4FD0-4E1A-A5E3-B73F5BB2B018}"/>
              </a:ext>
            </a:extLst>
          </p:cNvPr>
          <p:cNvGrpSpPr/>
          <p:nvPr/>
        </p:nvGrpSpPr>
        <p:grpSpPr>
          <a:xfrm>
            <a:off x="1109341" y="2290987"/>
            <a:ext cx="4639317" cy="4501451"/>
            <a:chOff x="913120" y="1899370"/>
            <a:chExt cx="4639317" cy="4501451"/>
          </a:xfrm>
        </p:grpSpPr>
        <p:pic>
          <p:nvPicPr>
            <p:cNvPr id="31" name="Picture 7">
              <a:extLst>
                <a:ext uri="{FF2B5EF4-FFF2-40B4-BE49-F238E27FC236}">
                  <a16:creationId xmlns:a16="http://schemas.microsoft.com/office/drawing/2014/main" id="{7126E559-81FB-476F-B4B4-7CB19F8411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10800000">
              <a:off x="2946239" y="5942607"/>
              <a:ext cx="751550" cy="35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a:extLst>
                <a:ext uri="{FF2B5EF4-FFF2-40B4-BE49-F238E27FC236}">
                  <a16:creationId xmlns:a16="http://schemas.microsoft.com/office/drawing/2014/main" id="{50C7E695-463B-4645-8D06-04213C511C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14817462">
              <a:off x="902394" y="4490680"/>
              <a:ext cx="751550" cy="35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a:extLst>
                <a:ext uri="{FF2B5EF4-FFF2-40B4-BE49-F238E27FC236}">
                  <a16:creationId xmlns:a16="http://schemas.microsoft.com/office/drawing/2014/main" id="{C5A94A49-41F7-425B-9F40-6DA0834C6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18596883">
              <a:off x="1417932" y="2633857"/>
              <a:ext cx="751550" cy="35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7">
              <a:extLst>
                <a:ext uri="{FF2B5EF4-FFF2-40B4-BE49-F238E27FC236}">
                  <a16:creationId xmlns:a16="http://schemas.microsoft.com/office/drawing/2014/main" id="{E6C7BE0F-0488-4070-A76C-38EF377EC6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2646986">
              <a:off x="4266113" y="2583358"/>
              <a:ext cx="751550" cy="35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0AEBF085-A501-4C19-B0F1-CBB526D98731}"/>
                </a:ext>
              </a:extLst>
            </p:cNvPr>
            <p:cNvGrpSpPr/>
            <p:nvPr/>
          </p:nvGrpSpPr>
          <p:grpSpPr>
            <a:xfrm>
              <a:off x="913120" y="1899370"/>
              <a:ext cx="4639317" cy="4501451"/>
              <a:chOff x="886789" y="1330909"/>
              <a:chExt cx="5488002" cy="5314950"/>
            </a:xfrm>
          </p:grpSpPr>
          <p:pic>
            <p:nvPicPr>
              <p:cNvPr id="20" name="Picture 7">
                <a:extLst>
                  <a:ext uri="{FF2B5EF4-FFF2-40B4-BE49-F238E27FC236}">
                    <a16:creationId xmlns:a16="http://schemas.microsoft.com/office/drawing/2014/main" id="{20D3415A-0890-4BCA-9EEC-93C2DC491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65" t="33545" r="23750" b="62066"/>
              <a:stretch/>
            </p:blipFill>
            <p:spPr bwMode="auto">
              <a:xfrm rot="6793939">
                <a:off x="5439157" y="4599105"/>
                <a:ext cx="887370" cy="42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a:extLst>
                  <a:ext uri="{FF2B5EF4-FFF2-40B4-BE49-F238E27FC236}">
                    <a16:creationId xmlns:a16="http://schemas.microsoft.com/office/drawing/2014/main" id="{F485C397-149B-4B0B-B6AA-0EDAFD57D7B1}"/>
                  </a:ext>
                </a:extLst>
              </p:cNvPr>
              <p:cNvSpPr/>
              <p:nvPr/>
            </p:nvSpPr>
            <p:spPr>
              <a:xfrm>
                <a:off x="886789" y="1330909"/>
                <a:ext cx="5457825" cy="5314950"/>
              </a:xfrm>
              <a:prstGeom prst="ellipse">
                <a:avLst/>
              </a:prstGeom>
              <a:solidFill>
                <a:srgbClr val="FBD1FC">
                  <a:alpha val="47000"/>
                </a:srgbClr>
              </a:solidFill>
              <a:ln>
                <a:solidFill>
                  <a:srgbClr val="F385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1F3ED86-D3A6-4B3E-8720-72B5A94CB71B}"/>
                  </a:ext>
                </a:extLst>
              </p:cNvPr>
              <p:cNvSpPr txBox="1"/>
              <p:nvPr/>
            </p:nvSpPr>
            <p:spPr>
              <a:xfrm>
                <a:off x="4182549" y="5296440"/>
                <a:ext cx="1581151" cy="688628"/>
              </a:xfrm>
              <a:prstGeom prst="rect">
                <a:avLst/>
              </a:prstGeom>
              <a:noFill/>
            </p:spPr>
            <p:txBody>
              <a:bodyPr wrap="square" rtlCol="0">
                <a:spAutoFit/>
              </a:bodyPr>
              <a:lstStyle/>
              <a:p>
                <a:pPr algn="ctr"/>
                <a:r>
                  <a:rPr lang="en-GB" sz="1200" dirty="0"/>
                  <a:t>Dysfunctional Voiding</a:t>
                </a:r>
              </a:p>
            </p:txBody>
          </p:sp>
          <p:sp>
            <p:nvSpPr>
              <p:cNvPr id="27" name="TextBox 26">
                <a:extLst>
                  <a:ext uri="{FF2B5EF4-FFF2-40B4-BE49-F238E27FC236}">
                    <a16:creationId xmlns:a16="http://schemas.microsoft.com/office/drawing/2014/main" id="{64AAE7FC-F2BF-4132-95BD-0D823D9CCA27}"/>
                  </a:ext>
                </a:extLst>
              </p:cNvPr>
              <p:cNvSpPr txBox="1"/>
              <p:nvPr/>
            </p:nvSpPr>
            <p:spPr>
              <a:xfrm>
                <a:off x="1542225" y="5136942"/>
                <a:ext cx="1666875" cy="723887"/>
              </a:xfrm>
              <a:prstGeom prst="rect">
                <a:avLst/>
              </a:prstGeom>
              <a:noFill/>
            </p:spPr>
            <p:txBody>
              <a:bodyPr wrap="square" rtlCol="0">
                <a:spAutoFit/>
              </a:bodyPr>
              <a:lstStyle/>
              <a:p>
                <a:pPr algn="ctr"/>
                <a:r>
                  <a:rPr lang="en-GB" sz="1200" dirty="0"/>
                  <a:t>Possible development of UTIs.</a:t>
                </a:r>
              </a:p>
            </p:txBody>
          </p:sp>
          <p:sp>
            <p:nvSpPr>
              <p:cNvPr id="28" name="TextBox 27">
                <a:extLst>
                  <a:ext uri="{FF2B5EF4-FFF2-40B4-BE49-F238E27FC236}">
                    <a16:creationId xmlns:a16="http://schemas.microsoft.com/office/drawing/2014/main" id="{9D2A7E26-CE2D-4F83-8C7B-62BD2642EC62}"/>
                  </a:ext>
                </a:extLst>
              </p:cNvPr>
              <p:cNvSpPr txBox="1"/>
              <p:nvPr/>
            </p:nvSpPr>
            <p:spPr>
              <a:xfrm>
                <a:off x="2661391" y="1685857"/>
                <a:ext cx="2000250" cy="688628"/>
              </a:xfrm>
              <a:prstGeom prst="rect">
                <a:avLst/>
              </a:prstGeom>
              <a:noFill/>
            </p:spPr>
            <p:txBody>
              <a:bodyPr wrap="square" rtlCol="0">
                <a:spAutoFit/>
              </a:bodyPr>
              <a:lstStyle/>
              <a:p>
                <a:pPr algn="ctr"/>
                <a:r>
                  <a:rPr lang="en-GB" sz="1200" dirty="0"/>
                  <a:t>Withholding urination </a:t>
                </a:r>
              </a:p>
            </p:txBody>
          </p:sp>
          <p:sp>
            <p:nvSpPr>
              <p:cNvPr id="29" name="TextBox 28">
                <a:extLst>
                  <a:ext uri="{FF2B5EF4-FFF2-40B4-BE49-F238E27FC236}">
                    <a16:creationId xmlns:a16="http://schemas.microsoft.com/office/drawing/2014/main" id="{2BF63D32-99B2-40D4-AD88-40BD72413B07}"/>
                  </a:ext>
                </a:extLst>
              </p:cNvPr>
              <p:cNvSpPr txBox="1"/>
              <p:nvPr/>
            </p:nvSpPr>
            <p:spPr>
              <a:xfrm>
                <a:off x="4374541" y="2860005"/>
                <a:ext cx="2000250" cy="1137536"/>
              </a:xfrm>
              <a:prstGeom prst="rect">
                <a:avLst/>
              </a:prstGeom>
              <a:noFill/>
            </p:spPr>
            <p:txBody>
              <a:bodyPr wrap="square" rtlCol="0">
                <a:spAutoFit/>
              </a:bodyPr>
              <a:lstStyle/>
              <a:p>
                <a:pPr algn="ctr"/>
                <a:r>
                  <a:rPr lang="en-GB" sz="1200" dirty="0"/>
                  <a:t>Overstretched bladder/loss of sensitivity confusing the signals between the brain and bladder</a:t>
                </a:r>
              </a:p>
            </p:txBody>
          </p:sp>
          <p:sp>
            <p:nvSpPr>
              <p:cNvPr id="30" name="TextBox 29">
                <a:extLst>
                  <a:ext uri="{FF2B5EF4-FFF2-40B4-BE49-F238E27FC236}">
                    <a16:creationId xmlns:a16="http://schemas.microsoft.com/office/drawing/2014/main" id="{B0B12AF8-9479-4CD8-A6B2-9F3246B5CEEB}"/>
                  </a:ext>
                </a:extLst>
              </p:cNvPr>
              <p:cNvSpPr txBox="1"/>
              <p:nvPr/>
            </p:nvSpPr>
            <p:spPr>
              <a:xfrm>
                <a:off x="886789" y="3291655"/>
                <a:ext cx="1509714" cy="310237"/>
              </a:xfrm>
              <a:prstGeom prst="rect">
                <a:avLst/>
              </a:prstGeom>
              <a:noFill/>
            </p:spPr>
            <p:txBody>
              <a:bodyPr wrap="square" rtlCol="0">
                <a:spAutoFit/>
              </a:bodyPr>
              <a:lstStyle/>
              <a:p>
                <a:pPr algn="ctr"/>
                <a:r>
                  <a:rPr lang="en-GB" sz="1200" dirty="0"/>
                  <a:t>Daytime wetting</a:t>
                </a:r>
              </a:p>
            </p:txBody>
          </p:sp>
        </p:grpSp>
      </p:grpSp>
      <p:sp>
        <p:nvSpPr>
          <p:cNvPr id="35" name="Rectangle 34">
            <a:extLst>
              <a:ext uri="{FF2B5EF4-FFF2-40B4-BE49-F238E27FC236}">
                <a16:creationId xmlns:a16="http://schemas.microsoft.com/office/drawing/2014/main" id="{D8A33BFE-D4ED-4310-ACEA-C3015FE06910}"/>
              </a:ext>
            </a:extLst>
          </p:cNvPr>
          <p:cNvSpPr/>
          <p:nvPr/>
        </p:nvSpPr>
        <p:spPr>
          <a:xfrm>
            <a:off x="344192" y="7361331"/>
            <a:ext cx="6169617" cy="1815882"/>
          </a:xfrm>
          <a:prstGeom prst="rect">
            <a:avLst/>
          </a:prstGeom>
          <a:solidFill>
            <a:schemeClr val="accent4">
              <a:lumMod val="20000"/>
              <a:lumOff val="80000"/>
              <a:alpha val="20000"/>
            </a:schemeClr>
          </a:solidFill>
        </p:spPr>
        <p:txBody>
          <a:bodyPr wrap="square">
            <a:spAutoFit/>
          </a:bodyPr>
          <a:lstStyle/>
          <a:p>
            <a:r>
              <a:rPr lang="en-GB" sz="1400" dirty="0"/>
              <a:t>A child who experiences daytime wetting may feel the urge to urinate at the last minute, and may ‘curtsey’ using their heel to stop the flow of urine. When the child/young person does go to the toilet, the outlet valve may not relax fully. This means that the bladder does not empty fully. When the child returns back to what they were doing, the outlet valve will relax and urine can leak out. The child becomes at risk of urinary tract infections (UTI) when the bladder does not empty fully. The bladder can continue to fill and become overstretched. This results in a loss of sensitivity and confusion of the signals between the brain and bladder. </a:t>
            </a:r>
          </a:p>
        </p:txBody>
      </p:sp>
      <p:sp>
        <p:nvSpPr>
          <p:cNvPr id="37" name="Footer Placeholder 5">
            <a:extLst>
              <a:ext uri="{FF2B5EF4-FFF2-40B4-BE49-F238E27FC236}">
                <a16:creationId xmlns:a16="http://schemas.microsoft.com/office/drawing/2014/main" id="{A87B5B69-B2F0-4EE8-827D-8147A2550999}"/>
              </a:ext>
            </a:extLst>
          </p:cNvPr>
          <p:cNvSpPr txBox="1">
            <a:spLocks/>
          </p:cNvSpPr>
          <p:nvPr/>
        </p:nvSpPr>
        <p:spPr>
          <a:xfrm>
            <a:off x="857251" y="1041364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39" name="Slide Number Placeholder 7">
            <a:extLst>
              <a:ext uri="{FF2B5EF4-FFF2-40B4-BE49-F238E27FC236}">
                <a16:creationId xmlns:a16="http://schemas.microsoft.com/office/drawing/2014/main" id="{918159C4-E458-4246-B62A-B9DAA5D84EC0}"/>
              </a:ext>
            </a:extLst>
          </p:cNvPr>
          <p:cNvSpPr txBox="1">
            <a:spLocks/>
          </p:cNvSpPr>
          <p:nvPr/>
        </p:nvSpPr>
        <p:spPr>
          <a:xfrm>
            <a:off x="3229255" y="1410677"/>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8</a:t>
            </a:fld>
            <a:endParaRPr lang="en-GB" dirty="0">
              <a:solidFill>
                <a:schemeClr val="tx1"/>
              </a:solidFill>
            </a:endParaRPr>
          </a:p>
        </p:txBody>
      </p:sp>
      <p:sp>
        <p:nvSpPr>
          <p:cNvPr id="40" name="Oval 39">
            <a:extLst>
              <a:ext uri="{FF2B5EF4-FFF2-40B4-BE49-F238E27FC236}">
                <a16:creationId xmlns:a16="http://schemas.microsoft.com/office/drawing/2014/main" id="{DAA9CBCC-F341-48D6-BCC8-CEE6B7D406D6}"/>
              </a:ext>
            </a:extLst>
          </p:cNvPr>
          <p:cNvSpPr/>
          <p:nvPr/>
        </p:nvSpPr>
        <p:spPr>
          <a:xfrm>
            <a:off x="3287315" y="1491431"/>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201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B325-B81F-4168-9EDF-EC205A419466}"/>
              </a:ext>
            </a:extLst>
          </p:cNvPr>
          <p:cNvSpPr>
            <a:spLocks noGrp="1"/>
          </p:cNvSpPr>
          <p:nvPr>
            <p:ph type="title"/>
          </p:nvPr>
        </p:nvSpPr>
        <p:spPr>
          <a:xfrm>
            <a:off x="2134523" y="1059661"/>
            <a:ext cx="2588953" cy="1179686"/>
          </a:xfrm>
        </p:spPr>
        <p:txBody>
          <a:bodyPr>
            <a:normAutofit/>
          </a:bodyPr>
          <a:lstStyle/>
          <a:p>
            <a:pPr algn="ctr"/>
            <a:r>
              <a:rPr lang="en-US" sz="1800" u="sng" dirty="0"/>
              <a:t>Physiological Support</a:t>
            </a:r>
            <a:endParaRPr lang="en-GB" sz="1800" u="sng" dirty="0"/>
          </a:p>
        </p:txBody>
      </p:sp>
      <p:sp>
        <p:nvSpPr>
          <p:cNvPr id="15" name="TextBox 14">
            <a:extLst>
              <a:ext uri="{FF2B5EF4-FFF2-40B4-BE49-F238E27FC236}">
                <a16:creationId xmlns:a16="http://schemas.microsoft.com/office/drawing/2014/main" id="{5BFF3619-C710-41CB-871C-217E52E34EF1}"/>
              </a:ext>
            </a:extLst>
          </p:cNvPr>
          <p:cNvSpPr txBox="1"/>
          <p:nvPr/>
        </p:nvSpPr>
        <p:spPr>
          <a:xfrm>
            <a:off x="205906" y="2021741"/>
            <a:ext cx="6536383" cy="1169551"/>
          </a:xfrm>
          <a:prstGeom prst="rect">
            <a:avLst/>
          </a:prstGeom>
          <a:solidFill>
            <a:schemeClr val="accent6">
              <a:lumMod val="20000"/>
              <a:lumOff val="80000"/>
              <a:alpha val="28000"/>
            </a:schemeClr>
          </a:solidFill>
        </p:spPr>
        <p:txBody>
          <a:bodyPr wrap="square" rtlCol="0">
            <a:spAutoFit/>
          </a:bodyPr>
          <a:lstStyle/>
          <a:p>
            <a:pPr algn="ctr"/>
            <a:r>
              <a:rPr lang="en-US" sz="1400" b="1" dirty="0"/>
              <a:t>Did you know?</a:t>
            </a:r>
          </a:p>
          <a:p>
            <a:pPr algn="ctr"/>
            <a:r>
              <a:rPr lang="en-US" sz="1400" dirty="0"/>
              <a:t>You can see if you are drinking enough water based fluid by looking at the colour of your wee. Hydrated, healthy wee is a light yellow colour (almost like water). Dehydrated, unhealthy wee is a dark yellow colour, and means you need to drink more water!</a:t>
            </a:r>
          </a:p>
        </p:txBody>
      </p:sp>
      <p:sp>
        <p:nvSpPr>
          <p:cNvPr id="17" name="TextBox 16">
            <a:extLst>
              <a:ext uri="{FF2B5EF4-FFF2-40B4-BE49-F238E27FC236}">
                <a16:creationId xmlns:a16="http://schemas.microsoft.com/office/drawing/2014/main" id="{EF79F278-2B03-4B57-A94F-08A626AA2789}"/>
              </a:ext>
            </a:extLst>
          </p:cNvPr>
          <p:cNvSpPr txBox="1"/>
          <p:nvPr/>
        </p:nvSpPr>
        <p:spPr>
          <a:xfrm>
            <a:off x="1101948" y="3354852"/>
            <a:ext cx="5523722" cy="2677656"/>
          </a:xfrm>
          <a:prstGeom prst="rect">
            <a:avLst/>
          </a:prstGeom>
          <a:solidFill>
            <a:srgbClr val="66CCFF">
              <a:alpha val="10000"/>
            </a:srgbClr>
          </a:solidFill>
        </p:spPr>
        <p:txBody>
          <a:bodyPr wrap="square" rtlCol="0">
            <a:spAutoFit/>
          </a:bodyPr>
          <a:lstStyle/>
          <a:p>
            <a:r>
              <a:rPr lang="en-US" sz="1400" b="1" dirty="0"/>
              <a:t>Water</a:t>
            </a:r>
          </a:p>
          <a:p>
            <a:r>
              <a:rPr lang="en-US" sz="1400" dirty="0"/>
              <a:t>Drink the recommended amount of water </a:t>
            </a:r>
            <a:r>
              <a:rPr lang="en-US" sz="1400" b="1" dirty="0"/>
              <a:t>(information provided in the table below) </a:t>
            </a:r>
            <a:r>
              <a:rPr lang="en-US" sz="1400" dirty="0"/>
              <a:t>based fluid throughout the day to help your bladder fill and stretch. This helps the bladder to hold more urine and stay healthy. Drinking also helps to keep your bowels moving too! By drinking lots of water and keeping your bowels moving healthily, there is less pressure on the bladder, increasing its capacity. Drinking less fluid is more likely to result in constipation, worsening day and nighttime wetting.</a:t>
            </a:r>
          </a:p>
          <a:p>
            <a:r>
              <a:rPr lang="en-US" sz="1400" dirty="0"/>
              <a:t>Drinks with caffeine in them can make an overactive bladder misbehave. These drinks include some fizzy-pop, coffee, tea, and hot chocolate.</a:t>
            </a:r>
          </a:p>
          <a:p>
            <a:r>
              <a:rPr lang="en-US" sz="1400" dirty="0"/>
              <a:t>Try to do most of your drinking in the daytime and just drink a small cup of water an hour before bed, if you are thirsty. </a:t>
            </a:r>
            <a:endParaRPr lang="en-GB" sz="1400" dirty="0"/>
          </a:p>
        </p:txBody>
      </p:sp>
      <p:pic>
        <p:nvPicPr>
          <p:cNvPr id="18" name="Picture 17">
            <a:extLst>
              <a:ext uri="{FF2B5EF4-FFF2-40B4-BE49-F238E27FC236}">
                <a16:creationId xmlns:a16="http://schemas.microsoft.com/office/drawing/2014/main" id="{EDD424F9-DDD7-423C-BAE3-C6AE99CF8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0" y="3605601"/>
            <a:ext cx="1029478" cy="1948288"/>
          </a:xfrm>
          <a:prstGeom prst="rect">
            <a:avLst/>
          </a:prstGeom>
        </p:spPr>
      </p:pic>
      <p:graphicFrame>
        <p:nvGraphicFramePr>
          <p:cNvPr id="19" name="Table 18">
            <a:extLst>
              <a:ext uri="{FF2B5EF4-FFF2-40B4-BE49-F238E27FC236}">
                <a16:creationId xmlns:a16="http://schemas.microsoft.com/office/drawing/2014/main" id="{EF37A145-42E0-48B8-ABDE-056E5E1A2B19}"/>
              </a:ext>
            </a:extLst>
          </p:cNvPr>
          <p:cNvGraphicFramePr>
            <a:graphicFrameLocks noGrp="1"/>
          </p:cNvGraphicFramePr>
          <p:nvPr>
            <p:extLst>
              <p:ext uri="{D42A27DB-BD31-4B8C-83A1-F6EECF244321}">
                <p14:modId xmlns:p14="http://schemas.microsoft.com/office/powerpoint/2010/main" val="3456713863"/>
              </p:ext>
            </p:extLst>
          </p:nvPr>
        </p:nvGraphicFramePr>
        <p:xfrm>
          <a:off x="1289080" y="6045217"/>
          <a:ext cx="4197320" cy="2330865"/>
        </p:xfrm>
        <a:graphic>
          <a:graphicData uri="http://schemas.openxmlformats.org/drawingml/2006/table">
            <a:tbl>
              <a:tblPr/>
              <a:tblGrid>
                <a:gridCol w="2098660">
                  <a:extLst>
                    <a:ext uri="{9D8B030D-6E8A-4147-A177-3AD203B41FA5}">
                      <a16:colId xmlns:a16="http://schemas.microsoft.com/office/drawing/2014/main" val="2296608313"/>
                    </a:ext>
                  </a:extLst>
                </a:gridCol>
                <a:gridCol w="2098660">
                  <a:extLst>
                    <a:ext uri="{9D8B030D-6E8A-4147-A177-3AD203B41FA5}">
                      <a16:colId xmlns:a16="http://schemas.microsoft.com/office/drawing/2014/main" val="766562112"/>
                    </a:ext>
                  </a:extLst>
                </a:gridCol>
              </a:tblGrid>
              <a:tr h="472155">
                <a:tc>
                  <a:txBody>
                    <a:bodyPr/>
                    <a:lstStyle/>
                    <a:p>
                      <a:pPr algn="l"/>
                      <a:r>
                        <a:rPr lang="en-GB" b="1" dirty="0"/>
                        <a:t>Age (years)</a:t>
                      </a:r>
                      <a:r>
                        <a:rPr lang="en-GB" dirty="0"/>
                        <a:t> </a:t>
                      </a:r>
                    </a:p>
                  </a:txBody>
                  <a:tcPr>
                    <a:lnL>
                      <a:noFill/>
                    </a:lnL>
                    <a:lnR>
                      <a:noFill/>
                    </a:lnR>
                    <a:lnT>
                      <a:noFill/>
                    </a:lnT>
                    <a:lnB>
                      <a:noFill/>
                    </a:lnB>
                    <a:solidFill>
                      <a:srgbClr val="00B0F0">
                        <a:alpha val="10000"/>
                      </a:srgbClr>
                    </a:solidFill>
                  </a:tcPr>
                </a:tc>
                <a:tc>
                  <a:txBody>
                    <a:bodyPr/>
                    <a:lstStyle/>
                    <a:p>
                      <a:pPr algn="l"/>
                      <a:r>
                        <a:rPr lang="en-GB" b="1" dirty="0"/>
                        <a:t>Total drink intake per day</a:t>
                      </a:r>
                      <a:endParaRPr lang="en-GB" dirty="0"/>
                    </a:p>
                  </a:txBody>
                  <a:tcPr>
                    <a:lnL>
                      <a:noFill/>
                    </a:lnL>
                    <a:lnR>
                      <a:noFill/>
                    </a:lnR>
                    <a:lnT>
                      <a:noFill/>
                    </a:lnT>
                    <a:lnB>
                      <a:noFill/>
                    </a:lnB>
                    <a:solidFill>
                      <a:srgbClr val="00B0F0">
                        <a:alpha val="10000"/>
                      </a:srgbClr>
                    </a:solidFill>
                  </a:tcPr>
                </a:tc>
                <a:extLst>
                  <a:ext uri="{0D108BD9-81ED-4DB2-BD59-A6C34878D82A}">
                    <a16:rowId xmlns:a16="http://schemas.microsoft.com/office/drawing/2014/main" val="452120561"/>
                  </a:ext>
                </a:extLst>
              </a:tr>
              <a:tr h="887379">
                <a:tc>
                  <a:txBody>
                    <a:bodyPr/>
                    <a:lstStyle/>
                    <a:p>
                      <a:pPr algn="l"/>
                      <a:r>
                        <a:rPr lang="en-GB" dirty="0"/>
                        <a:t>1-3</a:t>
                      </a:r>
                    </a:p>
                    <a:p>
                      <a:pPr algn="l"/>
                      <a:endParaRPr lang="en-GB" dirty="0"/>
                    </a:p>
                    <a:p>
                      <a:pPr algn="l"/>
                      <a:r>
                        <a:rPr lang="en-GB" dirty="0"/>
                        <a:t>4–8 </a:t>
                      </a:r>
                    </a:p>
                    <a:p>
                      <a:pPr algn="l"/>
                      <a:endParaRPr lang="en-GB" dirty="0"/>
                    </a:p>
                  </a:txBody>
                  <a:tcPr>
                    <a:lnL>
                      <a:noFill/>
                    </a:lnL>
                    <a:lnR>
                      <a:noFill/>
                    </a:lnR>
                    <a:lnT>
                      <a:noFill/>
                    </a:lnT>
                    <a:lnB>
                      <a:noFill/>
                    </a:lnB>
                    <a:solidFill>
                      <a:srgbClr val="00B0F0">
                        <a:alpha val="10000"/>
                      </a:srgbClr>
                    </a:solidFill>
                  </a:tcPr>
                </a:tc>
                <a:tc>
                  <a:txBody>
                    <a:bodyPr/>
                    <a:lstStyle/>
                    <a:p>
                      <a:r>
                        <a:rPr lang="en-GB" dirty="0"/>
                        <a:t>1 litre</a:t>
                      </a:r>
                    </a:p>
                    <a:p>
                      <a:endParaRPr lang="en-GB" dirty="0"/>
                    </a:p>
                    <a:p>
                      <a:r>
                        <a:rPr lang="en-GB" dirty="0"/>
                        <a:t>1.2 litre</a:t>
                      </a:r>
                    </a:p>
                  </a:txBody>
                  <a:tcPr>
                    <a:lnL>
                      <a:noFill/>
                    </a:lnL>
                    <a:lnR>
                      <a:noFill/>
                    </a:lnR>
                    <a:lnT>
                      <a:noFill/>
                    </a:lnT>
                    <a:lnB>
                      <a:noFill/>
                    </a:lnB>
                    <a:solidFill>
                      <a:srgbClr val="00B0F0">
                        <a:alpha val="10000"/>
                      </a:srgbClr>
                    </a:solidFill>
                  </a:tcPr>
                </a:tc>
                <a:extLst>
                  <a:ext uri="{0D108BD9-81ED-4DB2-BD59-A6C34878D82A}">
                    <a16:rowId xmlns:a16="http://schemas.microsoft.com/office/drawing/2014/main" val="2931106881"/>
                  </a:ext>
                </a:extLst>
              </a:tr>
              <a:tr h="472155">
                <a:tc>
                  <a:txBody>
                    <a:bodyPr/>
                    <a:lstStyle/>
                    <a:p>
                      <a:pPr algn="l"/>
                      <a:r>
                        <a:rPr lang="en-GB"/>
                        <a:t>9–13 </a:t>
                      </a:r>
                    </a:p>
                  </a:txBody>
                  <a:tcPr>
                    <a:lnL>
                      <a:noFill/>
                    </a:lnL>
                    <a:lnR>
                      <a:noFill/>
                    </a:lnR>
                    <a:lnT>
                      <a:noFill/>
                    </a:lnT>
                    <a:lnB>
                      <a:noFill/>
                    </a:lnB>
                    <a:solidFill>
                      <a:srgbClr val="00B0F0">
                        <a:alpha val="10000"/>
                      </a:srgbClr>
                    </a:solidFill>
                  </a:tcPr>
                </a:tc>
                <a:tc>
                  <a:txBody>
                    <a:bodyPr/>
                    <a:lstStyle/>
                    <a:p>
                      <a:r>
                        <a:rPr lang="en-GB" dirty="0"/>
                        <a:t>1.5 litre</a:t>
                      </a:r>
                    </a:p>
                  </a:txBody>
                  <a:tcPr>
                    <a:lnL>
                      <a:noFill/>
                    </a:lnL>
                    <a:lnR>
                      <a:noFill/>
                    </a:lnR>
                    <a:lnT>
                      <a:noFill/>
                    </a:lnT>
                    <a:lnB>
                      <a:noFill/>
                    </a:lnB>
                    <a:solidFill>
                      <a:srgbClr val="00B0F0">
                        <a:alpha val="10000"/>
                      </a:srgbClr>
                    </a:solidFill>
                  </a:tcPr>
                </a:tc>
                <a:extLst>
                  <a:ext uri="{0D108BD9-81ED-4DB2-BD59-A6C34878D82A}">
                    <a16:rowId xmlns:a16="http://schemas.microsoft.com/office/drawing/2014/main" val="2519621569"/>
                  </a:ext>
                </a:extLst>
              </a:tr>
              <a:tr h="472155">
                <a:tc>
                  <a:txBody>
                    <a:bodyPr/>
                    <a:lstStyle/>
                    <a:p>
                      <a:pPr algn="l"/>
                      <a:r>
                        <a:rPr lang="en-GB" dirty="0"/>
                        <a:t>14–16 </a:t>
                      </a:r>
                    </a:p>
                  </a:txBody>
                  <a:tcPr>
                    <a:lnL>
                      <a:noFill/>
                    </a:lnL>
                    <a:lnR>
                      <a:noFill/>
                    </a:lnR>
                    <a:lnT>
                      <a:noFill/>
                    </a:lnT>
                    <a:lnB>
                      <a:noFill/>
                    </a:lnB>
                    <a:solidFill>
                      <a:srgbClr val="00B0F0">
                        <a:alpha val="10000"/>
                      </a:srgbClr>
                    </a:solidFill>
                  </a:tcPr>
                </a:tc>
                <a:tc>
                  <a:txBody>
                    <a:bodyPr/>
                    <a:lstStyle/>
                    <a:p>
                      <a:r>
                        <a:rPr lang="en-GB" dirty="0"/>
                        <a:t>2 litres</a:t>
                      </a:r>
                    </a:p>
                  </a:txBody>
                  <a:tcPr>
                    <a:lnL>
                      <a:noFill/>
                    </a:lnL>
                    <a:lnR>
                      <a:noFill/>
                    </a:lnR>
                    <a:lnT>
                      <a:noFill/>
                    </a:lnT>
                    <a:lnB>
                      <a:noFill/>
                    </a:lnB>
                    <a:solidFill>
                      <a:srgbClr val="00B0F0">
                        <a:alpha val="10000"/>
                      </a:srgbClr>
                    </a:solidFill>
                  </a:tcPr>
                </a:tc>
                <a:extLst>
                  <a:ext uri="{0D108BD9-81ED-4DB2-BD59-A6C34878D82A}">
                    <a16:rowId xmlns:a16="http://schemas.microsoft.com/office/drawing/2014/main" val="2513381732"/>
                  </a:ext>
                </a:extLst>
              </a:tr>
            </a:tbl>
          </a:graphicData>
        </a:graphic>
      </p:graphicFrame>
      <p:pic>
        <p:nvPicPr>
          <p:cNvPr id="20" name="Picture 19">
            <a:extLst>
              <a:ext uri="{FF2B5EF4-FFF2-40B4-BE49-F238E27FC236}">
                <a16:creationId xmlns:a16="http://schemas.microsoft.com/office/drawing/2014/main" id="{AA6B391F-6203-4590-9E90-4CF80D6C45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190" y="8558612"/>
            <a:ext cx="1122810" cy="2107852"/>
          </a:xfrm>
          <a:prstGeom prst="rect">
            <a:avLst/>
          </a:prstGeom>
        </p:spPr>
      </p:pic>
      <p:sp>
        <p:nvSpPr>
          <p:cNvPr id="21" name="TextBox 20">
            <a:extLst>
              <a:ext uri="{FF2B5EF4-FFF2-40B4-BE49-F238E27FC236}">
                <a16:creationId xmlns:a16="http://schemas.microsoft.com/office/drawing/2014/main" id="{C152BADF-796A-44B8-86BE-0AD870D9C1FC}"/>
              </a:ext>
            </a:extLst>
          </p:cNvPr>
          <p:cNvSpPr txBox="1"/>
          <p:nvPr/>
        </p:nvSpPr>
        <p:spPr>
          <a:xfrm>
            <a:off x="438322" y="8349062"/>
            <a:ext cx="5391064" cy="2462213"/>
          </a:xfrm>
          <a:prstGeom prst="rect">
            <a:avLst/>
          </a:prstGeom>
          <a:solidFill>
            <a:srgbClr val="FFFF00">
              <a:alpha val="20000"/>
            </a:srgbClr>
          </a:solidFill>
        </p:spPr>
        <p:txBody>
          <a:bodyPr wrap="square" rtlCol="0">
            <a:spAutoFit/>
          </a:bodyPr>
          <a:lstStyle/>
          <a:p>
            <a:r>
              <a:rPr lang="en-GB" sz="1400" b="1" dirty="0"/>
              <a:t>Diet</a:t>
            </a:r>
          </a:p>
          <a:p>
            <a:r>
              <a:rPr lang="en-GB" sz="1400" dirty="0"/>
              <a:t>One of the causes of enuresis is constipation. It is important to eat a diet high in fibre, fruit, and vegetables (e.g. whole wheat products, peas, broccoli, carrots, sweetcorn and oranges, apples)</a:t>
            </a:r>
          </a:p>
          <a:p>
            <a:r>
              <a:rPr lang="en-GB" sz="1400" dirty="0"/>
              <a:t> to enable healthy bowel movements. During episodes of constipation, the bowel presses against the bladder, limiting its capacity, meaning the child/young person urinates much more frequently.  By having healthy bowel movements, the bladder has a larger capacity meaning urination will be less frequent. </a:t>
            </a:r>
          </a:p>
          <a:p>
            <a:r>
              <a:rPr lang="en-GB" sz="1400" i="1" dirty="0"/>
              <a:t>Tip: </a:t>
            </a:r>
            <a:r>
              <a:rPr lang="en-GB" sz="1400" dirty="0"/>
              <a:t>Add more vegetables to soups and stews, have baked and boiled potatoes and keep the skins on, swap white bread for brown bread.</a:t>
            </a:r>
          </a:p>
        </p:txBody>
      </p:sp>
      <p:sp>
        <p:nvSpPr>
          <p:cNvPr id="25" name="Footer Placeholder 5">
            <a:extLst>
              <a:ext uri="{FF2B5EF4-FFF2-40B4-BE49-F238E27FC236}">
                <a16:creationId xmlns:a16="http://schemas.microsoft.com/office/drawing/2014/main" id="{BAE0C733-EA41-495F-B994-EFAD5161BD45}"/>
              </a:ext>
            </a:extLst>
          </p:cNvPr>
          <p:cNvSpPr txBox="1">
            <a:spLocks/>
          </p:cNvSpPr>
          <p:nvPr/>
        </p:nvSpPr>
        <p:spPr>
          <a:xfrm>
            <a:off x="857251" y="1069939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
        <p:nvSpPr>
          <p:cNvPr id="26" name="Slide Number Placeholder 7">
            <a:extLst>
              <a:ext uri="{FF2B5EF4-FFF2-40B4-BE49-F238E27FC236}">
                <a16:creationId xmlns:a16="http://schemas.microsoft.com/office/drawing/2014/main" id="{F647F380-CCD2-4749-AD4F-533BAD0ED124}"/>
              </a:ext>
            </a:extLst>
          </p:cNvPr>
          <p:cNvSpPr txBox="1">
            <a:spLocks/>
          </p:cNvSpPr>
          <p:nvPr/>
        </p:nvSpPr>
        <p:spPr>
          <a:xfrm>
            <a:off x="4523731" y="1380725"/>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9</a:t>
            </a:fld>
            <a:endParaRPr lang="en-GB" dirty="0">
              <a:solidFill>
                <a:schemeClr val="tx1"/>
              </a:solidFill>
            </a:endParaRPr>
          </a:p>
        </p:txBody>
      </p:sp>
      <p:sp>
        <p:nvSpPr>
          <p:cNvPr id="27" name="Oval 26">
            <a:extLst>
              <a:ext uri="{FF2B5EF4-FFF2-40B4-BE49-F238E27FC236}">
                <a16:creationId xmlns:a16="http://schemas.microsoft.com/office/drawing/2014/main" id="{04B60352-9C0C-45E5-9236-5685D8E3662A}"/>
              </a:ext>
            </a:extLst>
          </p:cNvPr>
          <p:cNvSpPr/>
          <p:nvPr/>
        </p:nvSpPr>
        <p:spPr>
          <a:xfrm>
            <a:off x="4581791" y="1461479"/>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8027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1727</TotalTime>
  <Words>7228</Words>
  <Application>Microsoft Office PowerPoint</Application>
  <PresentationFormat>Widescreen</PresentationFormat>
  <Paragraphs>427</Paragraphs>
  <Slides>23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Comic Sans MS</vt:lpstr>
      <vt:lpstr>Kristen ITC</vt:lpstr>
      <vt:lpstr>Office Theme</vt:lpstr>
      <vt:lpstr>Enuresis Resource Pack  Paediatric Psychology Service  Wexham Park Hospital </vt:lpstr>
      <vt:lpstr>PowerPoint Presentation</vt:lpstr>
      <vt:lpstr>How Does The Urinary System Work?</vt:lpstr>
      <vt:lpstr>Enuresis</vt:lpstr>
      <vt:lpstr>Causes of Daytime Wetting</vt:lpstr>
      <vt:lpstr>Causes of Bedwetting</vt:lpstr>
      <vt:lpstr>PowerPoint Presentation</vt:lpstr>
      <vt:lpstr>PowerPoint Presentation</vt:lpstr>
      <vt:lpstr>Physiological Support</vt:lpstr>
      <vt:lpstr>PowerPoint Presentation</vt:lpstr>
      <vt:lpstr>PowerPoint Presentation</vt:lpstr>
      <vt:lpstr>Toileting Reward Chart</vt:lpstr>
      <vt:lpstr>Contents: Guided Self Help Worksheets</vt:lpstr>
      <vt:lpstr>PowerPoint Presentation</vt:lpstr>
      <vt:lpstr>PowerPoint Presentation</vt:lpstr>
      <vt:lpstr>PowerPoint Presentation</vt:lpstr>
      <vt:lpstr>Relaxing Safe Place Imagery</vt:lpstr>
      <vt:lpstr>PowerPoint Presentation</vt:lpstr>
      <vt:lpstr>PowerPoint Presentation</vt:lpstr>
      <vt:lpstr>PowerPoint Presentation</vt:lpstr>
      <vt:lpstr>PowerPoint Presentation</vt:lpstr>
      <vt:lpstr>PowerPoint Presentation</vt:lpstr>
      <vt:lpstr>Local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Enuresis Resource Pack  Paediatric Psychology Service  Wexham Park Hospital</dc:title>
  <dc:creator>LANGRIDGE, Maria (FRIMLEY HEALTH NHS FOUNDATION TRUST)</dc:creator>
  <cp:lastModifiedBy>LEHTONEN, Annukka (FRIMLEY HEALTH NHS FOUNDATION TRUST)</cp:lastModifiedBy>
  <cp:revision>108</cp:revision>
  <cp:lastPrinted>2020-03-05T14:23:39Z</cp:lastPrinted>
  <dcterms:created xsi:type="dcterms:W3CDTF">2019-11-28T11:21:03Z</dcterms:created>
  <dcterms:modified xsi:type="dcterms:W3CDTF">2020-08-20T11:20:25Z</dcterms:modified>
</cp:coreProperties>
</file>